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3004800" cy="97536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F13"/>
    <a:srgbClr val="B16C11"/>
    <a:srgbClr val="CA822A"/>
    <a:srgbClr val="4E0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133" y="8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6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2457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568745" y="441960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693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656931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320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137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400548"/>
            <a:ext cx="5486399" cy="4591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638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888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087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82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48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641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68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87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512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49580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099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olleverywhere.com/multiple_choice_polls/gErP3NjmGTDKBi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olleverywhere.com/multiple_choice_polls/0U3GPseA0yMcmfH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13760"/>
            <a:ext cx="13004799" cy="292607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0" y="3413760"/>
            <a:ext cx="13004799" cy="2926079"/>
          </a:xfrm>
          <a:prstGeom prst="rect">
            <a:avLst/>
          </a:prstGeom>
          <a:noFill/>
          <a:ln>
            <a:noFill/>
          </a:ln>
        </p:spPr>
        <p:txBody>
          <a:bodyPr lIns="254000" tIns="254000" rIns="254000" bIns="254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7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is your </a:t>
            </a:r>
            <a:r>
              <a:rPr lang="en-US" sz="7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institutional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7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SARA </a:t>
            </a:r>
            <a:r>
              <a:rPr lang="en-US" sz="7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status?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0" y="9626600"/>
            <a:ext cx="13004799" cy="121920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m01229 - https://www.flickr.com/photos/39908901@N06</a:t>
            </a:r>
          </a:p>
        </p:txBody>
      </p:sp>
      <p:sp>
        <p:nvSpPr>
          <p:cNvPr id="96" name="Shape 96">
            <a:hlinkClick r:id="rId5"/>
          </p:cNvPr>
          <p:cNvSpPr/>
          <p:nvPr/>
        </p:nvSpPr>
        <p:spPr>
          <a:xfrm>
            <a:off x="5473700" y="6858000"/>
            <a:ext cx="2057400" cy="144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1904" y="40714"/>
                </a:moveTo>
                <a:lnTo>
                  <a:pt x="41904" y="40714"/>
                </a:lnTo>
                <a:cubicBezTo>
                  <a:pt x="41904" y="26512"/>
                  <a:pt x="50006" y="15000"/>
                  <a:pt x="60000" y="14999"/>
                </a:cubicBezTo>
                <a:cubicBezTo>
                  <a:pt x="69993" y="14999"/>
                  <a:pt x="78095" y="26512"/>
                  <a:pt x="78095" y="40714"/>
                </a:cubicBezTo>
                <a:cubicBezTo>
                  <a:pt x="78095" y="51365"/>
                  <a:pt x="74044" y="60000"/>
                  <a:pt x="69047" y="60000"/>
                </a:cubicBezTo>
                <a:cubicBezTo>
                  <a:pt x="66549" y="60000"/>
                  <a:pt x="64523" y="64317"/>
                  <a:pt x="64523" y="69642"/>
                </a:cubicBezTo>
                <a:lnTo>
                  <a:pt x="64523" y="82500"/>
                </a:lnTo>
                <a:lnTo>
                  <a:pt x="55476" y="82500"/>
                </a:lnTo>
                <a:lnTo>
                  <a:pt x="55476" y="69642"/>
                </a:lnTo>
                <a:cubicBezTo>
                  <a:pt x="55476" y="58991"/>
                  <a:pt x="59526" y="50357"/>
                  <a:pt x="64523" y="50357"/>
                </a:cubicBezTo>
                <a:cubicBezTo>
                  <a:pt x="67022" y="50357"/>
                  <a:pt x="69047" y="46039"/>
                  <a:pt x="69047" y="40714"/>
                </a:cubicBezTo>
                <a:cubicBezTo>
                  <a:pt x="69047" y="33613"/>
                  <a:pt x="64996" y="27857"/>
                  <a:pt x="60000" y="27857"/>
                </a:cubicBezTo>
                <a:cubicBezTo>
                  <a:pt x="55003" y="27857"/>
                  <a:pt x="50952" y="33613"/>
                  <a:pt x="50952" y="40714"/>
                </a:cubicBezTo>
                <a:close/>
                <a:moveTo>
                  <a:pt x="60000" y="85714"/>
                </a:moveTo>
                <a:lnTo>
                  <a:pt x="60000" y="85714"/>
                </a:lnTo>
                <a:cubicBezTo>
                  <a:pt x="63747" y="85714"/>
                  <a:pt x="66785" y="90031"/>
                  <a:pt x="66785" y="95357"/>
                </a:cubicBezTo>
                <a:cubicBezTo>
                  <a:pt x="66785" y="100682"/>
                  <a:pt x="63747" y="104999"/>
                  <a:pt x="60000" y="104999"/>
                </a:cubicBezTo>
                <a:cubicBezTo>
                  <a:pt x="56252" y="105000"/>
                  <a:pt x="53214" y="100682"/>
                  <a:pt x="53214" y="95357"/>
                </a:cubicBezTo>
                <a:cubicBezTo>
                  <a:pt x="53214" y="90031"/>
                  <a:pt x="56252" y="85714"/>
                  <a:pt x="60000" y="85714"/>
                </a:cubicBezTo>
                <a:close/>
              </a:path>
              <a:path w="120000" h="120000" fill="darken" extrusionOk="0">
                <a:moveTo>
                  <a:pt x="41904" y="40714"/>
                </a:moveTo>
                <a:lnTo>
                  <a:pt x="41904" y="40714"/>
                </a:lnTo>
                <a:cubicBezTo>
                  <a:pt x="41904" y="26512"/>
                  <a:pt x="50006" y="15000"/>
                  <a:pt x="60000" y="14999"/>
                </a:cubicBezTo>
                <a:cubicBezTo>
                  <a:pt x="69993" y="14999"/>
                  <a:pt x="78095" y="26512"/>
                  <a:pt x="78095" y="40714"/>
                </a:cubicBezTo>
                <a:cubicBezTo>
                  <a:pt x="78095" y="51365"/>
                  <a:pt x="74044" y="60000"/>
                  <a:pt x="69047" y="60000"/>
                </a:cubicBezTo>
                <a:cubicBezTo>
                  <a:pt x="66549" y="60000"/>
                  <a:pt x="64523" y="64317"/>
                  <a:pt x="64523" y="69642"/>
                </a:cubicBezTo>
                <a:lnTo>
                  <a:pt x="64523" y="82500"/>
                </a:lnTo>
                <a:lnTo>
                  <a:pt x="55476" y="82500"/>
                </a:lnTo>
                <a:lnTo>
                  <a:pt x="55476" y="69642"/>
                </a:lnTo>
                <a:cubicBezTo>
                  <a:pt x="55476" y="58991"/>
                  <a:pt x="59526" y="50357"/>
                  <a:pt x="64523" y="50357"/>
                </a:cubicBezTo>
                <a:cubicBezTo>
                  <a:pt x="67022" y="50357"/>
                  <a:pt x="69047" y="46039"/>
                  <a:pt x="69047" y="40714"/>
                </a:cubicBezTo>
                <a:cubicBezTo>
                  <a:pt x="69047" y="33613"/>
                  <a:pt x="64996" y="27857"/>
                  <a:pt x="60000" y="27857"/>
                </a:cubicBezTo>
                <a:cubicBezTo>
                  <a:pt x="55003" y="27857"/>
                  <a:pt x="50952" y="33613"/>
                  <a:pt x="50952" y="40714"/>
                </a:cubicBezTo>
                <a:close/>
                <a:moveTo>
                  <a:pt x="60000" y="85714"/>
                </a:moveTo>
                <a:lnTo>
                  <a:pt x="60000" y="85714"/>
                </a:lnTo>
                <a:cubicBezTo>
                  <a:pt x="63747" y="85714"/>
                  <a:pt x="66785" y="90031"/>
                  <a:pt x="66785" y="95357"/>
                </a:cubicBezTo>
                <a:cubicBezTo>
                  <a:pt x="66785" y="100682"/>
                  <a:pt x="63747" y="104999"/>
                  <a:pt x="60000" y="104999"/>
                </a:cubicBezTo>
                <a:cubicBezTo>
                  <a:pt x="56252" y="105000"/>
                  <a:pt x="53214" y="100682"/>
                  <a:pt x="53214" y="95357"/>
                </a:cubicBezTo>
                <a:cubicBezTo>
                  <a:pt x="53214" y="90031"/>
                  <a:pt x="56252" y="85714"/>
                  <a:pt x="60000" y="85714"/>
                </a:cubicBezTo>
                <a:close/>
              </a:path>
              <a:path w="120000" h="120000" fill="none" extrusionOk="0">
                <a:moveTo>
                  <a:pt x="41904" y="40714"/>
                </a:moveTo>
                <a:lnTo>
                  <a:pt x="41904" y="40714"/>
                </a:lnTo>
                <a:cubicBezTo>
                  <a:pt x="41904" y="26512"/>
                  <a:pt x="50006" y="15000"/>
                  <a:pt x="60000" y="14999"/>
                </a:cubicBezTo>
                <a:cubicBezTo>
                  <a:pt x="69993" y="14999"/>
                  <a:pt x="78095" y="26512"/>
                  <a:pt x="78095" y="40714"/>
                </a:cubicBezTo>
                <a:cubicBezTo>
                  <a:pt x="78095" y="51365"/>
                  <a:pt x="74044" y="60000"/>
                  <a:pt x="69047" y="60000"/>
                </a:cubicBezTo>
                <a:cubicBezTo>
                  <a:pt x="66549" y="60000"/>
                  <a:pt x="64523" y="64317"/>
                  <a:pt x="64523" y="69642"/>
                </a:cubicBezTo>
                <a:lnTo>
                  <a:pt x="64523" y="82500"/>
                </a:lnTo>
                <a:lnTo>
                  <a:pt x="55476" y="82500"/>
                </a:lnTo>
                <a:lnTo>
                  <a:pt x="55476" y="69642"/>
                </a:lnTo>
                <a:cubicBezTo>
                  <a:pt x="55476" y="58991"/>
                  <a:pt x="59526" y="50357"/>
                  <a:pt x="64523" y="50357"/>
                </a:cubicBezTo>
                <a:cubicBezTo>
                  <a:pt x="67022" y="50357"/>
                  <a:pt x="69047" y="46039"/>
                  <a:pt x="69047" y="40714"/>
                </a:cubicBezTo>
                <a:cubicBezTo>
                  <a:pt x="69047" y="33613"/>
                  <a:pt x="64996" y="27857"/>
                  <a:pt x="60000" y="27857"/>
                </a:cubicBezTo>
                <a:cubicBezTo>
                  <a:pt x="55003" y="27857"/>
                  <a:pt x="50952" y="33613"/>
                  <a:pt x="50952" y="40714"/>
                </a:cubicBezTo>
                <a:close/>
                <a:moveTo>
                  <a:pt x="60000" y="85714"/>
                </a:moveTo>
                <a:lnTo>
                  <a:pt x="60000" y="85714"/>
                </a:lnTo>
                <a:cubicBezTo>
                  <a:pt x="63747" y="85714"/>
                  <a:pt x="66785" y="90031"/>
                  <a:pt x="66785" y="95357"/>
                </a:cubicBezTo>
                <a:cubicBezTo>
                  <a:pt x="66785" y="100682"/>
                  <a:pt x="63747" y="104999"/>
                  <a:pt x="60000" y="104999"/>
                </a:cubicBezTo>
                <a:cubicBezTo>
                  <a:pt x="56252" y="105000"/>
                  <a:pt x="53214" y="100682"/>
                  <a:pt x="53214" y="95357"/>
                </a:cubicBezTo>
                <a:cubicBezTo>
                  <a:pt x="53214" y="90031"/>
                  <a:pt x="56252" y="85714"/>
                  <a:pt x="60000" y="85714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347711"/>
            <a:ext cx="13004799" cy="240588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0" y="8601456"/>
            <a:ext cx="13004799" cy="914400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 to engage? 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0" y="7585456"/>
            <a:ext cx="13004799" cy="914400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Starting the SARA Conversation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0" y="9626600"/>
            <a:ext cx="13004799" cy="121920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ibm4381 - https://www.flickr.com/photos/13836948@N04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0" y="0"/>
            <a:ext cx="13004799" cy="9753599"/>
          </a:xfrm>
          <a:prstGeom prst="rect">
            <a:avLst/>
          </a:prstGeom>
          <a:solidFill>
            <a:srgbClr val="ECB12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0" y="2682240"/>
            <a:ext cx="13004799" cy="3784600"/>
          </a:xfrm>
          <a:prstGeom prst="rect">
            <a:avLst/>
          </a:prstGeom>
          <a:noFill/>
          <a:ln>
            <a:noFill/>
          </a:ln>
        </p:spPr>
        <p:txBody>
          <a:bodyPr lIns="254000" tIns="254000" rIns="254000" bIns="254000" anchor="ctr" anchorCtr="0">
            <a:noAutofit/>
          </a:bodyPr>
          <a:lstStyle/>
          <a:p>
            <a:pPr lvl="0" algn="ctr">
              <a:lnSpc>
                <a:spcPct val="90000"/>
              </a:lnSpc>
              <a:buSzPct val="25000"/>
            </a:pPr>
            <a:r>
              <a:rPr lang="en-US" sz="74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are </a:t>
            </a:r>
            <a:r>
              <a:rPr lang="en-US" sz="74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7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benefits of SARA  </a:t>
            </a:r>
            <a:endParaRPr lang="en-US" sz="74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en-US" sz="74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your Students</a:t>
            </a:r>
            <a:r>
              <a:rPr lang="en-US" sz="74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R="0" lvl="0" algn="ctr" rtl="0">
              <a:lnSpc>
                <a:spcPct val="90000"/>
              </a:lnSpc>
              <a:spcBef>
                <a:spcPts val="0"/>
              </a:spcBef>
              <a:buSzPct val="25000"/>
            </a:pPr>
            <a:r>
              <a:rPr lang="en-US" sz="20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4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74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74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your Institution?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992111"/>
            <a:ext cx="13004799" cy="276148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0" y="7638796"/>
            <a:ext cx="13004799" cy="1341119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SWOT Analysis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0" y="9626600"/>
            <a:ext cx="13004799" cy="121920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Young European Federalists - https://www.flickr.com/photos/33178774@N03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0" y="3218688"/>
            <a:ext cx="13004799" cy="2438399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800" b="1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5079"/>
            <a:ext cx="13004799" cy="975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0" y="9626600"/>
            <a:ext cx="13004799" cy="121920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.reid. - https://www.flickr.com/photos/29406311@N04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4978400" y="1516887"/>
            <a:ext cx="7785099" cy="914400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lang="en-US" sz="60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571500"/>
            <a:ext cx="7442199" cy="691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071103"/>
            <a:ext cx="13004799" cy="16824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0" y="8089392"/>
            <a:ext cx="13004799" cy="1645920"/>
          </a:xfrm>
          <a:prstGeom prst="rect">
            <a:avLst/>
          </a:prstGeom>
          <a:solidFill>
            <a:srgbClr val="990F13"/>
          </a:solidFill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0800" b="1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 it right for you?</a:t>
            </a:r>
          </a:p>
        </p:txBody>
      </p:sp>
      <p:sp>
        <p:nvSpPr>
          <p:cNvPr id="2" name="Rectangle 1"/>
          <p:cNvSpPr/>
          <p:nvPr/>
        </p:nvSpPr>
        <p:spPr>
          <a:xfrm>
            <a:off x="101600" y="2778515"/>
            <a:ext cx="5740400" cy="2092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4E0207"/>
                </a:solidFill>
                <a:latin typeface="Calibri" panose="020F0502020204030204" pitchFamily="34" charset="0"/>
              </a:rPr>
              <a:t>Jason Piatt, M.Ed.</a:t>
            </a:r>
          </a:p>
          <a:p>
            <a:r>
              <a:rPr lang="en-US" sz="2800" dirty="0" smtClean="0">
                <a:solidFill>
                  <a:srgbClr val="4E0207"/>
                </a:solidFill>
                <a:latin typeface="Calibri" panose="020F0502020204030204" pitchFamily="34" charset="0"/>
              </a:rPr>
              <a:t>Director, Online Compliance and Communication, Kent State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00" y="812800"/>
            <a:ext cx="5829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E0207"/>
                </a:solidFill>
                <a:latin typeface="Calibri" panose="020F0502020204030204" pitchFamily="34" charset="0"/>
              </a:rPr>
              <a:t>Kia </a:t>
            </a:r>
            <a:r>
              <a:rPr lang="en-US" sz="3200" dirty="0" smtClean="0">
                <a:solidFill>
                  <a:srgbClr val="4E0207"/>
                </a:solidFill>
                <a:latin typeface="Calibri" panose="020F0502020204030204" pitchFamily="34" charset="0"/>
              </a:rPr>
              <a:t>Stone, M.S. </a:t>
            </a:r>
          </a:p>
          <a:p>
            <a:r>
              <a:rPr lang="en-US" sz="2800" dirty="0" smtClean="0">
                <a:solidFill>
                  <a:srgbClr val="4E0207"/>
                </a:solidFill>
                <a:latin typeface="Calibri" panose="020F0502020204030204" pitchFamily="34" charset="0"/>
              </a:rPr>
              <a:t>Compliance </a:t>
            </a:r>
            <a:r>
              <a:rPr lang="en-US" sz="2800" dirty="0">
                <a:solidFill>
                  <a:srgbClr val="4E0207"/>
                </a:solidFill>
                <a:latin typeface="Calibri" panose="020F0502020204030204" pitchFamily="34" charset="0"/>
              </a:rPr>
              <a:t>and Quality </a:t>
            </a:r>
            <a:r>
              <a:rPr lang="en-US" sz="2800" dirty="0" smtClean="0">
                <a:solidFill>
                  <a:srgbClr val="4E0207"/>
                </a:solidFill>
                <a:latin typeface="Calibri" panose="020F0502020204030204" pitchFamily="34" charset="0"/>
              </a:rPr>
              <a:t>Assurance Coordinator</a:t>
            </a:r>
            <a:r>
              <a:rPr lang="en-US" sz="2800" dirty="0">
                <a:solidFill>
                  <a:srgbClr val="4E0207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 smtClean="0">
                <a:solidFill>
                  <a:srgbClr val="4E0207"/>
                </a:solidFill>
                <a:latin typeface="Calibri" panose="020F0502020204030204" pitchFamily="34" charset="0"/>
              </a:rPr>
              <a:t>Ohio University</a:t>
            </a:r>
            <a:endParaRPr lang="en-US" sz="2800" dirty="0">
              <a:solidFill>
                <a:srgbClr val="4E0207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600" y="5390133"/>
            <a:ext cx="6070600" cy="2092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4E0207"/>
                </a:solidFill>
                <a:latin typeface="Calibri" panose="020F0502020204030204" pitchFamily="34" charset="0"/>
              </a:rPr>
              <a:t>Janet Staderman, M.Ed. </a:t>
            </a:r>
          </a:p>
          <a:p>
            <a:r>
              <a:rPr lang="en-US" sz="2800" dirty="0" smtClean="0">
                <a:solidFill>
                  <a:srgbClr val="4E0207"/>
                </a:solidFill>
                <a:latin typeface="Calibri" panose="020F0502020204030204" pitchFamily="34" charset="0"/>
              </a:rPr>
              <a:t>Assistant Academic Director/DL Coordinator, University of Cincinnati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0" y="508000"/>
            <a:ext cx="13004799" cy="1645920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Disclaimers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254000" y="2661919"/>
            <a:ext cx="12496799" cy="65305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5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Char char="•"/>
            </a:pPr>
            <a:r>
              <a:rPr lang="en-US" sz="6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are not your attorneys.</a:t>
            </a:r>
          </a:p>
          <a:p>
            <a:pPr marL="0" marR="0" lvl="0" indent="0" algn="l" rtl="0">
              <a:lnSpc>
                <a:spcPct val="105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Char char="•"/>
            </a:pPr>
            <a:r>
              <a:rPr lang="en-US" sz="6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This is not legal advice.</a:t>
            </a:r>
          </a:p>
          <a:p>
            <a:pPr marL="0" marR="0" lvl="0" indent="0" algn="l" rtl="0">
              <a:lnSpc>
                <a:spcPct val="105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Char char="•"/>
            </a:pPr>
            <a:r>
              <a:rPr lang="en-US" sz="6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This is not about how to apply for SARA or State Authorization.</a:t>
            </a:r>
          </a:p>
          <a:p>
            <a:pPr marL="0" marR="0" lvl="0" indent="0" algn="l" rtl="0">
              <a:lnSpc>
                <a:spcPct val="105600"/>
              </a:lnSpc>
              <a:spcBef>
                <a:spcPts val="0"/>
              </a:spcBef>
              <a:buNone/>
            </a:pPr>
            <a:endParaRPr sz="66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5600"/>
              </a:lnSpc>
              <a:spcBef>
                <a:spcPts val="0"/>
              </a:spcBef>
              <a:buSzPct val="25000"/>
              <a:buNone/>
            </a:pPr>
            <a:r>
              <a:rPr lang="en-US" sz="6600" b="0" i="1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But, we hope we can still be friends.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0" y="9626600"/>
            <a:ext cx="13004799" cy="121920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SalFalko - https://www.flickr.com/photos/57567419@N00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0" y="508000"/>
            <a:ext cx="13004799" cy="975360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4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254000" y="1991359"/>
            <a:ext cx="12496799" cy="68012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2800"/>
              </a:lnSpc>
              <a:spcBef>
                <a:spcPts val="0"/>
              </a:spcBef>
              <a:spcAft>
                <a:spcPts val="2000"/>
              </a:spcAft>
              <a:buClr>
                <a:srgbClr val="FFFFFF"/>
              </a:buClr>
              <a:buSzPct val="99351"/>
              <a:buFont typeface="Calibri"/>
              <a:buChar char="•"/>
            </a:pPr>
            <a:r>
              <a:rPr lang="en-US" sz="5365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Analyze specific SARA considerations and determine who to engage in the SARA conversation.</a:t>
            </a:r>
          </a:p>
          <a:p>
            <a:pPr marL="0" marR="0" lvl="0" indent="0" algn="l" rtl="0">
              <a:lnSpc>
                <a:spcPct val="92800"/>
              </a:lnSpc>
              <a:spcBef>
                <a:spcPts val="0"/>
              </a:spcBef>
              <a:spcAft>
                <a:spcPts val="2000"/>
              </a:spcAft>
              <a:buClr>
                <a:srgbClr val="FFFFFF"/>
              </a:buClr>
              <a:buSzPct val="99351"/>
              <a:buFont typeface="Calibri"/>
              <a:buChar char="•"/>
            </a:pPr>
            <a:r>
              <a:rPr lang="en-US" sz="5365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Develop a strategy for dual maintenance of SARA and non-SARA states.</a:t>
            </a:r>
          </a:p>
          <a:p>
            <a:pPr marL="0" marR="0" lvl="0" indent="0" algn="l" rtl="0">
              <a:lnSpc>
                <a:spcPct val="92800"/>
              </a:lnSpc>
              <a:spcBef>
                <a:spcPts val="0"/>
              </a:spcBef>
              <a:buClr>
                <a:srgbClr val="FFFFFF"/>
              </a:buClr>
              <a:buSzPct val="99351"/>
              <a:buFont typeface="Calibri"/>
              <a:buChar char="•"/>
            </a:pPr>
            <a:r>
              <a:rPr lang="en-US" sz="5365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Perform a cost-benefit analysis depending on the institutions current S/A status.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96514"/>
            <a:ext cx="13004799" cy="268782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0" y="3739387"/>
            <a:ext cx="13004799" cy="1402079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2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Brief History of SARA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0" y="9626600"/>
            <a:ext cx="13004799" cy="121920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comedy_nose - https://www.flickr.com/photos/23408922@N07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3800"/>
            <a:ext cx="13004799" cy="699516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9245600" y="4114800"/>
            <a:ext cx="609599" cy="576579"/>
          </a:xfrm>
          <a:prstGeom prst="heart">
            <a:avLst/>
          </a:prstGeom>
          <a:gradFill>
            <a:gsLst>
              <a:gs pos="0">
                <a:srgbClr val="930000"/>
              </a:gs>
              <a:gs pos="50000">
                <a:srgbClr val="D500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77800" y="8839200"/>
            <a:ext cx="26416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*Current as of 10/1/2015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111500" y="8077200"/>
            <a:ext cx="67818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http://nc-sara.org/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37151"/>
            <a:ext cx="13004799" cy="174345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0" y="4216400"/>
            <a:ext cx="13004799" cy="1584960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4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Why are we here?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0" y="9626600"/>
            <a:ext cx="13004799" cy="121920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seantoyer - https://www.flickr.com/photos/16143699@N00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0" y="0"/>
            <a:ext cx="13004799" cy="9753599"/>
          </a:xfrm>
          <a:prstGeom prst="rect">
            <a:avLst/>
          </a:prstGeom>
          <a:solidFill>
            <a:srgbClr val="F05D3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0" y="508000"/>
            <a:ext cx="13004799" cy="1386840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1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SARA is about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254000" y="2402847"/>
            <a:ext cx="12496799" cy="3848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Char char="•"/>
            </a:pPr>
            <a:r>
              <a:rPr lang="en-US" sz="7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quality assurance</a:t>
            </a:r>
          </a:p>
          <a:p>
            <a:pPr marL="0" marR="0" lvl="0" indent="0" algn="l" rtl="0">
              <a:lnSpc>
                <a:spcPct val="115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Char char="•"/>
            </a:pPr>
            <a:r>
              <a:rPr lang="en-US" sz="7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accountability</a:t>
            </a:r>
          </a:p>
          <a:p>
            <a:pPr marL="0" marR="0" lvl="0" indent="0" algn="l" rtl="0">
              <a:lnSpc>
                <a:spcPct val="115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Char char="•"/>
            </a:pPr>
            <a:r>
              <a:rPr lang="en-US" sz="7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being student-centered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413760"/>
            <a:ext cx="13004799" cy="292607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0" y="3413760"/>
            <a:ext cx="13004799" cy="2926079"/>
          </a:xfrm>
          <a:prstGeom prst="rect">
            <a:avLst/>
          </a:prstGeom>
          <a:noFill/>
          <a:ln>
            <a:noFill/>
          </a:ln>
        </p:spPr>
        <p:txBody>
          <a:bodyPr lIns="254000" tIns="254000" rIns="254000" bIns="254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6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are your institutional goals with regard to State Authorization?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0" y="9626600"/>
            <a:ext cx="13004799" cy="121920"/>
          </a:xfrm>
          <a:prstGeom prst="rect">
            <a:avLst/>
          </a:prstGeom>
          <a:noFill/>
          <a:ln>
            <a:noFill/>
          </a:ln>
        </p:spPr>
        <p:txBody>
          <a:bodyPr lIns="254000" tIns="0" rIns="254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m01229 - https://www.flickr.com/photos/39908901@N06</a:t>
            </a:r>
          </a:p>
        </p:txBody>
      </p:sp>
      <p:sp>
        <p:nvSpPr>
          <p:cNvPr id="160" name="Shape 160">
            <a:hlinkClick r:id="rId5"/>
          </p:cNvPr>
          <p:cNvSpPr/>
          <p:nvPr/>
        </p:nvSpPr>
        <p:spPr>
          <a:xfrm>
            <a:off x="5473700" y="6858000"/>
            <a:ext cx="2057400" cy="144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1904" y="40714"/>
                </a:moveTo>
                <a:lnTo>
                  <a:pt x="41904" y="40714"/>
                </a:lnTo>
                <a:cubicBezTo>
                  <a:pt x="41904" y="26512"/>
                  <a:pt x="50006" y="15000"/>
                  <a:pt x="60000" y="14999"/>
                </a:cubicBezTo>
                <a:cubicBezTo>
                  <a:pt x="69993" y="14999"/>
                  <a:pt x="78095" y="26512"/>
                  <a:pt x="78095" y="40714"/>
                </a:cubicBezTo>
                <a:cubicBezTo>
                  <a:pt x="78095" y="51365"/>
                  <a:pt x="74044" y="60000"/>
                  <a:pt x="69047" y="60000"/>
                </a:cubicBezTo>
                <a:cubicBezTo>
                  <a:pt x="66549" y="60000"/>
                  <a:pt x="64523" y="64317"/>
                  <a:pt x="64523" y="69642"/>
                </a:cubicBezTo>
                <a:lnTo>
                  <a:pt x="64523" y="82500"/>
                </a:lnTo>
                <a:lnTo>
                  <a:pt x="55476" y="82500"/>
                </a:lnTo>
                <a:lnTo>
                  <a:pt x="55476" y="69642"/>
                </a:lnTo>
                <a:cubicBezTo>
                  <a:pt x="55476" y="58991"/>
                  <a:pt x="59526" y="50357"/>
                  <a:pt x="64523" y="50357"/>
                </a:cubicBezTo>
                <a:cubicBezTo>
                  <a:pt x="67022" y="50357"/>
                  <a:pt x="69047" y="46039"/>
                  <a:pt x="69047" y="40714"/>
                </a:cubicBezTo>
                <a:cubicBezTo>
                  <a:pt x="69047" y="33613"/>
                  <a:pt x="64996" y="27857"/>
                  <a:pt x="60000" y="27857"/>
                </a:cubicBezTo>
                <a:cubicBezTo>
                  <a:pt x="55003" y="27857"/>
                  <a:pt x="50952" y="33613"/>
                  <a:pt x="50952" y="40714"/>
                </a:cubicBezTo>
                <a:close/>
                <a:moveTo>
                  <a:pt x="60000" y="85714"/>
                </a:moveTo>
                <a:lnTo>
                  <a:pt x="60000" y="85714"/>
                </a:lnTo>
                <a:cubicBezTo>
                  <a:pt x="63747" y="85714"/>
                  <a:pt x="66785" y="90031"/>
                  <a:pt x="66785" y="95357"/>
                </a:cubicBezTo>
                <a:cubicBezTo>
                  <a:pt x="66785" y="100682"/>
                  <a:pt x="63747" y="104999"/>
                  <a:pt x="60000" y="104999"/>
                </a:cubicBezTo>
                <a:cubicBezTo>
                  <a:pt x="56252" y="105000"/>
                  <a:pt x="53214" y="100682"/>
                  <a:pt x="53214" y="95357"/>
                </a:cubicBezTo>
                <a:cubicBezTo>
                  <a:pt x="53214" y="90031"/>
                  <a:pt x="56252" y="85714"/>
                  <a:pt x="60000" y="85714"/>
                </a:cubicBezTo>
                <a:close/>
              </a:path>
              <a:path w="120000" h="120000" fill="darken" extrusionOk="0">
                <a:moveTo>
                  <a:pt x="41904" y="40714"/>
                </a:moveTo>
                <a:lnTo>
                  <a:pt x="41904" y="40714"/>
                </a:lnTo>
                <a:cubicBezTo>
                  <a:pt x="41904" y="26512"/>
                  <a:pt x="50006" y="15000"/>
                  <a:pt x="60000" y="14999"/>
                </a:cubicBezTo>
                <a:cubicBezTo>
                  <a:pt x="69993" y="14999"/>
                  <a:pt x="78095" y="26512"/>
                  <a:pt x="78095" y="40714"/>
                </a:cubicBezTo>
                <a:cubicBezTo>
                  <a:pt x="78095" y="51365"/>
                  <a:pt x="74044" y="60000"/>
                  <a:pt x="69047" y="60000"/>
                </a:cubicBezTo>
                <a:cubicBezTo>
                  <a:pt x="66549" y="60000"/>
                  <a:pt x="64523" y="64317"/>
                  <a:pt x="64523" y="69642"/>
                </a:cubicBezTo>
                <a:lnTo>
                  <a:pt x="64523" y="82500"/>
                </a:lnTo>
                <a:lnTo>
                  <a:pt x="55476" y="82500"/>
                </a:lnTo>
                <a:lnTo>
                  <a:pt x="55476" y="69642"/>
                </a:lnTo>
                <a:cubicBezTo>
                  <a:pt x="55476" y="58991"/>
                  <a:pt x="59526" y="50357"/>
                  <a:pt x="64523" y="50357"/>
                </a:cubicBezTo>
                <a:cubicBezTo>
                  <a:pt x="67022" y="50357"/>
                  <a:pt x="69047" y="46039"/>
                  <a:pt x="69047" y="40714"/>
                </a:cubicBezTo>
                <a:cubicBezTo>
                  <a:pt x="69047" y="33613"/>
                  <a:pt x="64996" y="27857"/>
                  <a:pt x="60000" y="27857"/>
                </a:cubicBezTo>
                <a:cubicBezTo>
                  <a:pt x="55003" y="27857"/>
                  <a:pt x="50952" y="33613"/>
                  <a:pt x="50952" y="40714"/>
                </a:cubicBezTo>
                <a:close/>
                <a:moveTo>
                  <a:pt x="60000" y="85714"/>
                </a:moveTo>
                <a:lnTo>
                  <a:pt x="60000" y="85714"/>
                </a:lnTo>
                <a:cubicBezTo>
                  <a:pt x="63747" y="85714"/>
                  <a:pt x="66785" y="90031"/>
                  <a:pt x="66785" y="95357"/>
                </a:cubicBezTo>
                <a:cubicBezTo>
                  <a:pt x="66785" y="100682"/>
                  <a:pt x="63747" y="104999"/>
                  <a:pt x="60000" y="104999"/>
                </a:cubicBezTo>
                <a:cubicBezTo>
                  <a:pt x="56252" y="105000"/>
                  <a:pt x="53214" y="100682"/>
                  <a:pt x="53214" y="95357"/>
                </a:cubicBezTo>
                <a:cubicBezTo>
                  <a:pt x="53214" y="90031"/>
                  <a:pt x="56252" y="85714"/>
                  <a:pt x="60000" y="85714"/>
                </a:cubicBezTo>
                <a:close/>
              </a:path>
              <a:path w="120000" h="120000" fill="none" extrusionOk="0">
                <a:moveTo>
                  <a:pt x="41904" y="40714"/>
                </a:moveTo>
                <a:lnTo>
                  <a:pt x="41904" y="40714"/>
                </a:lnTo>
                <a:cubicBezTo>
                  <a:pt x="41904" y="26512"/>
                  <a:pt x="50006" y="15000"/>
                  <a:pt x="60000" y="14999"/>
                </a:cubicBezTo>
                <a:cubicBezTo>
                  <a:pt x="69993" y="14999"/>
                  <a:pt x="78095" y="26512"/>
                  <a:pt x="78095" y="40714"/>
                </a:cubicBezTo>
                <a:cubicBezTo>
                  <a:pt x="78095" y="51365"/>
                  <a:pt x="74044" y="60000"/>
                  <a:pt x="69047" y="60000"/>
                </a:cubicBezTo>
                <a:cubicBezTo>
                  <a:pt x="66549" y="60000"/>
                  <a:pt x="64523" y="64317"/>
                  <a:pt x="64523" y="69642"/>
                </a:cubicBezTo>
                <a:lnTo>
                  <a:pt x="64523" y="82500"/>
                </a:lnTo>
                <a:lnTo>
                  <a:pt x="55476" y="82500"/>
                </a:lnTo>
                <a:lnTo>
                  <a:pt x="55476" y="69642"/>
                </a:lnTo>
                <a:cubicBezTo>
                  <a:pt x="55476" y="58991"/>
                  <a:pt x="59526" y="50357"/>
                  <a:pt x="64523" y="50357"/>
                </a:cubicBezTo>
                <a:cubicBezTo>
                  <a:pt x="67022" y="50357"/>
                  <a:pt x="69047" y="46039"/>
                  <a:pt x="69047" y="40714"/>
                </a:cubicBezTo>
                <a:cubicBezTo>
                  <a:pt x="69047" y="33613"/>
                  <a:pt x="64996" y="27857"/>
                  <a:pt x="60000" y="27857"/>
                </a:cubicBezTo>
                <a:cubicBezTo>
                  <a:pt x="55003" y="27857"/>
                  <a:pt x="50952" y="33613"/>
                  <a:pt x="50952" y="40714"/>
                </a:cubicBezTo>
                <a:close/>
                <a:moveTo>
                  <a:pt x="60000" y="85714"/>
                </a:moveTo>
                <a:lnTo>
                  <a:pt x="60000" y="85714"/>
                </a:lnTo>
                <a:cubicBezTo>
                  <a:pt x="63747" y="85714"/>
                  <a:pt x="66785" y="90031"/>
                  <a:pt x="66785" y="95357"/>
                </a:cubicBezTo>
                <a:cubicBezTo>
                  <a:pt x="66785" y="100682"/>
                  <a:pt x="63747" y="104999"/>
                  <a:pt x="60000" y="104999"/>
                </a:cubicBezTo>
                <a:cubicBezTo>
                  <a:pt x="56252" y="105000"/>
                  <a:pt x="53214" y="100682"/>
                  <a:pt x="53214" y="95357"/>
                </a:cubicBezTo>
                <a:cubicBezTo>
                  <a:pt x="53214" y="90031"/>
                  <a:pt x="56252" y="85714"/>
                  <a:pt x="60000" y="85714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263</Words>
  <Application>Microsoft Office PowerPoint</Application>
  <PresentationFormat>Custom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Staderman, Janet (staderjd)</dc:creator>
  <cp:lastModifiedBy>Stone, Kia</cp:lastModifiedBy>
  <cp:revision>8</cp:revision>
  <dcterms:modified xsi:type="dcterms:W3CDTF">2015-10-15T16:43:43Z</dcterms:modified>
</cp:coreProperties>
</file>