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B5ECD5-515E-4817-8A06-1D2ED2C83850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52983DA4-3B24-449B-95CA-514EB7E30A99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32D1919-1B5F-4141-B613-3E5C6008A186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AD22427-B1DD-49E6-9F05-DE0F1467D7DC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August 11,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August 11,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play.com/en/learningresources/3152755/qm_bgsu_connections.htm" TargetMode="External"/><Relationship Id="rId3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banist@bgsu.edu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qmohi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.socrative.com/teacher/%23launc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gsu.edu/center-for-faculty-excellence/find-a-resource/common-expectations-for-bgsu-course-syllabi/example-statements/schedule-method-of-assessment.html" TargetMode="External"/><Relationship Id="rId4" Type="http://schemas.openxmlformats.org/officeDocument/2006/relationships/hyperlink" Target="http://www.bgsu.edu/center-for-faculty-excellence/find-a-resource/common-expectations-for-bgsu-course-syllabi/example-statements/support-for-student-success.html" TargetMode="External"/><Relationship Id="rId5" Type="http://schemas.openxmlformats.org/officeDocument/2006/relationships/hyperlink" Target="http://www.bgsu.edu/center-for-faculty-excellence/find-a-resource/common-expectations-for-bgsu-course-syllabi/example-statements/pedagogical-efforts-to-engage-students-in-the-learning-proces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gsu.edu/center-for-faculty-excellence/find-a-resource/common-expectations-for-bgsu-course-syllabi/example-statements/clear-statements-on-course-expectation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Piloting a QM-Inspired Quality Assurance </a:t>
            </a:r>
            <a:r>
              <a:rPr lang="en-US" sz="3200" dirty="0" smtClean="0"/>
              <a:t>Process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All Online </a:t>
            </a:r>
            <a:r>
              <a:rPr lang="en-US" dirty="0" smtClean="0"/>
              <a:t>Course Offerings </a:t>
            </a:r>
            <a:r>
              <a:rPr lang="en-US" dirty="0"/>
              <a:t>at a Midsized University</a:t>
            </a:r>
          </a:p>
        </p:txBody>
      </p:sp>
    </p:spTree>
    <p:extLst>
      <p:ext uri="{BB962C8B-B14F-4D97-AF65-F5344CB8AC3E}">
        <p14:creationId xmlns:p14="http://schemas.microsoft.com/office/powerpoint/2010/main" val="178705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Educaplay</a:t>
            </a:r>
            <a:r>
              <a:rPr lang="en-US" dirty="0" smtClean="0">
                <a:hlinkClick r:id="rId2"/>
              </a:rPr>
              <a:t> link</a:t>
            </a:r>
            <a:endParaRPr lang="en-US" dirty="0"/>
          </a:p>
        </p:txBody>
      </p:sp>
      <p:pic>
        <p:nvPicPr>
          <p:cNvPr id="4" name="Picture 3" descr="educapla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090" y="2309090"/>
            <a:ext cx="3434773" cy="34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Spring 2016 &amp; Fall 2017</a:t>
            </a:r>
          </a:p>
          <a:p>
            <a:r>
              <a:rPr lang="en-US" sz="2800" dirty="0" smtClean="0"/>
              <a:t>Only BGP Online Courses</a:t>
            </a:r>
          </a:p>
          <a:p>
            <a:r>
              <a:rPr lang="en-US" sz="2800" dirty="0" smtClean="0"/>
              <a:t>Capacity of faculty review team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90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start</a:t>
            </a:r>
          </a:p>
          <a:p>
            <a:r>
              <a:rPr lang="en-US" dirty="0" smtClean="0"/>
              <a:t>Massive undertaking</a:t>
            </a:r>
          </a:p>
          <a:p>
            <a:r>
              <a:rPr lang="en-US" dirty="0" smtClean="0"/>
              <a:t>Faculty aversion</a:t>
            </a:r>
          </a:p>
          <a:p>
            <a:r>
              <a:rPr lang="en-US" dirty="0" smtClean="0"/>
              <a:t>Skinny Syllabi</a:t>
            </a:r>
          </a:p>
          <a:p>
            <a:r>
              <a:rPr lang="en-US" dirty="0" smtClean="0"/>
              <a:t>Finding a path forward</a:t>
            </a:r>
          </a:p>
          <a:p>
            <a:r>
              <a:rPr lang="en-US" dirty="0" smtClean="0"/>
              <a:t>QM Impact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2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Savilla Banister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sbanist@bgsu.edu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Bowling Green State University</a:t>
            </a:r>
          </a:p>
          <a:p>
            <a:pPr marL="0" indent="0">
              <a:buNone/>
            </a:pPr>
            <a:r>
              <a:rPr lang="en-US" dirty="0" err="1" smtClean="0"/>
              <a:t>Ohio,USA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avipicligh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65" y="2794000"/>
            <a:ext cx="228657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9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Bowling Green State University, OH, USA</a:t>
            </a:r>
          </a:p>
          <a:p>
            <a:r>
              <a:rPr lang="en-US" dirty="0" smtClean="0"/>
              <a:t>Approximately 20,000 students (online &amp; f2f)</a:t>
            </a:r>
          </a:p>
          <a:p>
            <a:r>
              <a:rPr lang="en-US" dirty="0" smtClean="0"/>
              <a:t>Online degree programs</a:t>
            </a:r>
          </a:p>
          <a:p>
            <a:pPr lvl="1"/>
            <a:r>
              <a:rPr lang="en-US" dirty="0" smtClean="0"/>
              <a:t>4 Bachelor</a:t>
            </a:r>
          </a:p>
          <a:p>
            <a:pPr lvl="1"/>
            <a:r>
              <a:rPr lang="en-US" dirty="0" smtClean="0"/>
              <a:t>10 Masters</a:t>
            </a:r>
          </a:p>
          <a:p>
            <a:pPr lvl="1"/>
            <a:r>
              <a:rPr lang="en-US" dirty="0" smtClean="0"/>
              <a:t>8 Certificates</a:t>
            </a:r>
          </a:p>
          <a:p>
            <a:r>
              <a:rPr lang="en-US" dirty="0" smtClean="0"/>
              <a:t>Online courses offered</a:t>
            </a:r>
          </a:p>
          <a:p>
            <a:pPr lvl="1"/>
            <a:r>
              <a:rPr lang="en-US" dirty="0" smtClean="0"/>
              <a:t>Fall, Spring, Summer terms</a:t>
            </a:r>
          </a:p>
          <a:p>
            <a:pPr lvl="1"/>
            <a:r>
              <a:rPr lang="en-US" dirty="0" smtClean="0"/>
              <a:t>6-, 8- and 16-week formats</a:t>
            </a:r>
          </a:p>
          <a:p>
            <a:pPr lvl="1"/>
            <a:r>
              <a:rPr lang="en-US" dirty="0" smtClean="0"/>
              <a:t>469 courses offered online fall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95655" cy="40674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Ohio Consortium (</a:t>
            </a:r>
            <a:r>
              <a:rPr lang="en-US" dirty="0">
                <a:hlinkClick r:id="rId2"/>
              </a:rPr>
              <a:t>http://www.qmohio.org/</a:t>
            </a:r>
            <a:r>
              <a:rPr lang="en-US" dirty="0"/>
              <a:t>) </a:t>
            </a:r>
            <a:endParaRPr lang="en-US" dirty="0"/>
          </a:p>
          <a:p>
            <a:pPr lvl="1"/>
            <a:r>
              <a:rPr lang="en-US" dirty="0" smtClean="0"/>
              <a:t>60 institutional members</a:t>
            </a:r>
          </a:p>
          <a:p>
            <a:r>
              <a:rPr lang="en-US" dirty="0" smtClean="0"/>
              <a:t>Multiple sessions of QM workshops</a:t>
            </a:r>
          </a:p>
          <a:p>
            <a:pPr lvl="1"/>
            <a:r>
              <a:rPr lang="en-US" dirty="0"/>
              <a:t>Applying the QM Rubric (</a:t>
            </a:r>
            <a:r>
              <a:rPr lang="en-US" dirty="0" smtClean="0"/>
              <a:t>APPQMR)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Improving Your Online Course (IYOC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More than 100 BGSU faculty members APPQMR</a:t>
            </a:r>
          </a:p>
          <a:p>
            <a:r>
              <a:rPr lang="en-US" dirty="0" err="1" smtClean="0"/>
              <a:t>Appr</a:t>
            </a:r>
            <a:r>
              <a:rPr lang="en-US" dirty="0" smtClean="0"/>
              <a:t>. 20 faculty members are QM reviewers</a:t>
            </a:r>
          </a:p>
          <a:p>
            <a:r>
              <a:rPr lang="en-US" dirty="0" smtClean="0"/>
              <a:t>Multiple internal QM reviews</a:t>
            </a:r>
          </a:p>
          <a:p>
            <a:r>
              <a:rPr lang="en-US" dirty="0" smtClean="0"/>
              <a:t>Less than 10 courses through formal QM review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8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Provost charge to review all online courses for course quality</a:t>
            </a:r>
          </a:p>
          <a:p>
            <a:r>
              <a:rPr lang="en-US" dirty="0" smtClean="0"/>
              <a:t>QM rubric and APPQMR fairly pervasive on campus</a:t>
            </a:r>
          </a:p>
          <a:p>
            <a:r>
              <a:rPr lang="en-US" dirty="0" smtClean="0"/>
              <a:t>How to proceed?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896306</a:t>
            </a:r>
          </a:p>
          <a:p>
            <a:r>
              <a:rPr lang="en-US" dirty="0" smtClean="0"/>
              <a:t>Use QR code to connect</a:t>
            </a:r>
            <a:endParaRPr lang="en-US" dirty="0"/>
          </a:p>
        </p:txBody>
      </p:sp>
      <p:pic>
        <p:nvPicPr>
          <p:cNvPr id="4" name="Picture 3" descr="static_qr_code_without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32" y="22098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5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to responses: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b.socrative.com</a:t>
            </a:r>
            <a:r>
              <a:rPr lang="en-US" dirty="0">
                <a:hlinkClick r:id="rId2"/>
              </a:rPr>
              <a:t>/teacher/#launch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CBA restrictions on IP, faculty autonomy, academic freedom</a:t>
            </a:r>
          </a:p>
          <a:p>
            <a:r>
              <a:rPr lang="en-US" dirty="0" smtClean="0"/>
              <a:t>Comparison on what processes happening in f2f courses</a:t>
            </a:r>
          </a:p>
          <a:p>
            <a:r>
              <a:rPr lang="en-US" dirty="0" smtClean="0"/>
              <a:t>Large number of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with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clear statement on </a:t>
            </a:r>
            <a:r>
              <a:rPr lang="en-US" b="1" dirty="0">
                <a:hlinkClick r:id="rId2"/>
              </a:rPr>
              <a:t>course expectations</a:t>
            </a:r>
            <a:endParaRPr lang="en-US" dirty="0"/>
          </a:p>
          <a:p>
            <a:pPr lvl="0"/>
            <a:r>
              <a:rPr lang="en-US" dirty="0"/>
              <a:t>The </a:t>
            </a:r>
            <a:r>
              <a:rPr lang="en-US" b="1" dirty="0">
                <a:hlinkClick r:id="rId3"/>
              </a:rPr>
              <a:t>schedule and methods of assessment</a:t>
            </a:r>
            <a:endParaRPr lang="en-US" dirty="0"/>
          </a:p>
          <a:p>
            <a:pPr lvl="0"/>
            <a:r>
              <a:rPr lang="en-US" dirty="0"/>
              <a:t>Indicators of </a:t>
            </a:r>
            <a:r>
              <a:rPr lang="en-US" b="1" dirty="0">
                <a:hlinkClick r:id="rId4"/>
              </a:rPr>
              <a:t>support for student success</a:t>
            </a:r>
            <a:endParaRPr lang="en-US" dirty="0"/>
          </a:p>
          <a:p>
            <a:pPr lvl="0"/>
            <a:r>
              <a:rPr lang="en-US" dirty="0"/>
              <a:t>Pedagogical efforts that </a:t>
            </a:r>
            <a:r>
              <a:rPr lang="en-US" b="1" dirty="0">
                <a:hlinkClick r:id="rId5"/>
              </a:rPr>
              <a:t>engage students in the learning process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0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of identified expert online instructors</a:t>
            </a:r>
          </a:p>
          <a:p>
            <a:r>
              <a:rPr lang="en-US" dirty="0" smtClean="0"/>
              <a:t>Using developed form, 2 team members review each syllabus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7-08-16 at 11.34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493">
            <a:off x="2892384" y="3615011"/>
            <a:ext cx="4795609" cy="342093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197171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25810</TotalTime>
  <Words>281</Words>
  <Application>Microsoft Macintosh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Piloting a QM-Inspired Quality Assurance Process</vt:lpstr>
      <vt:lpstr>Context</vt:lpstr>
      <vt:lpstr>QM Relationship</vt:lpstr>
      <vt:lpstr>Delimma</vt:lpstr>
      <vt:lpstr>Socrative Feedback</vt:lpstr>
      <vt:lpstr>Socrative Feedback</vt:lpstr>
      <vt:lpstr>Challenges</vt:lpstr>
      <vt:lpstr>Begin with Syllabus</vt:lpstr>
      <vt:lpstr>Pilot Review Process</vt:lpstr>
      <vt:lpstr>QM Connections</vt:lpstr>
      <vt:lpstr>Pilot Reviews</vt:lpstr>
      <vt:lpstr>Issues?</vt:lpstr>
      <vt:lpstr>Reflections</vt:lpstr>
      <vt:lpstr>Thoughts? Questions?</vt:lpstr>
    </vt:vector>
  </TitlesOfParts>
  <Company>BGSU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Piloting a QM-Inspired Quality Assurance Process</dc:title>
  <dc:creator>Savilla Banister</dc:creator>
  <cp:lastModifiedBy>Savilla Banister</cp:lastModifiedBy>
  <cp:revision>10</cp:revision>
  <dcterms:created xsi:type="dcterms:W3CDTF">2017-08-11T19:42:55Z</dcterms:created>
  <dcterms:modified xsi:type="dcterms:W3CDTF">2017-08-29T17:52:58Z</dcterms:modified>
</cp:coreProperties>
</file>