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</p:sldMasterIdLst>
  <p:notesMasterIdLst>
    <p:notesMasterId r:id="rId22"/>
  </p:notesMasterIdLst>
  <p:handoutMasterIdLst>
    <p:handoutMasterId r:id="rId23"/>
  </p:handoutMasterIdLst>
  <p:sldIdLst>
    <p:sldId id="376" r:id="rId2"/>
    <p:sldId id="380" r:id="rId3"/>
    <p:sldId id="393" r:id="rId4"/>
    <p:sldId id="390" r:id="rId5"/>
    <p:sldId id="385" r:id="rId6"/>
    <p:sldId id="391" r:id="rId7"/>
    <p:sldId id="396" r:id="rId8"/>
    <p:sldId id="386" r:id="rId9"/>
    <p:sldId id="394" r:id="rId10"/>
    <p:sldId id="395" r:id="rId11"/>
    <p:sldId id="398" r:id="rId12"/>
    <p:sldId id="388" r:id="rId13"/>
    <p:sldId id="397" r:id="rId14"/>
    <p:sldId id="399" r:id="rId15"/>
    <p:sldId id="400" r:id="rId16"/>
    <p:sldId id="389" r:id="rId17"/>
    <p:sldId id="401" r:id="rId18"/>
    <p:sldId id="403" r:id="rId19"/>
    <p:sldId id="402" r:id="rId20"/>
    <p:sldId id="405" r:id="rId21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7">
          <p15:clr>
            <a:srgbClr val="A4A3A4"/>
          </p15:clr>
        </p15:guide>
        <p15:guide id="2" pos="265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22" autoAdjust="0"/>
    <p:restoredTop sz="99007" autoAdjust="0"/>
  </p:normalViewPr>
  <p:slideViewPr>
    <p:cSldViewPr>
      <p:cViewPr varScale="1">
        <p:scale>
          <a:sx n="107" d="100"/>
          <a:sy n="107" d="100"/>
        </p:scale>
        <p:origin x="126" y="264"/>
      </p:cViewPr>
      <p:guideLst>
        <p:guide orient="horz" pos="917"/>
        <p:guide pos="26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-360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03DC6CA-FBE5-4DF9-8ECC-D8D7E7310A50}" type="datetimeFigureOut">
              <a:rPr lang="en-US"/>
              <a:pPr>
                <a:defRPr/>
              </a:pPr>
              <a:t>10/23/2015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09868DC-7F8E-4D0E-9FEA-14E6607D9E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772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F44CB2B-98E1-42E7-964D-A772C2243758}" type="datetimeFigureOut">
              <a:rPr lang="en-US"/>
              <a:pPr>
                <a:defRPr/>
              </a:pPr>
              <a:t>10/23/2015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43FE971-1D92-490D-A46B-ED988BD8BA7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102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252520" cy="6858000"/>
          </a:xfrm>
          <a:prstGeom prst="rect">
            <a:avLst/>
          </a:prstGeom>
          <a:solidFill>
            <a:srgbClr val="0067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tx2"/>
              </a:solidFill>
            </a:endParaRPr>
          </a:p>
        </p:txBody>
      </p:sp>
      <p:pic>
        <p:nvPicPr>
          <p:cNvPr id="20" name="Picture 19" descr="White Algonquin College logo" title="Algonquin College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715" y="517648"/>
            <a:ext cx="2890929" cy="607096"/>
          </a:xfrm>
          <a:prstGeom prst="rect">
            <a:avLst/>
          </a:prstGeom>
        </p:spPr>
      </p:pic>
      <p:pic>
        <p:nvPicPr>
          <p:cNvPr id="7" name="Picture 6" descr="The AC icon illustrates the Algonquin's connectivity theme." title="AC icon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37" b="2941"/>
          <a:stretch/>
        </p:blipFill>
        <p:spPr>
          <a:xfrm>
            <a:off x="0" y="2060849"/>
            <a:ext cx="4583701" cy="4797152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16017" y="3861048"/>
            <a:ext cx="4032447" cy="1368152"/>
          </a:xfrm>
        </p:spPr>
        <p:txBody>
          <a:bodyPr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16016" y="1988840"/>
            <a:ext cx="4032448" cy="1807920"/>
          </a:xfrm>
          <a:noFill/>
        </p:spPr>
        <p:txBody>
          <a:bodyPr/>
          <a:lstStyle>
            <a:lvl1pPr algn="r">
              <a:lnSpc>
                <a:spcPct val="90000"/>
              </a:lnSpc>
              <a:defRPr sz="3200" b="1" i="0" cap="all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093296"/>
          </a:xfrm>
          <a:prstGeom prst="rect">
            <a:avLst/>
          </a:prstGeom>
          <a:solidFill>
            <a:srgbClr val="0067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55738"/>
            <a:ext cx="4038600" cy="44215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55739"/>
            <a:ext cx="4038600" cy="44215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062663"/>
            <a:ext cx="9144000" cy="795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7545" y="1455738"/>
            <a:ext cx="8208912" cy="434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1" name="Title Placeholder 1"/>
          <p:cNvSpPr>
            <a:spLocks noGrp="1"/>
          </p:cNvSpPr>
          <p:nvPr>
            <p:ph type="title"/>
          </p:nvPr>
        </p:nvSpPr>
        <p:spPr bwMode="auto">
          <a:xfrm>
            <a:off x="467544" y="145678"/>
            <a:ext cx="8208912" cy="119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  <p:pic>
        <p:nvPicPr>
          <p:cNvPr id="2" name="Picture 1" descr="Algonquin College Logo" title="Algonquin College Logo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6233040"/>
            <a:ext cx="2232248" cy="468772"/>
          </a:xfrm>
          <a:prstGeom prst="rect">
            <a:avLst/>
          </a:prstGeom>
        </p:spPr>
      </p:pic>
      <p:pic>
        <p:nvPicPr>
          <p:cNvPr id="11" name="Picture 10" descr="Algonquin College Icon" title="AC Icon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9" t="5165" b="5138"/>
          <a:stretch/>
        </p:blipFill>
        <p:spPr>
          <a:xfrm>
            <a:off x="0" y="6061074"/>
            <a:ext cx="1043608" cy="7969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79" r:id="rId3"/>
    <p:sldLayoutId id="2147483778" r:id="rId4"/>
    <p:sldLayoutId id="2147483776" r:id="rId5"/>
    <p:sldLayoutId id="2147483771" r:id="rId6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Arial"/>
          <a:ea typeface="+mj-ea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39933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39933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39933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339933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339933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339933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339933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339933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/>
        <a:buChar char="•"/>
        <a:defRPr sz="3200" kern="1200">
          <a:solidFill>
            <a:schemeClr val="accent5"/>
          </a:solidFill>
          <a:latin typeface="Arial"/>
          <a:ea typeface="+mn-ea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/>
        <a:buChar char="•"/>
        <a:defRPr sz="2800" kern="1200">
          <a:solidFill>
            <a:schemeClr val="accent5"/>
          </a:solidFill>
          <a:latin typeface="Arial"/>
          <a:ea typeface="+mn-ea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/>
        <a:buChar char="•"/>
        <a:defRPr sz="2400" kern="1200">
          <a:solidFill>
            <a:schemeClr val="accent5"/>
          </a:solidFill>
          <a:latin typeface="Arial"/>
          <a:ea typeface="+mn-ea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/>
        <a:buChar char="•"/>
        <a:defRPr sz="2000" kern="1200">
          <a:solidFill>
            <a:schemeClr val="accent5"/>
          </a:solidFill>
          <a:latin typeface="Arial"/>
          <a:ea typeface="+mn-ea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/>
        <a:buChar char="•"/>
        <a:defRPr sz="2000" kern="1200">
          <a:solidFill>
            <a:schemeClr val="accent5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padlet.com/besnerm1/QMchalleng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blackboard.algonquincollege.com/webapps/blackboard/execute/announcement?method=search&amp;context=course_entry&amp;course_id=_40863_1&amp;handle=announcements_entry&amp;mode=vie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gonquincollege.com/qualityreviews/big-picture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algonquincollege.com/hoqa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27984" y="1268760"/>
            <a:ext cx="4680520" cy="1807920"/>
          </a:xfrm>
        </p:spPr>
        <p:txBody>
          <a:bodyPr/>
          <a:lstStyle/>
          <a:p>
            <a:r>
              <a:rPr lang="en-US" dirty="0"/>
              <a:t>Discussion Points for Launching a QM Initiative in a Community College </a:t>
            </a:r>
            <a:r>
              <a:rPr lang="en-US" dirty="0" smtClean="0"/>
              <a:t>Environment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58121" y="4221088"/>
            <a:ext cx="3815463" cy="1368152"/>
          </a:xfrm>
        </p:spPr>
        <p:txBody>
          <a:bodyPr/>
          <a:lstStyle/>
          <a:p>
            <a:r>
              <a:rPr lang="en-US" dirty="0"/>
              <a:t>Leadership and Engaging </a:t>
            </a:r>
            <a:r>
              <a:rPr lang="en-US" dirty="0" smtClean="0"/>
              <a:t>Stakeholders</a:t>
            </a:r>
          </a:p>
          <a:p>
            <a:r>
              <a:rPr lang="en-US" dirty="0" smtClean="0"/>
              <a:t>November 3, 2015</a:t>
            </a:r>
          </a:p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Micheline Besner</a:t>
            </a:r>
          </a:p>
          <a:p>
            <a:r>
              <a:rPr lang="en-US" sz="2400" dirty="0" smtClean="0"/>
              <a:t> Harpreet Singh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1368152" cy="137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3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92896"/>
            <a:ext cx="8568952" cy="30498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6144598"/>
            <a:ext cx="936104" cy="713402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545" y="260648"/>
            <a:ext cx="8208912" cy="1368152"/>
          </a:xfrm>
        </p:spPr>
        <p:txBody>
          <a:bodyPr/>
          <a:lstStyle/>
          <a:p>
            <a:r>
              <a:rPr lang="en-US" dirty="0" smtClean="0"/>
              <a:t>HOQAS Review Report Document -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628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60917"/>
            <a:ext cx="7772400" cy="3008243"/>
          </a:xfrm>
        </p:spPr>
        <p:txBody>
          <a:bodyPr/>
          <a:lstStyle/>
          <a:p>
            <a:r>
              <a:rPr lang="en-US" dirty="0" smtClean="0"/>
              <a:t>key </a:t>
            </a:r>
            <a:r>
              <a:rPr lang="en-US" dirty="0"/>
              <a:t>challenges in </a:t>
            </a:r>
            <a:r>
              <a:rPr lang="en-US" dirty="0" smtClean="0"/>
              <a:t>creating and maintaining faculty </a:t>
            </a:r>
            <a:r>
              <a:rPr lang="en-US" dirty="0"/>
              <a:t>and management “buy-in” </a:t>
            </a:r>
            <a:r>
              <a:rPr lang="en-US" dirty="0" smtClean="0"/>
              <a:t>for a </a:t>
            </a:r>
            <a:r>
              <a:rPr lang="en-US" dirty="0"/>
              <a:t>QM </a:t>
            </a:r>
            <a:r>
              <a:rPr lang="en-US" dirty="0" smtClean="0"/>
              <a:t>initiative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332656"/>
            <a:ext cx="7772400" cy="1500187"/>
          </a:xfrm>
        </p:spPr>
        <p:txBody>
          <a:bodyPr/>
          <a:lstStyle/>
          <a:p>
            <a:r>
              <a:rPr lang="en-US" dirty="0" smtClean="0"/>
              <a:t>Discussion Point 2: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628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44824"/>
            <a:ext cx="8208912" cy="1195090"/>
          </a:xfrm>
        </p:spPr>
        <p:txBody>
          <a:bodyPr/>
          <a:lstStyle/>
          <a:p>
            <a:r>
              <a:rPr lang="en-US" sz="4000" dirty="0" smtClean="0"/>
              <a:t>What </a:t>
            </a:r>
            <a:r>
              <a:rPr lang="en-US" sz="4000" dirty="0"/>
              <a:t>challenges </a:t>
            </a:r>
            <a:r>
              <a:rPr lang="en-US" sz="4000" dirty="0" smtClean="0"/>
              <a:t>do you face in creating and maintaining faculty </a:t>
            </a:r>
            <a:r>
              <a:rPr lang="en-US" sz="4000" dirty="0"/>
              <a:t>and management </a:t>
            </a:r>
            <a:r>
              <a:rPr lang="en-US" sz="4000" dirty="0" smtClean="0"/>
              <a:t>buy-in for a QM initiative?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6144598"/>
            <a:ext cx="936104" cy="71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965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27199"/>
            <a:ext cx="8208912" cy="1195090"/>
          </a:xfrm>
        </p:spPr>
        <p:txBody>
          <a:bodyPr/>
          <a:lstStyle/>
          <a:p>
            <a:r>
              <a:rPr lang="en-US" dirty="0" err="1" smtClean="0"/>
              <a:t>Padlet</a:t>
            </a:r>
            <a:r>
              <a:rPr lang="en-US" dirty="0" smtClean="0"/>
              <a:t> Board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08912" cy="72008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padlet.com/besnerm1/QMchallenges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44824"/>
            <a:ext cx="6048943" cy="36551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6144598"/>
            <a:ext cx="936104" cy="71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684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5 Key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08912" cy="496855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Reviewing courses that haven’t been designed according to the QM standards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Compensating faculty for making revisions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Receiving a sustainable stream of submissions for review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Creating buy-in for aligning development with the standards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Spreading knowledge about the process and identifying champions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6144598"/>
            <a:ext cx="936104" cy="71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93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60917"/>
            <a:ext cx="7772400" cy="3008243"/>
          </a:xfrm>
        </p:spPr>
        <p:txBody>
          <a:bodyPr/>
          <a:lstStyle/>
          <a:p>
            <a:r>
              <a:rPr lang="en-US" dirty="0" smtClean="0"/>
              <a:t>elements </a:t>
            </a:r>
            <a:r>
              <a:rPr lang="en-US" dirty="0"/>
              <a:t>of support for the QM </a:t>
            </a:r>
            <a:r>
              <a:rPr lang="en-US" dirty="0" smtClean="0"/>
              <a:t>initiative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332656"/>
            <a:ext cx="7772400" cy="1500187"/>
          </a:xfrm>
        </p:spPr>
        <p:txBody>
          <a:bodyPr/>
          <a:lstStyle/>
          <a:p>
            <a:r>
              <a:rPr lang="en-US" dirty="0" smtClean="0"/>
              <a:t>Discussion Point 3: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712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208912" cy="1627138"/>
          </a:xfrm>
        </p:spPr>
        <p:txBody>
          <a:bodyPr/>
          <a:lstStyle/>
          <a:p>
            <a:r>
              <a:rPr lang="en-US" sz="4000" dirty="0" smtClean="0"/>
              <a:t>What elements of support for the QM initiative are in place at your institution?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6144598"/>
            <a:ext cx="936104" cy="71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912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208912" cy="4349526"/>
          </a:xfrm>
        </p:spPr>
        <p:txBody>
          <a:bodyPr/>
          <a:lstStyle/>
          <a:p>
            <a:pPr marL="342900" lvl="1" indent="-342900"/>
            <a:r>
              <a:rPr lang="en-US" dirty="0" smtClean="0"/>
              <a:t>Professional Development sessions on designing and teaching hybrid (blended) and online courses</a:t>
            </a:r>
          </a:p>
          <a:p>
            <a:pPr marL="342900" lvl="1" indent="-342900"/>
            <a:r>
              <a:rPr lang="en-US" dirty="0" smtClean="0"/>
              <a:t>Proposed creation of course </a:t>
            </a:r>
            <a:r>
              <a:rPr lang="en-US" dirty="0"/>
              <a:t>for </a:t>
            </a:r>
            <a:r>
              <a:rPr lang="en-US" dirty="0" smtClean="0"/>
              <a:t>faculty designing and/or teaching hybrid and online courses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6144598"/>
            <a:ext cx="936104" cy="71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39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8136904" cy="57639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6144598"/>
            <a:ext cx="936104" cy="71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48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Capacity – HOQAS Blackboard Template</a:t>
            </a:r>
            <a:endParaRPr lang="en-US" dirty="0"/>
          </a:p>
        </p:txBody>
      </p:sp>
      <p:pic>
        <p:nvPicPr>
          <p:cNvPr id="5" name="Picture 4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556792"/>
            <a:ext cx="5184576" cy="41138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6144598"/>
            <a:ext cx="936104" cy="71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81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</a:t>
            </a:r>
            <a:r>
              <a:rPr lang="en-US" dirty="0" smtClean="0"/>
              <a:t>earning Objectives/ Discussion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sz="2800" dirty="0"/>
              <a:t>Share best practices for continuously improving processes and documents, customized to an </a:t>
            </a:r>
            <a:r>
              <a:rPr lang="en-US" sz="2800" dirty="0" smtClean="0"/>
              <a:t>institutional landscape.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 smtClean="0"/>
              <a:t>Identify the key challenges in faculty and management “buy-in” of the QM initiative.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2800" dirty="0" smtClean="0"/>
              <a:t>Discuss </a:t>
            </a:r>
            <a:r>
              <a:rPr lang="en-US" sz="2800" dirty="0"/>
              <a:t>elements of support for the QM initiative with regards to professional development and building capacity across the institution</a:t>
            </a:r>
            <a:r>
              <a:rPr lang="en-US" sz="2800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6144598"/>
            <a:ext cx="936104" cy="71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162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988840"/>
            <a:ext cx="7772400" cy="3008243"/>
          </a:xfrm>
        </p:spPr>
        <p:txBody>
          <a:bodyPr/>
          <a:lstStyle/>
          <a:p>
            <a:r>
              <a:rPr lang="en-US" dirty="0" smtClean="0"/>
              <a:t>Thank you!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79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Algonquin College Hybrid and Online Quality Assurance Standards (HOQAS)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60848"/>
            <a:ext cx="8208912" cy="3600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Adapted Quality Matters framework and rubric for use within our institutional setting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40968"/>
            <a:ext cx="2885306" cy="2885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6144598"/>
            <a:ext cx="936104" cy="71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285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60917"/>
            <a:ext cx="7772400" cy="1362075"/>
          </a:xfrm>
        </p:spPr>
        <p:txBody>
          <a:bodyPr/>
          <a:lstStyle/>
          <a:p>
            <a:r>
              <a:rPr lang="en-US" dirty="0"/>
              <a:t>best practices for continuously improving processes and documents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332656"/>
            <a:ext cx="7772400" cy="1500187"/>
          </a:xfrm>
        </p:spPr>
        <p:txBody>
          <a:bodyPr/>
          <a:lstStyle/>
          <a:p>
            <a:r>
              <a:rPr lang="en-US" dirty="0" smtClean="0"/>
              <a:t>Discussion Point 1: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958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352928" cy="3672408"/>
          </a:xfrm>
        </p:spPr>
        <p:txBody>
          <a:bodyPr/>
          <a:lstStyle/>
          <a:p>
            <a:r>
              <a:rPr lang="en-US" sz="4000" dirty="0" smtClean="0"/>
              <a:t>Does your institution have a process for reviewing and/or developing online and blended courses?</a:t>
            </a:r>
            <a:endParaRPr lang="en-US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6144598"/>
            <a:ext cx="936104" cy="71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377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6144598"/>
            <a:ext cx="936104" cy="713402"/>
          </a:xfrm>
          <a:prstGeom prst="rect">
            <a:avLst/>
          </a:prstGeom>
        </p:spPr>
      </p:pic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88640"/>
            <a:ext cx="5582429" cy="556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51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08912" cy="1195090"/>
          </a:xfrm>
        </p:spPr>
        <p:txBody>
          <a:bodyPr/>
          <a:lstStyle/>
          <a:p>
            <a:r>
              <a:rPr lang="en-US" dirty="0" smtClean="0"/>
              <a:t>Reviewer Training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844824"/>
            <a:ext cx="2520280" cy="20857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6144598"/>
            <a:ext cx="936104" cy="71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84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08912" cy="2036226"/>
          </a:xfrm>
        </p:spPr>
        <p:txBody>
          <a:bodyPr/>
          <a:lstStyle/>
          <a:p>
            <a:r>
              <a:rPr lang="en-US" sz="4000" dirty="0" smtClean="0"/>
              <a:t>Have you developed documentation for your institution’s QM process?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6144598"/>
            <a:ext cx="936104" cy="71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83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5" y="260648"/>
            <a:ext cx="8208912" cy="1800200"/>
          </a:xfrm>
        </p:spPr>
        <p:txBody>
          <a:bodyPr/>
          <a:lstStyle/>
          <a:p>
            <a:r>
              <a:rPr lang="en-US" dirty="0" smtClean="0"/>
              <a:t>Hybrid and Online Quality Assurance Standards (HOQAS)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5" y="2636912"/>
            <a:ext cx="8208912" cy="374441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http://www.algonquincollege.com/hoqas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6144598"/>
            <a:ext cx="936104" cy="71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1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3.2.24"/>
  <p:tag name="PPTVERSION" val="15"/>
  <p:tag name="TPOS" val="2"/>
</p:tagLst>
</file>

<file path=ppt/theme/theme1.xml><?xml version="1.0" encoding="utf-8"?>
<a:theme xmlns:a="http://schemas.openxmlformats.org/drawingml/2006/main" name="Office Theme">
  <a:themeElements>
    <a:clrScheme name="Custom 8">
      <a:dk1>
        <a:sysClr val="windowText" lastClr="000000"/>
      </a:dk1>
      <a:lt1>
        <a:sysClr val="window" lastClr="FFFFFF"/>
      </a:lt1>
      <a:dk2>
        <a:srgbClr val="00673E"/>
      </a:dk2>
      <a:lt2>
        <a:srgbClr val="A0C93C"/>
      </a:lt2>
      <a:accent1>
        <a:srgbClr val="00675A"/>
      </a:accent1>
      <a:accent2>
        <a:srgbClr val="009AA6"/>
      </a:accent2>
      <a:accent3>
        <a:srgbClr val="007096"/>
      </a:accent3>
      <a:accent4>
        <a:srgbClr val="EAAB00"/>
      </a:accent4>
      <a:accent5>
        <a:srgbClr val="63666A"/>
      </a:accent5>
      <a:accent6>
        <a:srgbClr val="00673E"/>
      </a:accent6>
      <a:hlink>
        <a:srgbClr val="A0C93C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18931</TotalTime>
  <Words>310</Words>
  <Application>Microsoft Office PowerPoint</Application>
  <PresentationFormat>On-screen Show (4:3)</PresentationFormat>
  <Paragraphs>38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Discussion Points for Launching a QM Initiative in a Community College Environment</vt:lpstr>
      <vt:lpstr>Learning Objectives/ Discussion Points</vt:lpstr>
      <vt:lpstr>Algonquin College Hybrid and Online Quality Assurance Standards (HOQAS)</vt:lpstr>
      <vt:lpstr>best practices for continuously improving processes and documents</vt:lpstr>
      <vt:lpstr>Does your institution have a process for reviewing and/or developing online and blended courses?</vt:lpstr>
      <vt:lpstr>PowerPoint Presentation</vt:lpstr>
      <vt:lpstr>Reviewer Training</vt:lpstr>
      <vt:lpstr>Have you developed documentation for your institution’s QM process?</vt:lpstr>
      <vt:lpstr>Hybrid and Online Quality Assurance Standards (HOQAS) Website</vt:lpstr>
      <vt:lpstr>HOQAS Review Report Document - Example</vt:lpstr>
      <vt:lpstr>key challenges in creating and maintaining faculty and management “buy-in” for a QM initiative </vt:lpstr>
      <vt:lpstr>What challenges do you face in creating and maintaining faculty and management buy-in for a QM initiative? </vt:lpstr>
      <vt:lpstr>Padlet Board</vt:lpstr>
      <vt:lpstr>Our 5 Key Challenges</vt:lpstr>
      <vt:lpstr>elements of support for the QM initiative</vt:lpstr>
      <vt:lpstr>What elements of support for the QM initiative are in place at your institution?</vt:lpstr>
      <vt:lpstr>Professional Development</vt:lpstr>
      <vt:lpstr>PowerPoint Presentation</vt:lpstr>
      <vt:lpstr>Building Capacity – HOQAS Blackboard Template</vt:lpstr>
      <vt:lpstr>Thank you!  Questions?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Haggis</dc:creator>
  <cp:lastModifiedBy>Micheline Besner</cp:lastModifiedBy>
  <cp:revision>626</cp:revision>
  <cp:lastPrinted>2011-05-25T13:43:07Z</cp:lastPrinted>
  <dcterms:created xsi:type="dcterms:W3CDTF">2010-07-27T15:40:45Z</dcterms:created>
  <dcterms:modified xsi:type="dcterms:W3CDTF">2015-10-23T19:40:59Z</dcterms:modified>
</cp:coreProperties>
</file>