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37"/>
  </p:notesMasterIdLst>
  <p:handoutMasterIdLst>
    <p:handoutMasterId r:id="rId38"/>
  </p:handoutMasterIdLst>
  <p:sldIdLst>
    <p:sldId id="273" r:id="rId2"/>
    <p:sldId id="307" r:id="rId3"/>
    <p:sldId id="325" r:id="rId4"/>
    <p:sldId id="305" r:id="rId5"/>
    <p:sldId id="328" r:id="rId6"/>
    <p:sldId id="306" r:id="rId7"/>
    <p:sldId id="304" r:id="rId8"/>
    <p:sldId id="308" r:id="rId9"/>
    <p:sldId id="309" r:id="rId10"/>
    <p:sldId id="310" r:id="rId11"/>
    <p:sldId id="311" r:id="rId12"/>
    <p:sldId id="312" r:id="rId13"/>
    <p:sldId id="313" r:id="rId14"/>
    <p:sldId id="314" r:id="rId15"/>
    <p:sldId id="315" r:id="rId16"/>
    <p:sldId id="316" r:id="rId17"/>
    <p:sldId id="317" r:id="rId18"/>
    <p:sldId id="318" r:id="rId19"/>
    <p:sldId id="339" r:id="rId20"/>
    <p:sldId id="340" r:id="rId21"/>
    <p:sldId id="344" r:id="rId22"/>
    <p:sldId id="341" r:id="rId23"/>
    <p:sldId id="342" r:id="rId24"/>
    <p:sldId id="343" r:id="rId25"/>
    <p:sldId id="329" r:id="rId26"/>
    <p:sldId id="330" r:id="rId27"/>
    <p:sldId id="331" r:id="rId28"/>
    <p:sldId id="332" r:id="rId29"/>
    <p:sldId id="333" r:id="rId30"/>
    <p:sldId id="334" r:id="rId31"/>
    <p:sldId id="335" r:id="rId32"/>
    <p:sldId id="336" r:id="rId33"/>
    <p:sldId id="337" r:id="rId34"/>
    <p:sldId id="338" r:id="rId35"/>
    <p:sldId id="326" r:id="rId36"/>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3842" autoAdjust="0"/>
  </p:normalViewPr>
  <p:slideViewPr>
    <p:cSldViewPr>
      <p:cViewPr varScale="1">
        <p:scale>
          <a:sx n="96" d="100"/>
          <a:sy n="96" d="100"/>
        </p:scale>
        <p:origin x="111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0F0E3-4D05-4AF5-B51A-EC4024028A17}"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ACAA2EBF-F3D9-4319-AAC1-97CFBFF57859}">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For Learners</a:t>
          </a:r>
          <a:endParaRPr lang="en-US" dirty="0">
            <a:solidFill>
              <a:schemeClr val="tx2">
                <a:lumMod val="50000"/>
              </a:schemeClr>
            </a:solidFill>
          </a:endParaRPr>
        </a:p>
      </dgm:t>
    </dgm:pt>
    <dgm:pt modelId="{B02F1378-1396-423B-BFBB-2F820DB1B8DF}" type="parTrans" cxnId="{D79E9631-A134-47AA-915C-FBCB220A8AEF}">
      <dgm:prSet/>
      <dgm:spPr/>
      <dgm:t>
        <a:bodyPr/>
        <a:lstStyle/>
        <a:p>
          <a:endParaRPr lang="en-US"/>
        </a:p>
      </dgm:t>
    </dgm:pt>
    <dgm:pt modelId="{5BEDD0F6-9F9B-418B-96AD-518A3DA7FFD2}" type="sibTrans" cxnId="{D79E9631-A134-47AA-915C-FBCB220A8AEF}">
      <dgm:prSet/>
      <dgm:spPr/>
      <dgm:t>
        <a:bodyPr/>
        <a:lstStyle/>
        <a:p>
          <a:endParaRPr lang="en-US"/>
        </a:p>
      </dgm:t>
    </dgm:pt>
    <dgm:pt modelId="{68856192-6468-4746-A254-6A65FD541CFC}">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Improved learning experience</a:t>
          </a:r>
          <a:endParaRPr lang="en-US" dirty="0">
            <a:solidFill>
              <a:schemeClr val="tx2">
                <a:lumMod val="50000"/>
              </a:schemeClr>
            </a:solidFill>
          </a:endParaRPr>
        </a:p>
      </dgm:t>
    </dgm:pt>
    <dgm:pt modelId="{A0A0E761-FFC1-4DF6-9D32-C9068BC7C16C}" type="parTrans" cxnId="{4472EDDD-4813-4443-9B4E-DCC2BD797A2A}">
      <dgm:prSet/>
      <dgm:spPr/>
      <dgm:t>
        <a:bodyPr/>
        <a:lstStyle/>
        <a:p>
          <a:endParaRPr lang="en-US"/>
        </a:p>
      </dgm:t>
    </dgm:pt>
    <dgm:pt modelId="{A80A2A8D-7D1C-4AA9-97E8-6E933419C183}" type="sibTrans" cxnId="{4472EDDD-4813-4443-9B4E-DCC2BD797A2A}">
      <dgm:prSet/>
      <dgm:spPr/>
      <dgm:t>
        <a:bodyPr/>
        <a:lstStyle/>
        <a:p>
          <a:endParaRPr lang="en-US"/>
        </a:p>
      </dgm:t>
    </dgm:pt>
    <dgm:pt modelId="{36822A52-8254-45F1-AE87-740A014A6A95}">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For Institutions</a:t>
          </a:r>
          <a:endParaRPr lang="en-US" dirty="0">
            <a:solidFill>
              <a:schemeClr val="tx2">
                <a:lumMod val="50000"/>
              </a:schemeClr>
            </a:solidFill>
          </a:endParaRPr>
        </a:p>
      </dgm:t>
    </dgm:pt>
    <dgm:pt modelId="{2C64DD7A-D209-4FF6-8D8D-489F1DC42380}" type="parTrans" cxnId="{D6221256-A11E-4A4B-A881-7A8079102FA5}">
      <dgm:prSet/>
      <dgm:spPr/>
      <dgm:t>
        <a:bodyPr/>
        <a:lstStyle/>
        <a:p>
          <a:endParaRPr lang="en-US"/>
        </a:p>
      </dgm:t>
    </dgm:pt>
    <dgm:pt modelId="{CBAA3441-09A6-4F44-9C43-75BF3893CC47}" type="sibTrans" cxnId="{D6221256-A11E-4A4B-A881-7A8079102FA5}">
      <dgm:prSet/>
      <dgm:spPr/>
      <dgm:t>
        <a:bodyPr/>
        <a:lstStyle/>
        <a:p>
          <a:endParaRPr lang="en-US"/>
        </a:p>
      </dgm:t>
    </dgm:pt>
    <dgm:pt modelId="{9C7E40D8-BC24-45C0-B216-7B3839398A7D}">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For System/s</a:t>
          </a:r>
          <a:endParaRPr lang="en-US" dirty="0">
            <a:solidFill>
              <a:schemeClr val="tx2">
                <a:lumMod val="50000"/>
              </a:schemeClr>
            </a:solidFill>
          </a:endParaRPr>
        </a:p>
      </dgm:t>
    </dgm:pt>
    <dgm:pt modelId="{E0EBB79D-D7A7-4FF9-A4ED-AD2261062205}" type="parTrans" cxnId="{41FDF149-4214-4621-B7F8-1E776AEBBD7F}">
      <dgm:prSet/>
      <dgm:spPr/>
      <dgm:t>
        <a:bodyPr/>
        <a:lstStyle/>
        <a:p>
          <a:endParaRPr lang="en-US"/>
        </a:p>
      </dgm:t>
    </dgm:pt>
    <dgm:pt modelId="{EB7129AF-77FA-4F55-A29C-19A7078340B9}" type="sibTrans" cxnId="{41FDF149-4214-4621-B7F8-1E776AEBBD7F}">
      <dgm:prSet/>
      <dgm:spPr/>
      <dgm:t>
        <a:bodyPr/>
        <a:lstStyle/>
        <a:p>
          <a:endParaRPr lang="en-US"/>
        </a:p>
      </dgm:t>
    </dgm:pt>
    <dgm:pt modelId="{D4FF1A05-8CFB-460A-8E4E-EA0DCADE74CC}">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National recognition for statewide improvement based on collaboration</a:t>
          </a:r>
          <a:endParaRPr lang="en-US" dirty="0">
            <a:solidFill>
              <a:schemeClr val="tx2">
                <a:lumMod val="50000"/>
              </a:schemeClr>
            </a:solidFill>
          </a:endParaRPr>
        </a:p>
      </dgm:t>
    </dgm:pt>
    <dgm:pt modelId="{B85C9E63-CEF9-4C59-AAB0-965ED1589D75}" type="parTrans" cxnId="{56C55FB5-2369-4466-B5AA-41EE5C4BD17F}">
      <dgm:prSet/>
      <dgm:spPr/>
      <dgm:t>
        <a:bodyPr/>
        <a:lstStyle/>
        <a:p>
          <a:endParaRPr lang="en-US"/>
        </a:p>
      </dgm:t>
    </dgm:pt>
    <dgm:pt modelId="{C98F79BF-DD6A-4495-8882-61F7B4C62BB9}" type="sibTrans" cxnId="{56C55FB5-2369-4466-B5AA-41EE5C4BD17F}">
      <dgm:prSet/>
      <dgm:spPr/>
      <dgm:t>
        <a:bodyPr/>
        <a:lstStyle/>
        <a:p>
          <a:endParaRPr lang="en-US"/>
        </a:p>
      </dgm:t>
    </dgm:pt>
    <dgm:pt modelId="{F25196ED-9FCF-4709-AA50-6BB633FA35C1}">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Increased satisfaction</a:t>
          </a:r>
          <a:endParaRPr lang="en-US" dirty="0">
            <a:solidFill>
              <a:schemeClr val="tx2">
                <a:lumMod val="50000"/>
              </a:schemeClr>
            </a:solidFill>
          </a:endParaRPr>
        </a:p>
      </dgm:t>
    </dgm:pt>
    <dgm:pt modelId="{514BCE6B-9ABF-4948-833C-5910F4C3EF32}" type="parTrans" cxnId="{2FE5242F-ADAC-4580-9B93-FA44D7BDF9EB}">
      <dgm:prSet/>
      <dgm:spPr/>
      <dgm:t>
        <a:bodyPr/>
        <a:lstStyle/>
        <a:p>
          <a:endParaRPr lang="en-US"/>
        </a:p>
      </dgm:t>
    </dgm:pt>
    <dgm:pt modelId="{5AEC5F46-97C7-4817-BCC1-12A1431A3865}" type="sibTrans" cxnId="{2FE5242F-ADAC-4580-9B93-FA44D7BDF9EB}">
      <dgm:prSet/>
      <dgm:spPr/>
      <dgm:t>
        <a:bodyPr/>
        <a:lstStyle/>
        <a:p>
          <a:endParaRPr lang="en-US"/>
        </a:p>
      </dgm:t>
    </dgm:pt>
    <dgm:pt modelId="{254C02EB-EB57-4F52-9B90-EE3531D828D9}">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Trained faculty</a:t>
          </a:r>
          <a:endParaRPr lang="en-US" dirty="0">
            <a:solidFill>
              <a:schemeClr val="tx2">
                <a:lumMod val="50000"/>
              </a:schemeClr>
            </a:solidFill>
          </a:endParaRPr>
        </a:p>
      </dgm:t>
    </dgm:pt>
    <dgm:pt modelId="{96A35F87-EC78-4B17-B3B1-36503ECA724D}" type="sibTrans" cxnId="{69958BBF-A993-425E-A470-276C3AF621F4}">
      <dgm:prSet/>
      <dgm:spPr/>
      <dgm:t>
        <a:bodyPr/>
        <a:lstStyle/>
        <a:p>
          <a:endParaRPr lang="en-US"/>
        </a:p>
      </dgm:t>
    </dgm:pt>
    <dgm:pt modelId="{4A962370-05B1-4D1F-A82F-49B211F22E46}" type="parTrans" cxnId="{69958BBF-A993-425E-A470-276C3AF621F4}">
      <dgm:prSet/>
      <dgm:spPr/>
      <dgm:t>
        <a:bodyPr/>
        <a:lstStyle/>
        <a:p>
          <a:endParaRPr lang="en-US"/>
        </a:p>
      </dgm:t>
    </dgm:pt>
    <dgm:pt modelId="{399E4139-E01A-45E1-9D67-539D656EFFF7}">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Implementation Plans</a:t>
          </a:r>
          <a:endParaRPr lang="en-US" dirty="0">
            <a:solidFill>
              <a:schemeClr val="tx2">
                <a:lumMod val="50000"/>
              </a:schemeClr>
            </a:solidFill>
          </a:endParaRPr>
        </a:p>
      </dgm:t>
    </dgm:pt>
    <dgm:pt modelId="{3BC713FD-9C0C-4F59-A33B-55B8B7E4A838}" type="parTrans" cxnId="{28732132-056C-45DE-BC9A-9E000EFF3786}">
      <dgm:prSet/>
      <dgm:spPr/>
      <dgm:t>
        <a:bodyPr/>
        <a:lstStyle/>
        <a:p>
          <a:endParaRPr lang="en-US"/>
        </a:p>
      </dgm:t>
    </dgm:pt>
    <dgm:pt modelId="{41CCFE2E-4A23-4784-ABF1-22E7CF13CD2D}" type="sibTrans" cxnId="{28732132-056C-45DE-BC9A-9E000EFF3786}">
      <dgm:prSet/>
      <dgm:spPr/>
      <dgm:t>
        <a:bodyPr/>
        <a:lstStyle/>
        <a:p>
          <a:endParaRPr lang="en-US"/>
        </a:p>
      </dgm:t>
    </dgm:pt>
    <dgm:pt modelId="{A4E82168-33F2-4ABF-8D64-88E5405E4188}">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Improved courses</a:t>
          </a:r>
          <a:endParaRPr lang="en-US" dirty="0">
            <a:solidFill>
              <a:schemeClr val="tx2">
                <a:lumMod val="50000"/>
              </a:schemeClr>
            </a:solidFill>
          </a:endParaRPr>
        </a:p>
      </dgm:t>
    </dgm:pt>
    <dgm:pt modelId="{11C351D4-C31B-4ABC-B88F-20C769DDC29B}" type="parTrans" cxnId="{273C1B07-54A5-4709-9A77-24C3482C9F0B}">
      <dgm:prSet/>
      <dgm:spPr/>
      <dgm:t>
        <a:bodyPr/>
        <a:lstStyle/>
        <a:p>
          <a:endParaRPr lang="en-US"/>
        </a:p>
      </dgm:t>
    </dgm:pt>
    <dgm:pt modelId="{B9E1D621-2F3C-4095-A114-FB5518A75EA0}" type="sibTrans" cxnId="{273C1B07-54A5-4709-9A77-24C3482C9F0B}">
      <dgm:prSet/>
      <dgm:spPr/>
      <dgm:t>
        <a:bodyPr/>
        <a:lstStyle/>
        <a:p>
          <a:endParaRPr lang="en-US"/>
        </a:p>
      </dgm:t>
    </dgm:pt>
    <dgm:pt modelId="{72E38452-31D6-4B3B-A09C-25E553369AF6}">
      <dgm:prSet phldrT="[Text]"/>
      <dgm:spPr>
        <a:solidFill>
          <a:schemeClr val="tx2">
            <a:lumMod val="40000"/>
            <a:lumOff val="60000"/>
          </a:schemeClr>
        </a:solidFill>
        <a:ln>
          <a:solidFill>
            <a:schemeClr val="tx2">
              <a:lumMod val="50000"/>
            </a:schemeClr>
          </a:solidFill>
        </a:ln>
      </dgm:spPr>
      <dgm:t>
        <a:bodyPr/>
        <a:lstStyle/>
        <a:p>
          <a:r>
            <a:rPr lang="en-US" dirty="0" smtClean="0">
              <a:solidFill>
                <a:schemeClr val="tx2">
                  <a:lumMod val="50000"/>
                </a:schemeClr>
              </a:solidFill>
            </a:rPr>
            <a:t>High quality online courses</a:t>
          </a:r>
          <a:endParaRPr lang="en-US" dirty="0">
            <a:solidFill>
              <a:schemeClr val="tx2">
                <a:lumMod val="50000"/>
              </a:schemeClr>
            </a:solidFill>
          </a:endParaRPr>
        </a:p>
      </dgm:t>
    </dgm:pt>
    <dgm:pt modelId="{82C9D850-C602-45EF-B230-45F307EF46CD}" type="parTrans" cxnId="{7BA3D0C7-A7C9-49A6-9136-09E3E0C9E709}">
      <dgm:prSet/>
      <dgm:spPr/>
      <dgm:t>
        <a:bodyPr/>
        <a:lstStyle/>
        <a:p>
          <a:endParaRPr lang="en-US"/>
        </a:p>
      </dgm:t>
    </dgm:pt>
    <dgm:pt modelId="{EC84C887-45C7-4F2A-A5BA-B3ED8D6EC421}" type="sibTrans" cxnId="{7BA3D0C7-A7C9-49A6-9136-09E3E0C9E709}">
      <dgm:prSet/>
      <dgm:spPr/>
      <dgm:t>
        <a:bodyPr/>
        <a:lstStyle/>
        <a:p>
          <a:endParaRPr lang="en-US"/>
        </a:p>
      </dgm:t>
    </dgm:pt>
    <dgm:pt modelId="{5977FC2C-B3B3-4529-9C90-6FC5C0C9F457}" type="pres">
      <dgm:prSet presAssocID="{98D0F0E3-4D05-4AF5-B51A-EC4024028A17}" presName="Name0" presStyleCnt="0">
        <dgm:presLayoutVars>
          <dgm:dir/>
          <dgm:resizeHandles val="exact"/>
        </dgm:presLayoutVars>
      </dgm:prSet>
      <dgm:spPr/>
      <dgm:t>
        <a:bodyPr/>
        <a:lstStyle/>
        <a:p>
          <a:endParaRPr lang="en-US"/>
        </a:p>
      </dgm:t>
    </dgm:pt>
    <dgm:pt modelId="{2195B721-A3BF-4AAF-9303-B435601CF09B}" type="pres">
      <dgm:prSet presAssocID="{ACAA2EBF-F3D9-4319-AAC1-97CFBFF57859}" presName="node" presStyleLbl="node1" presStyleIdx="0" presStyleCnt="3">
        <dgm:presLayoutVars>
          <dgm:bulletEnabled val="1"/>
        </dgm:presLayoutVars>
      </dgm:prSet>
      <dgm:spPr/>
      <dgm:t>
        <a:bodyPr/>
        <a:lstStyle/>
        <a:p>
          <a:endParaRPr lang="en-US"/>
        </a:p>
      </dgm:t>
    </dgm:pt>
    <dgm:pt modelId="{30C9AF83-A1C6-44AA-B428-6A0A6B2C6D1D}" type="pres">
      <dgm:prSet presAssocID="{5BEDD0F6-9F9B-418B-96AD-518A3DA7FFD2}" presName="sibTrans" presStyleCnt="0"/>
      <dgm:spPr/>
    </dgm:pt>
    <dgm:pt modelId="{5682E4A7-14E4-45C9-B88C-2FE70FB2E3F1}" type="pres">
      <dgm:prSet presAssocID="{36822A52-8254-45F1-AE87-740A014A6A95}" presName="node" presStyleLbl="node1" presStyleIdx="1" presStyleCnt="3">
        <dgm:presLayoutVars>
          <dgm:bulletEnabled val="1"/>
        </dgm:presLayoutVars>
      </dgm:prSet>
      <dgm:spPr/>
      <dgm:t>
        <a:bodyPr/>
        <a:lstStyle/>
        <a:p>
          <a:endParaRPr lang="en-US"/>
        </a:p>
      </dgm:t>
    </dgm:pt>
    <dgm:pt modelId="{78A23383-E0C6-424D-8C86-A63F2B7DDDAF}" type="pres">
      <dgm:prSet presAssocID="{CBAA3441-09A6-4F44-9C43-75BF3893CC47}" presName="sibTrans" presStyleCnt="0"/>
      <dgm:spPr/>
    </dgm:pt>
    <dgm:pt modelId="{8438450B-C3A4-40BB-8E23-C3B08F342E42}" type="pres">
      <dgm:prSet presAssocID="{9C7E40D8-BC24-45C0-B216-7B3839398A7D}" presName="node" presStyleLbl="node1" presStyleIdx="2" presStyleCnt="3">
        <dgm:presLayoutVars>
          <dgm:bulletEnabled val="1"/>
        </dgm:presLayoutVars>
      </dgm:prSet>
      <dgm:spPr/>
      <dgm:t>
        <a:bodyPr/>
        <a:lstStyle/>
        <a:p>
          <a:endParaRPr lang="en-US"/>
        </a:p>
      </dgm:t>
    </dgm:pt>
  </dgm:ptLst>
  <dgm:cxnLst>
    <dgm:cxn modelId="{EE2B0F01-4C9C-4F10-BBD8-26B9080B50F3}" type="presOf" srcId="{399E4139-E01A-45E1-9D67-539D656EFFF7}" destId="{5682E4A7-14E4-45C9-B88C-2FE70FB2E3F1}" srcOrd="0" destOrd="2" presId="urn:microsoft.com/office/officeart/2005/8/layout/hList6"/>
    <dgm:cxn modelId="{4472EDDD-4813-4443-9B4E-DCC2BD797A2A}" srcId="{ACAA2EBF-F3D9-4319-AAC1-97CFBFF57859}" destId="{68856192-6468-4746-A254-6A65FD541CFC}" srcOrd="0" destOrd="0" parTransId="{A0A0E761-FFC1-4DF6-9D32-C9068BC7C16C}" sibTransId="{A80A2A8D-7D1C-4AA9-97E8-6E933419C183}"/>
    <dgm:cxn modelId="{56C55FB5-2369-4466-B5AA-41EE5C4BD17F}" srcId="{9C7E40D8-BC24-45C0-B216-7B3839398A7D}" destId="{D4FF1A05-8CFB-460A-8E4E-EA0DCADE74CC}" srcOrd="0" destOrd="0" parTransId="{B85C9E63-CEF9-4C59-AAB0-965ED1589D75}" sibTransId="{C98F79BF-DD6A-4495-8882-61F7B4C62BB9}"/>
    <dgm:cxn modelId="{14F53DD4-548D-4B4A-A3F0-4982F35B12C9}" type="presOf" srcId="{68856192-6468-4746-A254-6A65FD541CFC}" destId="{2195B721-A3BF-4AAF-9303-B435601CF09B}" srcOrd="0" destOrd="1" presId="urn:microsoft.com/office/officeart/2005/8/layout/hList6"/>
    <dgm:cxn modelId="{273C1B07-54A5-4709-9A77-24C3482C9F0B}" srcId="{36822A52-8254-45F1-AE87-740A014A6A95}" destId="{A4E82168-33F2-4ABF-8D64-88E5405E4188}" srcOrd="2" destOrd="0" parTransId="{11C351D4-C31B-4ABC-B88F-20C769DDC29B}" sibTransId="{B9E1D621-2F3C-4095-A114-FB5518A75EA0}"/>
    <dgm:cxn modelId="{7BA3D0C7-A7C9-49A6-9136-09E3E0C9E709}" srcId="{9C7E40D8-BC24-45C0-B216-7B3839398A7D}" destId="{72E38452-31D6-4B3B-A09C-25E553369AF6}" srcOrd="1" destOrd="0" parTransId="{82C9D850-C602-45EF-B230-45F307EF46CD}" sibTransId="{EC84C887-45C7-4F2A-A5BA-B3ED8D6EC421}"/>
    <dgm:cxn modelId="{E284B843-D29C-49E1-9D01-386C915F6F79}" type="presOf" srcId="{98D0F0E3-4D05-4AF5-B51A-EC4024028A17}" destId="{5977FC2C-B3B3-4529-9C90-6FC5C0C9F457}" srcOrd="0" destOrd="0" presId="urn:microsoft.com/office/officeart/2005/8/layout/hList6"/>
    <dgm:cxn modelId="{69958BBF-A993-425E-A470-276C3AF621F4}" srcId="{36822A52-8254-45F1-AE87-740A014A6A95}" destId="{254C02EB-EB57-4F52-9B90-EE3531D828D9}" srcOrd="0" destOrd="0" parTransId="{4A962370-05B1-4D1F-A82F-49B211F22E46}" sibTransId="{96A35F87-EC78-4B17-B3B1-36503ECA724D}"/>
    <dgm:cxn modelId="{C412D3D4-CEF7-4F43-B847-37C0637FA15E}" type="presOf" srcId="{ACAA2EBF-F3D9-4319-AAC1-97CFBFF57859}" destId="{2195B721-A3BF-4AAF-9303-B435601CF09B}" srcOrd="0" destOrd="0" presId="urn:microsoft.com/office/officeart/2005/8/layout/hList6"/>
    <dgm:cxn modelId="{7217C3C4-5289-479B-8C72-279EA2D6BA20}" type="presOf" srcId="{254C02EB-EB57-4F52-9B90-EE3531D828D9}" destId="{5682E4A7-14E4-45C9-B88C-2FE70FB2E3F1}" srcOrd="0" destOrd="1" presId="urn:microsoft.com/office/officeart/2005/8/layout/hList6"/>
    <dgm:cxn modelId="{C21399FE-379F-4143-9C66-020B1BFB8572}" type="presOf" srcId="{D4FF1A05-8CFB-460A-8E4E-EA0DCADE74CC}" destId="{8438450B-C3A4-40BB-8E23-C3B08F342E42}" srcOrd="0" destOrd="1" presId="urn:microsoft.com/office/officeart/2005/8/layout/hList6"/>
    <dgm:cxn modelId="{6A149893-EA5E-4BF6-A752-C9736A5A503D}" type="presOf" srcId="{F25196ED-9FCF-4709-AA50-6BB633FA35C1}" destId="{2195B721-A3BF-4AAF-9303-B435601CF09B}" srcOrd="0" destOrd="2" presId="urn:microsoft.com/office/officeart/2005/8/layout/hList6"/>
    <dgm:cxn modelId="{86242CB1-D502-4A3C-A300-CF4A1511EFF3}" type="presOf" srcId="{36822A52-8254-45F1-AE87-740A014A6A95}" destId="{5682E4A7-14E4-45C9-B88C-2FE70FB2E3F1}" srcOrd="0" destOrd="0" presId="urn:microsoft.com/office/officeart/2005/8/layout/hList6"/>
    <dgm:cxn modelId="{D6221256-A11E-4A4B-A881-7A8079102FA5}" srcId="{98D0F0E3-4D05-4AF5-B51A-EC4024028A17}" destId="{36822A52-8254-45F1-AE87-740A014A6A95}" srcOrd="1" destOrd="0" parTransId="{2C64DD7A-D209-4FF6-8D8D-489F1DC42380}" sibTransId="{CBAA3441-09A6-4F44-9C43-75BF3893CC47}"/>
    <dgm:cxn modelId="{90CEBC86-60E9-45E4-BD70-A0D265BA8F37}" type="presOf" srcId="{9C7E40D8-BC24-45C0-B216-7B3839398A7D}" destId="{8438450B-C3A4-40BB-8E23-C3B08F342E42}" srcOrd="0" destOrd="0" presId="urn:microsoft.com/office/officeart/2005/8/layout/hList6"/>
    <dgm:cxn modelId="{D79E9631-A134-47AA-915C-FBCB220A8AEF}" srcId="{98D0F0E3-4D05-4AF5-B51A-EC4024028A17}" destId="{ACAA2EBF-F3D9-4319-AAC1-97CFBFF57859}" srcOrd="0" destOrd="0" parTransId="{B02F1378-1396-423B-BFBB-2F820DB1B8DF}" sibTransId="{5BEDD0F6-9F9B-418B-96AD-518A3DA7FFD2}"/>
    <dgm:cxn modelId="{510F9311-705B-41AC-98AC-3BA66E524A9B}" type="presOf" srcId="{72E38452-31D6-4B3B-A09C-25E553369AF6}" destId="{8438450B-C3A4-40BB-8E23-C3B08F342E42}" srcOrd="0" destOrd="2" presId="urn:microsoft.com/office/officeart/2005/8/layout/hList6"/>
    <dgm:cxn modelId="{28732132-056C-45DE-BC9A-9E000EFF3786}" srcId="{36822A52-8254-45F1-AE87-740A014A6A95}" destId="{399E4139-E01A-45E1-9D67-539D656EFFF7}" srcOrd="1" destOrd="0" parTransId="{3BC713FD-9C0C-4F59-A33B-55B8B7E4A838}" sibTransId="{41CCFE2E-4A23-4784-ABF1-22E7CF13CD2D}"/>
    <dgm:cxn modelId="{41FDF149-4214-4621-B7F8-1E776AEBBD7F}" srcId="{98D0F0E3-4D05-4AF5-B51A-EC4024028A17}" destId="{9C7E40D8-BC24-45C0-B216-7B3839398A7D}" srcOrd="2" destOrd="0" parTransId="{E0EBB79D-D7A7-4FF9-A4ED-AD2261062205}" sibTransId="{EB7129AF-77FA-4F55-A29C-19A7078340B9}"/>
    <dgm:cxn modelId="{2FE5242F-ADAC-4580-9B93-FA44D7BDF9EB}" srcId="{ACAA2EBF-F3D9-4319-AAC1-97CFBFF57859}" destId="{F25196ED-9FCF-4709-AA50-6BB633FA35C1}" srcOrd="1" destOrd="0" parTransId="{514BCE6B-9ABF-4948-833C-5910F4C3EF32}" sibTransId="{5AEC5F46-97C7-4817-BCC1-12A1431A3865}"/>
    <dgm:cxn modelId="{4CF0BB40-6C20-4FA0-B490-E3E4ADC2DC14}" type="presOf" srcId="{A4E82168-33F2-4ABF-8D64-88E5405E4188}" destId="{5682E4A7-14E4-45C9-B88C-2FE70FB2E3F1}" srcOrd="0" destOrd="3" presId="urn:microsoft.com/office/officeart/2005/8/layout/hList6"/>
    <dgm:cxn modelId="{3C8ADE1A-77A4-4C51-9F09-89229CA9845F}" type="presParOf" srcId="{5977FC2C-B3B3-4529-9C90-6FC5C0C9F457}" destId="{2195B721-A3BF-4AAF-9303-B435601CF09B}" srcOrd="0" destOrd="0" presId="urn:microsoft.com/office/officeart/2005/8/layout/hList6"/>
    <dgm:cxn modelId="{5BF7F913-180C-45FE-AAEE-D4A13F9F1FEE}" type="presParOf" srcId="{5977FC2C-B3B3-4529-9C90-6FC5C0C9F457}" destId="{30C9AF83-A1C6-44AA-B428-6A0A6B2C6D1D}" srcOrd="1" destOrd="0" presId="urn:microsoft.com/office/officeart/2005/8/layout/hList6"/>
    <dgm:cxn modelId="{83977D1A-95A7-4EC1-AD6C-0D16E2E9801D}" type="presParOf" srcId="{5977FC2C-B3B3-4529-9C90-6FC5C0C9F457}" destId="{5682E4A7-14E4-45C9-B88C-2FE70FB2E3F1}" srcOrd="2" destOrd="0" presId="urn:microsoft.com/office/officeart/2005/8/layout/hList6"/>
    <dgm:cxn modelId="{CF1A1A0D-1016-40EF-ACD4-0A3CC5CDD651}" type="presParOf" srcId="{5977FC2C-B3B3-4529-9C90-6FC5C0C9F457}" destId="{78A23383-E0C6-424D-8C86-A63F2B7DDDAF}" srcOrd="3" destOrd="0" presId="urn:microsoft.com/office/officeart/2005/8/layout/hList6"/>
    <dgm:cxn modelId="{2E5917B8-B772-43B4-B9BD-835B0F6A2D52}" type="presParOf" srcId="{5977FC2C-B3B3-4529-9C90-6FC5C0C9F457}" destId="{8438450B-C3A4-40BB-8E23-C3B08F342E4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2798AD-A2A9-B640-9F3F-66FCCEC57D26}"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199D6811-D998-C24C-A0DF-7BE2050EAE9A}">
      <dgm:prSet phldrT="[Text]"/>
      <dgm:spPr/>
      <dgm:t>
        <a:bodyPr/>
        <a:lstStyle/>
        <a:p>
          <a:r>
            <a:rPr lang="en-US" dirty="0" smtClean="0"/>
            <a:t>Quality Matters Recognition</a:t>
          </a:r>
          <a:endParaRPr lang="en-US" dirty="0"/>
        </a:p>
      </dgm:t>
    </dgm:pt>
    <dgm:pt modelId="{C13969F4-0F2C-B84D-84B2-F63941E638DB}" type="parTrans" cxnId="{0647A3E6-9A13-3243-BB68-EA02187F1B1A}">
      <dgm:prSet/>
      <dgm:spPr/>
      <dgm:t>
        <a:bodyPr/>
        <a:lstStyle/>
        <a:p>
          <a:endParaRPr lang="en-US"/>
        </a:p>
      </dgm:t>
    </dgm:pt>
    <dgm:pt modelId="{FB4302DB-29BB-9043-9BD3-4C1CD95B0ADC}" type="sibTrans" cxnId="{0647A3E6-9A13-3243-BB68-EA02187F1B1A}">
      <dgm:prSet/>
      <dgm:spPr/>
      <dgm:t>
        <a:bodyPr/>
        <a:lstStyle/>
        <a:p>
          <a:endParaRPr lang="en-US"/>
        </a:p>
      </dgm:t>
    </dgm:pt>
    <dgm:pt modelId="{B72632CA-1C02-3D4E-9731-4AF9A2CDB7D9}">
      <dgm:prSet phldrT="[Text]"/>
      <dgm:spPr/>
      <dgm:t>
        <a:bodyPr/>
        <a:lstStyle/>
        <a:p>
          <a:r>
            <a:rPr lang="en-US" dirty="0" smtClean="0"/>
            <a:t>Bi-Weekly or Weekly</a:t>
          </a:r>
        </a:p>
      </dgm:t>
    </dgm:pt>
    <dgm:pt modelId="{81A42E1C-4CA9-3949-9F43-FAD71365F65C}" type="parTrans" cxnId="{288F8926-4241-D244-91EB-0D8E09A97A14}">
      <dgm:prSet/>
      <dgm:spPr/>
      <dgm:t>
        <a:bodyPr/>
        <a:lstStyle/>
        <a:p>
          <a:endParaRPr lang="en-US"/>
        </a:p>
      </dgm:t>
    </dgm:pt>
    <dgm:pt modelId="{E57DF9A4-6592-7543-8A43-08BBD6DEB4E5}" type="sibTrans" cxnId="{288F8926-4241-D244-91EB-0D8E09A97A14}">
      <dgm:prSet/>
      <dgm:spPr/>
      <dgm:t>
        <a:bodyPr/>
        <a:lstStyle/>
        <a:p>
          <a:endParaRPr lang="en-US"/>
        </a:p>
      </dgm:t>
    </dgm:pt>
    <dgm:pt modelId="{FDF316A0-35D0-4E4E-80F6-1522EFE6C0F9}">
      <dgm:prSet phldrT="[Text]"/>
      <dgm:spPr/>
      <dgm:t>
        <a:bodyPr/>
        <a:lstStyle/>
        <a:p>
          <a:r>
            <a:rPr lang="en-US" dirty="0" smtClean="0"/>
            <a:t>1:1 Meetings</a:t>
          </a:r>
          <a:endParaRPr lang="en-US" dirty="0"/>
        </a:p>
      </dgm:t>
    </dgm:pt>
    <dgm:pt modelId="{00F6252D-920F-2F42-A73C-02E02240A52D}" type="parTrans" cxnId="{2D2801BD-9134-9D4D-AE44-3A31BC05E9FB}">
      <dgm:prSet/>
      <dgm:spPr/>
      <dgm:t>
        <a:bodyPr/>
        <a:lstStyle/>
        <a:p>
          <a:endParaRPr lang="en-US"/>
        </a:p>
      </dgm:t>
    </dgm:pt>
    <dgm:pt modelId="{2AC4EF37-6E6B-7D43-8063-4B6EF43BD209}" type="sibTrans" cxnId="{2D2801BD-9134-9D4D-AE44-3A31BC05E9FB}">
      <dgm:prSet/>
      <dgm:spPr/>
      <dgm:t>
        <a:bodyPr/>
        <a:lstStyle/>
        <a:p>
          <a:endParaRPr lang="en-US"/>
        </a:p>
      </dgm:t>
    </dgm:pt>
    <dgm:pt modelId="{6C9C3648-0369-8448-B34E-636D7464F46C}">
      <dgm:prSet phldrT="[Text]"/>
      <dgm:spPr/>
      <dgm:t>
        <a:bodyPr/>
        <a:lstStyle/>
        <a:p>
          <a:r>
            <a:rPr lang="en-US" dirty="0" smtClean="0"/>
            <a:t>Foundation/Advanced</a:t>
          </a:r>
          <a:endParaRPr lang="en-US" dirty="0"/>
        </a:p>
      </dgm:t>
    </dgm:pt>
    <dgm:pt modelId="{DF36466E-8430-864E-ADF9-2F0D57D349E1}" type="parTrans" cxnId="{8C66D7F5-3F70-3A43-9D17-D247CDFE44E7}">
      <dgm:prSet/>
      <dgm:spPr/>
      <dgm:t>
        <a:bodyPr/>
        <a:lstStyle/>
        <a:p>
          <a:endParaRPr lang="en-US"/>
        </a:p>
      </dgm:t>
    </dgm:pt>
    <dgm:pt modelId="{D41D9D71-2C77-8440-B9A5-1666BDC951DC}" type="sibTrans" cxnId="{8C66D7F5-3F70-3A43-9D17-D247CDFE44E7}">
      <dgm:prSet/>
      <dgm:spPr/>
      <dgm:t>
        <a:bodyPr/>
        <a:lstStyle/>
        <a:p>
          <a:endParaRPr lang="en-US"/>
        </a:p>
      </dgm:t>
    </dgm:pt>
    <dgm:pt modelId="{6BDA19C8-9EFD-FA45-B4C0-2347106C45C0}">
      <dgm:prSet phldrT="[Text]"/>
      <dgm:spPr/>
      <dgm:t>
        <a:bodyPr/>
        <a:lstStyle/>
        <a:p>
          <a:r>
            <a:rPr lang="en-US" dirty="0" smtClean="0"/>
            <a:t>Summer Cohort</a:t>
          </a:r>
          <a:endParaRPr lang="en-US" dirty="0"/>
        </a:p>
      </dgm:t>
    </dgm:pt>
    <dgm:pt modelId="{DEC3DF0C-B99C-5C43-A680-47275BE39D2D}" type="parTrans" cxnId="{6CC32EFF-5CB2-764A-ACD0-93E8C845B6A6}">
      <dgm:prSet/>
      <dgm:spPr/>
      <dgm:t>
        <a:bodyPr/>
        <a:lstStyle/>
        <a:p>
          <a:endParaRPr lang="en-US"/>
        </a:p>
      </dgm:t>
    </dgm:pt>
    <dgm:pt modelId="{933DD979-06B6-714C-8061-630A144DAD79}" type="sibTrans" cxnId="{6CC32EFF-5CB2-764A-ACD0-93E8C845B6A6}">
      <dgm:prSet/>
      <dgm:spPr/>
      <dgm:t>
        <a:bodyPr/>
        <a:lstStyle/>
        <a:p>
          <a:endParaRPr lang="en-US"/>
        </a:p>
      </dgm:t>
    </dgm:pt>
    <dgm:pt modelId="{5151EE85-3413-9D4D-8AB5-63D8B765DD0E}" type="pres">
      <dgm:prSet presAssocID="{B12798AD-A2A9-B640-9F3F-66FCCEC57D26}" presName="cycle" presStyleCnt="0">
        <dgm:presLayoutVars>
          <dgm:chMax val="1"/>
          <dgm:dir/>
          <dgm:animLvl val="ctr"/>
          <dgm:resizeHandles val="exact"/>
        </dgm:presLayoutVars>
      </dgm:prSet>
      <dgm:spPr/>
      <dgm:t>
        <a:bodyPr/>
        <a:lstStyle/>
        <a:p>
          <a:endParaRPr lang="en-US"/>
        </a:p>
      </dgm:t>
    </dgm:pt>
    <dgm:pt modelId="{C6B7BE38-49DF-7642-9CE7-C3BAA8ACC436}" type="pres">
      <dgm:prSet presAssocID="{199D6811-D998-C24C-A0DF-7BE2050EAE9A}" presName="centerShape" presStyleLbl="node0" presStyleIdx="0" presStyleCnt="1"/>
      <dgm:spPr/>
      <dgm:t>
        <a:bodyPr/>
        <a:lstStyle/>
        <a:p>
          <a:endParaRPr lang="en-US"/>
        </a:p>
      </dgm:t>
    </dgm:pt>
    <dgm:pt modelId="{4761EDB0-73A0-494E-82F4-DCDACF435DE6}" type="pres">
      <dgm:prSet presAssocID="{DF36466E-8430-864E-ADF9-2F0D57D349E1}" presName="parTrans" presStyleLbl="bgSibTrans2D1" presStyleIdx="0" presStyleCnt="4"/>
      <dgm:spPr/>
      <dgm:t>
        <a:bodyPr/>
        <a:lstStyle/>
        <a:p>
          <a:endParaRPr lang="en-US"/>
        </a:p>
      </dgm:t>
    </dgm:pt>
    <dgm:pt modelId="{CD4DCFD8-7374-A540-9685-8A2D5DBD20B0}" type="pres">
      <dgm:prSet presAssocID="{6C9C3648-0369-8448-B34E-636D7464F46C}" presName="node" presStyleLbl="node1" presStyleIdx="0" presStyleCnt="4">
        <dgm:presLayoutVars>
          <dgm:bulletEnabled val="1"/>
        </dgm:presLayoutVars>
      </dgm:prSet>
      <dgm:spPr/>
      <dgm:t>
        <a:bodyPr/>
        <a:lstStyle/>
        <a:p>
          <a:endParaRPr lang="en-US"/>
        </a:p>
      </dgm:t>
    </dgm:pt>
    <dgm:pt modelId="{E67E5E68-EE1D-D542-AB16-A998AAFE8522}" type="pres">
      <dgm:prSet presAssocID="{81A42E1C-4CA9-3949-9F43-FAD71365F65C}" presName="parTrans" presStyleLbl="bgSibTrans2D1" presStyleIdx="1" presStyleCnt="4"/>
      <dgm:spPr/>
      <dgm:t>
        <a:bodyPr/>
        <a:lstStyle/>
        <a:p>
          <a:endParaRPr lang="en-US"/>
        </a:p>
      </dgm:t>
    </dgm:pt>
    <dgm:pt modelId="{4BE3DBBF-E687-DF43-9571-55A73DE047F0}" type="pres">
      <dgm:prSet presAssocID="{B72632CA-1C02-3D4E-9731-4AF9A2CDB7D9}" presName="node" presStyleLbl="node1" presStyleIdx="1" presStyleCnt="4">
        <dgm:presLayoutVars>
          <dgm:bulletEnabled val="1"/>
        </dgm:presLayoutVars>
      </dgm:prSet>
      <dgm:spPr/>
      <dgm:t>
        <a:bodyPr/>
        <a:lstStyle/>
        <a:p>
          <a:endParaRPr lang="en-US"/>
        </a:p>
      </dgm:t>
    </dgm:pt>
    <dgm:pt modelId="{6A3195C9-52B4-0B4D-9439-CD49454E3F45}" type="pres">
      <dgm:prSet presAssocID="{00F6252D-920F-2F42-A73C-02E02240A52D}" presName="parTrans" presStyleLbl="bgSibTrans2D1" presStyleIdx="2" presStyleCnt="4"/>
      <dgm:spPr/>
      <dgm:t>
        <a:bodyPr/>
        <a:lstStyle/>
        <a:p>
          <a:endParaRPr lang="en-US"/>
        </a:p>
      </dgm:t>
    </dgm:pt>
    <dgm:pt modelId="{B335A1EA-F54F-5D45-A2E8-3E8DFE4248AD}" type="pres">
      <dgm:prSet presAssocID="{FDF316A0-35D0-4E4E-80F6-1522EFE6C0F9}" presName="node" presStyleLbl="node1" presStyleIdx="2" presStyleCnt="4">
        <dgm:presLayoutVars>
          <dgm:bulletEnabled val="1"/>
        </dgm:presLayoutVars>
      </dgm:prSet>
      <dgm:spPr/>
      <dgm:t>
        <a:bodyPr/>
        <a:lstStyle/>
        <a:p>
          <a:endParaRPr lang="en-US"/>
        </a:p>
      </dgm:t>
    </dgm:pt>
    <dgm:pt modelId="{D28D4E8D-FE9B-4546-9796-5F143F16A17C}" type="pres">
      <dgm:prSet presAssocID="{DEC3DF0C-B99C-5C43-A680-47275BE39D2D}" presName="parTrans" presStyleLbl="bgSibTrans2D1" presStyleIdx="3" presStyleCnt="4"/>
      <dgm:spPr/>
      <dgm:t>
        <a:bodyPr/>
        <a:lstStyle/>
        <a:p>
          <a:endParaRPr lang="en-US"/>
        </a:p>
      </dgm:t>
    </dgm:pt>
    <dgm:pt modelId="{680BDB5A-A65F-944A-BFE0-8B55A5B46CFE}" type="pres">
      <dgm:prSet presAssocID="{6BDA19C8-9EFD-FA45-B4C0-2347106C45C0}" presName="node" presStyleLbl="node1" presStyleIdx="3" presStyleCnt="4">
        <dgm:presLayoutVars>
          <dgm:bulletEnabled val="1"/>
        </dgm:presLayoutVars>
      </dgm:prSet>
      <dgm:spPr/>
      <dgm:t>
        <a:bodyPr/>
        <a:lstStyle/>
        <a:p>
          <a:endParaRPr lang="en-US"/>
        </a:p>
      </dgm:t>
    </dgm:pt>
  </dgm:ptLst>
  <dgm:cxnLst>
    <dgm:cxn modelId="{8C66D7F5-3F70-3A43-9D17-D247CDFE44E7}" srcId="{199D6811-D998-C24C-A0DF-7BE2050EAE9A}" destId="{6C9C3648-0369-8448-B34E-636D7464F46C}" srcOrd="0" destOrd="0" parTransId="{DF36466E-8430-864E-ADF9-2F0D57D349E1}" sibTransId="{D41D9D71-2C77-8440-B9A5-1666BDC951DC}"/>
    <dgm:cxn modelId="{DC368D9D-343D-BC46-A645-E7E11EB0F5F5}" type="presOf" srcId="{81A42E1C-4CA9-3949-9F43-FAD71365F65C}" destId="{E67E5E68-EE1D-D542-AB16-A998AAFE8522}" srcOrd="0" destOrd="0" presId="urn:microsoft.com/office/officeart/2005/8/layout/radial4"/>
    <dgm:cxn modelId="{41B8C30C-A7E5-234C-80DE-1D1A320E7519}" type="presOf" srcId="{6BDA19C8-9EFD-FA45-B4C0-2347106C45C0}" destId="{680BDB5A-A65F-944A-BFE0-8B55A5B46CFE}" srcOrd="0" destOrd="0" presId="urn:microsoft.com/office/officeart/2005/8/layout/radial4"/>
    <dgm:cxn modelId="{0647A3E6-9A13-3243-BB68-EA02187F1B1A}" srcId="{B12798AD-A2A9-B640-9F3F-66FCCEC57D26}" destId="{199D6811-D998-C24C-A0DF-7BE2050EAE9A}" srcOrd="0" destOrd="0" parTransId="{C13969F4-0F2C-B84D-84B2-F63941E638DB}" sibTransId="{FB4302DB-29BB-9043-9BD3-4C1CD95B0ADC}"/>
    <dgm:cxn modelId="{288F8926-4241-D244-91EB-0D8E09A97A14}" srcId="{199D6811-D998-C24C-A0DF-7BE2050EAE9A}" destId="{B72632CA-1C02-3D4E-9731-4AF9A2CDB7D9}" srcOrd="1" destOrd="0" parTransId="{81A42E1C-4CA9-3949-9F43-FAD71365F65C}" sibTransId="{E57DF9A4-6592-7543-8A43-08BBD6DEB4E5}"/>
    <dgm:cxn modelId="{57A7D17C-B668-C848-8CE8-0321226E6912}" type="presOf" srcId="{6C9C3648-0369-8448-B34E-636D7464F46C}" destId="{CD4DCFD8-7374-A540-9685-8A2D5DBD20B0}" srcOrd="0" destOrd="0" presId="urn:microsoft.com/office/officeart/2005/8/layout/radial4"/>
    <dgm:cxn modelId="{B8A41F53-D9CD-4143-950C-70E7F5878621}" type="presOf" srcId="{FDF316A0-35D0-4E4E-80F6-1522EFE6C0F9}" destId="{B335A1EA-F54F-5D45-A2E8-3E8DFE4248AD}" srcOrd="0" destOrd="0" presId="urn:microsoft.com/office/officeart/2005/8/layout/radial4"/>
    <dgm:cxn modelId="{295912A2-31D6-594B-BFAA-357B52E61ACE}" type="presOf" srcId="{B12798AD-A2A9-B640-9F3F-66FCCEC57D26}" destId="{5151EE85-3413-9D4D-8AB5-63D8B765DD0E}" srcOrd="0" destOrd="0" presId="urn:microsoft.com/office/officeart/2005/8/layout/radial4"/>
    <dgm:cxn modelId="{C2FDA5D2-1255-F941-B4B8-7A73F2B12986}" type="presOf" srcId="{DF36466E-8430-864E-ADF9-2F0D57D349E1}" destId="{4761EDB0-73A0-494E-82F4-DCDACF435DE6}" srcOrd="0" destOrd="0" presId="urn:microsoft.com/office/officeart/2005/8/layout/radial4"/>
    <dgm:cxn modelId="{2D2801BD-9134-9D4D-AE44-3A31BC05E9FB}" srcId="{199D6811-D998-C24C-A0DF-7BE2050EAE9A}" destId="{FDF316A0-35D0-4E4E-80F6-1522EFE6C0F9}" srcOrd="2" destOrd="0" parTransId="{00F6252D-920F-2F42-A73C-02E02240A52D}" sibTransId="{2AC4EF37-6E6B-7D43-8063-4B6EF43BD209}"/>
    <dgm:cxn modelId="{27E8F0C5-E35B-7A47-B415-99F3361D0AAE}" type="presOf" srcId="{199D6811-D998-C24C-A0DF-7BE2050EAE9A}" destId="{C6B7BE38-49DF-7642-9CE7-C3BAA8ACC436}" srcOrd="0" destOrd="0" presId="urn:microsoft.com/office/officeart/2005/8/layout/radial4"/>
    <dgm:cxn modelId="{2897C3B5-BF87-CE4D-BADB-363FEAFBBD55}" type="presOf" srcId="{DEC3DF0C-B99C-5C43-A680-47275BE39D2D}" destId="{D28D4E8D-FE9B-4546-9796-5F143F16A17C}" srcOrd="0" destOrd="0" presId="urn:microsoft.com/office/officeart/2005/8/layout/radial4"/>
    <dgm:cxn modelId="{7646023A-DC91-E242-8C93-4CC5A8E95C5F}" type="presOf" srcId="{00F6252D-920F-2F42-A73C-02E02240A52D}" destId="{6A3195C9-52B4-0B4D-9439-CD49454E3F45}" srcOrd="0" destOrd="0" presId="urn:microsoft.com/office/officeart/2005/8/layout/radial4"/>
    <dgm:cxn modelId="{6CC32EFF-5CB2-764A-ACD0-93E8C845B6A6}" srcId="{199D6811-D998-C24C-A0DF-7BE2050EAE9A}" destId="{6BDA19C8-9EFD-FA45-B4C0-2347106C45C0}" srcOrd="3" destOrd="0" parTransId="{DEC3DF0C-B99C-5C43-A680-47275BE39D2D}" sibTransId="{933DD979-06B6-714C-8061-630A144DAD79}"/>
    <dgm:cxn modelId="{157B7018-BD54-204F-A488-322257D5B34E}" type="presOf" srcId="{B72632CA-1C02-3D4E-9731-4AF9A2CDB7D9}" destId="{4BE3DBBF-E687-DF43-9571-55A73DE047F0}" srcOrd="0" destOrd="0" presId="urn:microsoft.com/office/officeart/2005/8/layout/radial4"/>
    <dgm:cxn modelId="{E7AEB1EC-9B5D-B948-8363-4ECA6F22B144}" type="presParOf" srcId="{5151EE85-3413-9D4D-8AB5-63D8B765DD0E}" destId="{C6B7BE38-49DF-7642-9CE7-C3BAA8ACC436}" srcOrd="0" destOrd="0" presId="urn:microsoft.com/office/officeart/2005/8/layout/radial4"/>
    <dgm:cxn modelId="{CA9CA7CE-3D4D-B245-9D11-72D6A20E1381}" type="presParOf" srcId="{5151EE85-3413-9D4D-8AB5-63D8B765DD0E}" destId="{4761EDB0-73A0-494E-82F4-DCDACF435DE6}" srcOrd="1" destOrd="0" presId="urn:microsoft.com/office/officeart/2005/8/layout/radial4"/>
    <dgm:cxn modelId="{A1D6E759-5B6E-0247-8235-A1DE1A33051F}" type="presParOf" srcId="{5151EE85-3413-9D4D-8AB5-63D8B765DD0E}" destId="{CD4DCFD8-7374-A540-9685-8A2D5DBD20B0}" srcOrd="2" destOrd="0" presId="urn:microsoft.com/office/officeart/2005/8/layout/radial4"/>
    <dgm:cxn modelId="{4C24D823-000A-A346-B576-5A7B3EF98C96}" type="presParOf" srcId="{5151EE85-3413-9D4D-8AB5-63D8B765DD0E}" destId="{E67E5E68-EE1D-D542-AB16-A998AAFE8522}" srcOrd="3" destOrd="0" presId="urn:microsoft.com/office/officeart/2005/8/layout/radial4"/>
    <dgm:cxn modelId="{DBB9790F-1C5F-214D-B99B-BADC1F974E4C}" type="presParOf" srcId="{5151EE85-3413-9D4D-8AB5-63D8B765DD0E}" destId="{4BE3DBBF-E687-DF43-9571-55A73DE047F0}" srcOrd="4" destOrd="0" presId="urn:microsoft.com/office/officeart/2005/8/layout/radial4"/>
    <dgm:cxn modelId="{2E893715-EEFF-724E-BE25-B029DF0370A5}" type="presParOf" srcId="{5151EE85-3413-9D4D-8AB5-63D8B765DD0E}" destId="{6A3195C9-52B4-0B4D-9439-CD49454E3F45}" srcOrd="5" destOrd="0" presId="urn:microsoft.com/office/officeart/2005/8/layout/radial4"/>
    <dgm:cxn modelId="{481B6833-D433-8343-A7DD-E366F9841F95}" type="presParOf" srcId="{5151EE85-3413-9D4D-8AB5-63D8B765DD0E}" destId="{B335A1EA-F54F-5D45-A2E8-3E8DFE4248AD}" srcOrd="6" destOrd="0" presId="urn:microsoft.com/office/officeart/2005/8/layout/radial4"/>
    <dgm:cxn modelId="{FC78F601-39A4-2348-A3F0-E1A796772476}" type="presParOf" srcId="{5151EE85-3413-9D4D-8AB5-63D8B765DD0E}" destId="{D28D4E8D-FE9B-4546-9796-5F143F16A17C}" srcOrd="7" destOrd="0" presId="urn:microsoft.com/office/officeart/2005/8/layout/radial4"/>
    <dgm:cxn modelId="{8733E42F-F9AE-074E-BB16-261EA341F97F}" type="presParOf" srcId="{5151EE85-3413-9D4D-8AB5-63D8B765DD0E}" destId="{680BDB5A-A65F-944A-BFE0-8B55A5B46CFE}"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5B721-A3BF-4AAF-9303-B435601CF09B}">
      <dsp:nvSpPr>
        <dsp:cNvPr id="0" name=""/>
        <dsp:cNvSpPr/>
      </dsp:nvSpPr>
      <dsp:spPr>
        <a:xfrm rot="16200000">
          <a:off x="-572960" y="574364"/>
          <a:ext cx="4800600" cy="3651870"/>
        </a:xfrm>
        <a:prstGeom prst="flowChartManualOperation">
          <a:avLst/>
        </a:prstGeom>
        <a:solidFill>
          <a:schemeClr val="tx2">
            <a:lumMod val="40000"/>
            <a:lumOff val="60000"/>
          </a:schemeClr>
        </a:solidFill>
        <a:ln w="190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0" tIns="0" rIns="223375" bIns="0" numCol="1" spcCol="1270" anchor="t" anchorCtr="0">
          <a:noAutofit/>
        </a:bodyPr>
        <a:lstStyle/>
        <a:p>
          <a:pPr lvl="0" algn="l" defTabSz="1555750">
            <a:lnSpc>
              <a:spcPct val="90000"/>
            </a:lnSpc>
            <a:spcBef>
              <a:spcPct val="0"/>
            </a:spcBef>
            <a:spcAft>
              <a:spcPct val="35000"/>
            </a:spcAft>
          </a:pPr>
          <a:r>
            <a:rPr lang="en-US" sz="3500" kern="1200" dirty="0" smtClean="0">
              <a:solidFill>
                <a:schemeClr val="tx2">
                  <a:lumMod val="50000"/>
                </a:schemeClr>
              </a:solidFill>
            </a:rPr>
            <a:t>For Learners</a:t>
          </a:r>
          <a:endParaRPr lang="en-US" sz="3500" kern="1200" dirty="0">
            <a:solidFill>
              <a:schemeClr val="tx2">
                <a:lumMod val="50000"/>
              </a:schemeClr>
            </a:solidFill>
          </a:endParaRPr>
        </a:p>
        <a:p>
          <a:pPr marL="228600" lvl="1" indent="-228600" algn="l" defTabSz="1200150">
            <a:lnSpc>
              <a:spcPct val="90000"/>
            </a:lnSpc>
            <a:spcBef>
              <a:spcPct val="0"/>
            </a:spcBef>
            <a:spcAft>
              <a:spcPct val="15000"/>
            </a:spcAft>
            <a:buChar char="••"/>
          </a:pPr>
          <a:r>
            <a:rPr lang="en-US" sz="2700" kern="1200" dirty="0" smtClean="0">
              <a:solidFill>
                <a:schemeClr val="tx2">
                  <a:lumMod val="50000"/>
                </a:schemeClr>
              </a:solidFill>
            </a:rPr>
            <a:t>Improved learning experience</a:t>
          </a:r>
          <a:endParaRPr lang="en-US" sz="2700" kern="1200" dirty="0">
            <a:solidFill>
              <a:schemeClr val="tx2">
                <a:lumMod val="50000"/>
              </a:schemeClr>
            </a:solidFill>
          </a:endParaRPr>
        </a:p>
        <a:p>
          <a:pPr marL="228600" lvl="1" indent="-228600" algn="l" defTabSz="1200150">
            <a:lnSpc>
              <a:spcPct val="90000"/>
            </a:lnSpc>
            <a:spcBef>
              <a:spcPct val="0"/>
            </a:spcBef>
            <a:spcAft>
              <a:spcPct val="15000"/>
            </a:spcAft>
            <a:buChar char="••"/>
          </a:pPr>
          <a:r>
            <a:rPr lang="en-US" sz="2700" kern="1200" dirty="0" smtClean="0">
              <a:solidFill>
                <a:schemeClr val="tx2">
                  <a:lumMod val="50000"/>
                </a:schemeClr>
              </a:solidFill>
            </a:rPr>
            <a:t>Increased satisfaction</a:t>
          </a:r>
          <a:endParaRPr lang="en-US" sz="2700" kern="1200" dirty="0">
            <a:solidFill>
              <a:schemeClr val="tx2">
                <a:lumMod val="50000"/>
              </a:schemeClr>
            </a:solidFill>
          </a:endParaRPr>
        </a:p>
      </dsp:txBody>
      <dsp:txXfrm rot="5400000">
        <a:off x="1405" y="960119"/>
        <a:ext cx="3651870" cy="2880360"/>
      </dsp:txXfrm>
    </dsp:sp>
    <dsp:sp modelId="{5682E4A7-14E4-45C9-B88C-2FE70FB2E3F1}">
      <dsp:nvSpPr>
        <dsp:cNvPr id="0" name=""/>
        <dsp:cNvSpPr/>
      </dsp:nvSpPr>
      <dsp:spPr>
        <a:xfrm rot="16200000">
          <a:off x="3352800" y="574364"/>
          <a:ext cx="4800600" cy="3651870"/>
        </a:xfrm>
        <a:prstGeom prst="flowChartManualOperation">
          <a:avLst/>
        </a:prstGeom>
        <a:solidFill>
          <a:schemeClr val="tx2">
            <a:lumMod val="40000"/>
            <a:lumOff val="60000"/>
          </a:schemeClr>
        </a:solidFill>
        <a:ln w="190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0" tIns="0" rIns="223375" bIns="0" numCol="1" spcCol="1270" anchor="t" anchorCtr="0">
          <a:noAutofit/>
        </a:bodyPr>
        <a:lstStyle/>
        <a:p>
          <a:pPr lvl="0" algn="l" defTabSz="1555750">
            <a:lnSpc>
              <a:spcPct val="90000"/>
            </a:lnSpc>
            <a:spcBef>
              <a:spcPct val="0"/>
            </a:spcBef>
            <a:spcAft>
              <a:spcPct val="35000"/>
            </a:spcAft>
          </a:pPr>
          <a:r>
            <a:rPr lang="en-US" sz="3500" kern="1200" dirty="0" smtClean="0">
              <a:solidFill>
                <a:schemeClr val="tx2">
                  <a:lumMod val="50000"/>
                </a:schemeClr>
              </a:solidFill>
            </a:rPr>
            <a:t>For Institutions</a:t>
          </a:r>
          <a:endParaRPr lang="en-US" sz="3500" kern="1200" dirty="0">
            <a:solidFill>
              <a:schemeClr val="tx2">
                <a:lumMod val="50000"/>
              </a:schemeClr>
            </a:solidFill>
          </a:endParaRPr>
        </a:p>
        <a:p>
          <a:pPr marL="228600" lvl="1" indent="-228600" algn="l" defTabSz="1200150">
            <a:lnSpc>
              <a:spcPct val="90000"/>
            </a:lnSpc>
            <a:spcBef>
              <a:spcPct val="0"/>
            </a:spcBef>
            <a:spcAft>
              <a:spcPct val="15000"/>
            </a:spcAft>
            <a:buChar char="••"/>
          </a:pPr>
          <a:r>
            <a:rPr lang="en-US" sz="2700" kern="1200" dirty="0" smtClean="0">
              <a:solidFill>
                <a:schemeClr val="tx2">
                  <a:lumMod val="50000"/>
                </a:schemeClr>
              </a:solidFill>
            </a:rPr>
            <a:t>Trained faculty</a:t>
          </a:r>
          <a:endParaRPr lang="en-US" sz="2700" kern="1200" dirty="0">
            <a:solidFill>
              <a:schemeClr val="tx2">
                <a:lumMod val="50000"/>
              </a:schemeClr>
            </a:solidFill>
          </a:endParaRPr>
        </a:p>
        <a:p>
          <a:pPr marL="228600" lvl="1" indent="-228600" algn="l" defTabSz="1200150">
            <a:lnSpc>
              <a:spcPct val="90000"/>
            </a:lnSpc>
            <a:spcBef>
              <a:spcPct val="0"/>
            </a:spcBef>
            <a:spcAft>
              <a:spcPct val="15000"/>
            </a:spcAft>
            <a:buChar char="••"/>
          </a:pPr>
          <a:r>
            <a:rPr lang="en-US" sz="2700" kern="1200" dirty="0" smtClean="0">
              <a:solidFill>
                <a:schemeClr val="tx2">
                  <a:lumMod val="50000"/>
                </a:schemeClr>
              </a:solidFill>
            </a:rPr>
            <a:t>Implementation Plans</a:t>
          </a:r>
          <a:endParaRPr lang="en-US" sz="2700" kern="1200" dirty="0">
            <a:solidFill>
              <a:schemeClr val="tx2">
                <a:lumMod val="50000"/>
              </a:schemeClr>
            </a:solidFill>
          </a:endParaRPr>
        </a:p>
        <a:p>
          <a:pPr marL="228600" lvl="1" indent="-228600" algn="l" defTabSz="1200150">
            <a:lnSpc>
              <a:spcPct val="90000"/>
            </a:lnSpc>
            <a:spcBef>
              <a:spcPct val="0"/>
            </a:spcBef>
            <a:spcAft>
              <a:spcPct val="15000"/>
            </a:spcAft>
            <a:buChar char="••"/>
          </a:pPr>
          <a:r>
            <a:rPr lang="en-US" sz="2700" kern="1200" dirty="0" smtClean="0">
              <a:solidFill>
                <a:schemeClr val="tx2">
                  <a:lumMod val="50000"/>
                </a:schemeClr>
              </a:solidFill>
            </a:rPr>
            <a:t>Improved courses</a:t>
          </a:r>
          <a:endParaRPr lang="en-US" sz="2700" kern="1200" dirty="0">
            <a:solidFill>
              <a:schemeClr val="tx2">
                <a:lumMod val="50000"/>
              </a:schemeClr>
            </a:solidFill>
          </a:endParaRPr>
        </a:p>
      </dsp:txBody>
      <dsp:txXfrm rot="5400000">
        <a:off x="3927165" y="960119"/>
        <a:ext cx="3651870" cy="2880360"/>
      </dsp:txXfrm>
    </dsp:sp>
    <dsp:sp modelId="{8438450B-C3A4-40BB-8E23-C3B08F342E42}">
      <dsp:nvSpPr>
        <dsp:cNvPr id="0" name=""/>
        <dsp:cNvSpPr/>
      </dsp:nvSpPr>
      <dsp:spPr>
        <a:xfrm rot="16200000">
          <a:off x="7278560" y="574364"/>
          <a:ext cx="4800600" cy="3651870"/>
        </a:xfrm>
        <a:prstGeom prst="flowChartManualOperation">
          <a:avLst/>
        </a:prstGeom>
        <a:solidFill>
          <a:schemeClr val="tx2">
            <a:lumMod val="40000"/>
            <a:lumOff val="60000"/>
          </a:schemeClr>
        </a:solidFill>
        <a:ln w="19050" cap="flat" cmpd="sng" algn="ctr">
          <a:solidFill>
            <a:schemeClr val="tx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0" tIns="0" rIns="223375" bIns="0" numCol="1" spcCol="1270" anchor="t" anchorCtr="0">
          <a:noAutofit/>
        </a:bodyPr>
        <a:lstStyle/>
        <a:p>
          <a:pPr lvl="0" algn="l" defTabSz="1555750">
            <a:lnSpc>
              <a:spcPct val="90000"/>
            </a:lnSpc>
            <a:spcBef>
              <a:spcPct val="0"/>
            </a:spcBef>
            <a:spcAft>
              <a:spcPct val="35000"/>
            </a:spcAft>
          </a:pPr>
          <a:r>
            <a:rPr lang="en-US" sz="3500" kern="1200" dirty="0" smtClean="0">
              <a:solidFill>
                <a:schemeClr val="tx2">
                  <a:lumMod val="50000"/>
                </a:schemeClr>
              </a:solidFill>
            </a:rPr>
            <a:t>For System/s</a:t>
          </a:r>
          <a:endParaRPr lang="en-US" sz="3500" kern="1200" dirty="0">
            <a:solidFill>
              <a:schemeClr val="tx2">
                <a:lumMod val="50000"/>
              </a:schemeClr>
            </a:solidFill>
          </a:endParaRPr>
        </a:p>
        <a:p>
          <a:pPr marL="228600" lvl="1" indent="-228600" algn="l" defTabSz="1200150">
            <a:lnSpc>
              <a:spcPct val="90000"/>
            </a:lnSpc>
            <a:spcBef>
              <a:spcPct val="0"/>
            </a:spcBef>
            <a:spcAft>
              <a:spcPct val="15000"/>
            </a:spcAft>
            <a:buChar char="••"/>
          </a:pPr>
          <a:r>
            <a:rPr lang="en-US" sz="2700" kern="1200" dirty="0" smtClean="0">
              <a:solidFill>
                <a:schemeClr val="tx2">
                  <a:lumMod val="50000"/>
                </a:schemeClr>
              </a:solidFill>
            </a:rPr>
            <a:t>National recognition for statewide improvement based on collaboration</a:t>
          </a:r>
          <a:endParaRPr lang="en-US" sz="2700" kern="1200" dirty="0">
            <a:solidFill>
              <a:schemeClr val="tx2">
                <a:lumMod val="50000"/>
              </a:schemeClr>
            </a:solidFill>
          </a:endParaRPr>
        </a:p>
        <a:p>
          <a:pPr marL="228600" lvl="1" indent="-228600" algn="l" defTabSz="1200150">
            <a:lnSpc>
              <a:spcPct val="90000"/>
            </a:lnSpc>
            <a:spcBef>
              <a:spcPct val="0"/>
            </a:spcBef>
            <a:spcAft>
              <a:spcPct val="15000"/>
            </a:spcAft>
            <a:buChar char="••"/>
          </a:pPr>
          <a:r>
            <a:rPr lang="en-US" sz="2700" kern="1200" dirty="0" smtClean="0">
              <a:solidFill>
                <a:schemeClr val="tx2">
                  <a:lumMod val="50000"/>
                </a:schemeClr>
              </a:solidFill>
            </a:rPr>
            <a:t>High quality online courses</a:t>
          </a:r>
          <a:endParaRPr lang="en-US" sz="2700" kern="1200" dirty="0">
            <a:solidFill>
              <a:schemeClr val="tx2">
                <a:lumMod val="50000"/>
              </a:schemeClr>
            </a:solidFill>
          </a:endParaRPr>
        </a:p>
      </dsp:txBody>
      <dsp:txXfrm rot="5400000">
        <a:off x="7852925" y="960119"/>
        <a:ext cx="3651870" cy="2880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B7BE38-49DF-7642-9CE7-C3BAA8ACC436}">
      <dsp:nvSpPr>
        <dsp:cNvPr id="0" name=""/>
        <dsp:cNvSpPr/>
      </dsp:nvSpPr>
      <dsp:spPr>
        <a:xfrm>
          <a:off x="2364105" y="2298612"/>
          <a:ext cx="1748790" cy="1748790"/>
        </a:xfrm>
        <a:prstGeom prst="ellipse">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Quality Matters Recognition</a:t>
          </a:r>
          <a:endParaRPr lang="en-US" sz="1800" kern="1200" dirty="0"/>
        </a:p>
      </dsp:txBody>
      <dsp:txXfrm>
        <a:off x="2620209" y="2554716"/>
        <a:ext cx="1236582" cy="1236582"/>
      </dsp:txXfrm>
    </dsp:sp>
    <dsp:sp modelId="{4761EDB0-73A0-494E-82F4-DCDACF435DE6}">
      <dsp:nvSpPr>
        <dsp:cNvPr id="0" name=""/>
        <dsp:cNvSpPr/>
      </dsp:nvSpPr>
      <dsp:spPr>
        <a:xfrm rot="11700000">
          <a:off x="805725" y="2476697"/>
          <a:ext cx="1528294" cy="498405"/>
        </a:xfrm>
        <a:prstGeom prst="lef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CD4DCFD8-7374-A540-9685-8A2D5DBD20B0}">
      <dsp:nvSpPr>
        <dsp:cNvPr id="0" name=""/>
        <dsp:cNvSpPr/>
      </dsp:nvSpPr>
      <dsp:spPr>
        <a:xfrm>
          <a:off x="1087" y="1863583"/>
          <a:ext cx="1661350" cy="132908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Foundation/Advanced</a:t>
          </a:r>
          <a:endParaRPr lang="en-US" sz="1200" kern="1200" dirty="0"/>
        </a:p>
      </dsp:txBody>
      <dsp:txXfrm>
        <a:off x="40014" y="1902510"/>
        <a:ext cx="1583496" cy="1251226"/>
      </dsp:txXfrm>
    </dsp:sp>
    <dsp:sp modelId="{E67E5E68-EE1D-D542-AB16-A998AAFE8522}">
      <dsp:nvSpPr>
        <dsp:cNvPr id="0" name=""/>
        <dsp:cNvSpPr/>
      </dsp:nvSpPr>
      <dsp:spPr>
        <a:xfrm rot="14700000">
          <a:off x="1744284" y="1358166"/>
          <a:ext cx="1528294" cy="498405"/>
        </a:xfrm>
        <a:prstGeom prst="lef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4BE3DBBF-E687-DF43-9571-55A73DE047F0}">
      <dsp:nvSpPr>
        <dsp:cNvPr id="0" name=""/>
        <dsp:cNvSpPr/>
      </dsp:nvSpPr>
      <dsp:spPr>
        <a:xfrm>
          <a:off x="1354813" y="250276"/>
          <a:ext cx="1661350" cy="132908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Bi-Weekly or Weekly</a:t>
          </a:r>
        </a:p>
      </dsp:txBody>
      <dsp:txXfrm>
        <a:off x="1393740" y="289203"/>
        <a:ext cx="1583496" cy="1251226"/>
      </dsp:txXfrm>
    </dsp:sp>
    <dsp:sp modelId="{6A3195C9-52B4-0B4D-9439-CD49454E3F45}">
      <dsp:nvSpPr>
        <dsp:cNvPr id="0" name=""/>
        <dsp:cNvSpPr/>
      </dsp:nvSpPr>
      <dsp:spPr>
        <a:xfrm rot="17700000">
          <a:off x="3204422" y="1358166"/>
          <a:ext cx="1528294" cy="498405"/>
        </a:xfrm>
        <a:prstGeom prst="lef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B335A1EA-F54F-5D45-A2E8-3E8DFE4248AD}">
      <dsp:nvSpPr>
        <dsp:cNvPr id="0" name=""/>
        <dsp:cNvSpPr/>
      </dsp:nvSpPr>
      <dsp:spPr>
        <a:xfrm>
          <a:off x="3460836" y="250276"/>
          <a:ext cx="1661350" cy="132908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1:1 Meetings</a:t>
          </a:r>
          <a:endParaRPr lang="en-US" sz="1200" kern="1200" dirty="0"/>
        </a:p>
      </dsp:txBody>
      <dsp:txXfrm>
        <a:off x="3499763" y="289203"/>
        <a:ext cx="1583496" cy="1251226"/>
      </dsp:txXfrm>
    </dsp:sp>
    <dsp:sp modelId="{D28D4E8D-FE9B-4546-9796-5F143F16A17C}">
      <dsp:nvSpPr>
        <dsp:cNvPr id="0" name=""/>
        <dsp:cNvSpPr/>
      </dsp:nvSpPr>
      <dsp:spPr>
        <a:xfrm rot="20700000">
          <a:off x="4142981" y="2476697"/>
          <a:ext cx="1528294" cy="498405"/>
        </a:xfrm>
        <a:prstGeom prst="leftArrow">
          <a:avLst>
            <a:gd name="adj1" fmla="val 60000"/>
            <a:gd name="adj2" fmla="val 50000"/>
          </a:avLst>
        </a:prstGeom>
        <a:gradFill rotWithShape="0">
          <a:gsLst>
            <a:gs pos="0">
              <a:schemeClr val="accent1">
                <a:tint val="60000"/>
                <a:hueOff val="0"/>
                <a:satOff val="0"/>
                <a:lumOff val="0"/>
                <a:alphaOff val="0"/>
              </a:schemeClr>
            </a:gs>
            <a:gs pos="90000">
              <a:schemeClr val="accent1">
                <a:tint val="60000"/>
                <a:hueOff val="0"/>
                <a:satOff val="0"/>
                <a:lumOff val="0"/>
                <a:alphaOff val="0"/>
                <a:shade val="100000"/>
              </a:schemeClr>
            </a:gs>
            <a:gs pos="100000">
              <a:schemeClr val="accent1">
                <a:tint val="60000"/>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sp>
    <dsp:sp modelId="{680BDB5A-A65F-944A-BFE0-8B55A5B46CFE}">
      <dsp:nvSpPr>
        <dsp:cNvPr id="0" name=""/>
        <dsp:cNvSpPr/>
      </dsp:nvSpPr>
      <dsp:spPr>
        <a:xfrm>
          <a:off x="4814562" y="1863583"/>
          <a:ext cx="1661350" cy="1329080"/>
        </a:xfrm>
        <a:prstGeom prst="roundRect">
          <a:avLst>
            <a:gd name="adj" fmla="val 10000"/>
          </a:avLst>
        </a:prstGeom>
        <a:gradFill rotWithShape="0">
          <a:gsLst>
            <a:gs pos="0">
              <a:schemeClr val="accent1">
                <a:hueOff val="0"/>
                <a:satOff val="0"/>
                <a:lumOff val="0"/>
                <a:alphaOff val="0"/>
              </a:schemeClr>
            </a:gs>
            <a:gs pos="90000">
              <a:schemeClr val="accent1">
                <a:hueOff val="0"/>
                <a:satOff val="0"/>
                <a:lumOff val="0"/>
                <a:alphaOff val="0"/>
                <a:shade val="100000"/>
              </a:schemeClr>
            </a:gs>
            <a:gs pos="100000">
              <a:schemeClr val="accent1">
                <a:hueOff val="0"/>
                <a:satOff val="0"/>
                <a:lumOff val="0"/>
                <a:alphaOff val="0"/>
                <a:shade val="85000"/>
              </a:schemeClr>
            </a:gs>
          </a:gsLst>
          <a:path path="circle">
            <a:fillToRect l="100000" t="100000" r="100000" b="100000"/>
          </a:path>
        </a:gradFill>
        <a:ln>
          <a:noFill/>
        </a:ln>
        <a:effectLst>
          <a:outerShdw blurRad="3175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Summer Cohort</a:t>
          </a:r>
          <a:endParaRPr lang="en-US" sz="1200" kern="1200" dirty="0"/>
        </a:p>
      </dsp:txBody>
      <dsp:txXfrm>
        <a:off x="4853489" y="1902510"/>
        <a:ext cx="1583496" cy="125122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D88821AA-6BA5-4678-BD45-9C0F443D7B09}" type="datetimeFigureOut">
              <a:rPr lang="en-US" smtClean="0"/>
              <a:t>10/17/2016</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94A7711E-038A-43F2-9073-42BC11CDAA00}" type="slidenum">
              <a:rPr lang="en-US" smtClean="0"/>
              <a:t>‹#›</a:t>
            </a:fld>
            <a:endParaRPr lang="en-US"/>
          </a:p>
        </p:txBody>
      </p:sp>
    </p:spTree>
    <p:extLst>
      <p:ext uri="{BB962C8B-B14F-4D97-AF65-F5344CB8AC3E}">
        <p14:creationId xmlns:p14="http://schemas.microsoft.com/office/powerpoint/2010/main" val="43635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C79C20FA-ACE1-4BAF-9B2A-4940F829753D}" type="datetimeFigureOut">
              <a:rPr lang="en-US" smtClean="0"/>
              <a:t>10/17/2016</a:t>
            </a:fld>
            <a:endParaRPr lang="en-US"/>
          </a:p>
        </p:txBody>
      </p:sp>
      <p:sp>
        <p:nvSpPr>
          <p:cNvPr id="4" name="Slide Image Placeholder 3"/>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3F4D444B-64A9-4273-8963-FF2D246403E6}" type="slidenum">
              <a:rPr lang="en-US" smtClean="0"/>
              <a:t>‹#›</a:t>
            </a:fld>
            <a:endParaRPr lang="en-US"/>
          </a:p>
        </p:txBody>
      </p:sp>
    </p:spTree>
    <p:extLst>
      <p:ext uri="{BB962C8B-B14F-4D97-AF65-F5344CB8AC3E}">
        <p14:creationId xmlns:p14="http://schemas.microsoft.com/office/powerpoint/2010/main" val="117557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1</a:t>
            </a:fld>
            <a:endParaRPr lang="en-US"/>
          </a:p>
        </p:txBody>
      </p:sp>
    </p:spTree>
    <p:extLst>
      <p:ext uri="{BB962C8B-B14F-4D97-AF65-F5344CB8AC3E}">
        <p14:creationId xmlns:p14="http://schemas.microsoft.com/office/powerpoint/2010/main" val="2532538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dirty="0" smtClean="0"/>
              <a:t>Learning Objectives Self-Assessment </a:t>
            </a:r>
          </a:p>
          <a:p>
            <a:r>
              <a:rPr lang="en-US" i="1" dirty="0" smtClean="0"/>
              <a:t>      (Self Assessment Tool)</a:t>
            </a:r>
          </a:p>
          <a:p>
            <a:pPr marL="285750" indent="-285750">
              <a:buFont typeface="Arial"/>
              <a:buChar char="•"/>
            </a:pPr>
            <a:endParaRPr lang="en-US" b="1" dirty="0" smtClean="0"/>
          </a:p>
          <a:p>
            <a:pPr marL="285750" indent="-285750">
              <a:buFont typeface="Arial"/>
              <a:buChar char="•"/>
            </a:pPr>
            <a:r>
              <a:rPr lang="en-US" b="1" dirty="0" smtClean="0"/>
              <a:t>Hot Seat Discussion Board</a:t>
            </a:r>
          </a:p>
          <a:p>
            <a:r>
              <a:rPr lang="en-US" b="1" dirty="0" smtClean="0"/>
              <a:t>      </a:t>
            </a:r>
            <a:r>
              <a:rPr lang="en-US" i="1" dirty="0" smtClean="0"/>
              <a:t>(Discussion Board)</a:t>
            </a:r>
          </a:p>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30</a:t>
            </a:fld>
            <a:endParaRPr lang="en-US"/>
          </a:p>
        </p:txBody>
      </p:sp>
    </p:spTree>
    <p:extLst>
      <p:ext uri="{BB962C8B-B14F-4D97-AF65-F5344CB8AC3E}">
        <p14:creationId xmlns:p14="http://schemas.microsoft.com/office/powerpoint/2010/main" val="265597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31</a:t>
            </a:fld>
            <a:endParaRPr lang="en-US"/>
          </a:p>
        </p:txBody>
      </p:sp>
    </p:spTree>
    <p:extLst>
      <p:ext uri="{BB962C8B-B14F-4D97-AF65-F5344CB8AC3E}">
        <p14:creationId xmlns:p14="http://schemas.microsoft.com/office/powerpoint/2010/main" val="118148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32</a:t>
            </a:fld>
            <a:endParaRPr lang="en-US"/>
          </a:p>
        </p:txBody>
      </p:sp>
    </p:spTree>
    <p:extLst>
      <p:ext uri="{BB962C8B-B14F-4D97-AF65-F5344CB8AC3E}">
        <p14:creationId xmlns:p14="http://schemas.microsoft.com/office/powerpoint/2010/main" val="2925810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34</a:t>
            </a:fld>
            <a:endParaRPr lang="en-US"/>
          </a:p>
        </p:txBody>
      </p:sp>
    </p:spTree>
    <p:extLst>
      <p:ext uri="{BB962C8B-B14F-4D97-AF65-F5344CB8AC3E}">
        <p14:creationId xmlns:p14="http://schemas.microsoft.com/office/powerpoint/2010/main" val="263834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r>
              <a:rPr lang="en-US" dirty="0" smtClean="0"/>
              <a:t>Current</a:t>
            </a:r>
            <a:r>
              <a:rPr lang="en-US" baseline="0" dirty="0" smtClean="0"/>
              <a:t> as of 10/8/</a:t>
            </a:r>
          </a:p>
          <a:p>
            <a:r>
              <a:rPr lang="en-US" sz="2000" dirty="0" smtClean="0">
                <a:solidFill>
                  <a:schemeClr val="tx2">
                    <a:lumMod val="50000"/>
                  </a:schemeClr>
                </a:solidFill>
              </a:rPr>
              <a:t>Minnesota State College and University System</a:t>
            </a:r>
          </a:p>
          <a:p>
            <a:pPr marL="742950" lvl="1" indent="-285750">
              <a:buFont typeface="Arial" panose="020B0604020202020204" pitchFamily="34" charset="0"/>
              <a:buChar char="•"/>
            </a:pPr>
            <a:r>
              <a:rPr lang="en-US" dirty="0" smtClean="0">
                <a:solidFill>
                  <a:schemeClr val="tx2">
                    <a:lumMod val="50000"/>
                  </a:schemeClr>
                </a:solidFill>
              </a:rPr>
              <a:t>435,000 + students/ 54 campuses</a:t>
            </a:r>
          </a:p>
          <a:p>
            <a:pPr marL="742950" lvl="1" indent="-285750">
              <a:buFont typeface="Arial" panose="020B0604020202020204" pitchFamily="34" charset="0"/>
              <a:buChar char="•"/>
            </a:pPr>
            <a:r>
              <a:rPr lang="en-US" dirty="0" smtClean="0">
                <a:solidFill>
                  <a:schemeClr val="tx2">
                    <a:lumMod val="50000"/>
                  </a:schemeClr>
                </a:solidFill>
              </a:rPr>
              <a:t>2 Faculty Unions</a:t>
            </a:r>
          </a:p>
          <a:p>
            <a:r>
              <a:rPr lang="en-US" sz="2000" dirty="0" smtClean="0">
                <a:solidFill>
                  <a:schemeClr val="tx2">
                    <a:lumMod val="50000"/>
                  </a:schemeClr>
                </a:solidFill>
              </a:rPr>
              <a:t>University of Minnesota </a:t>
            </a:r>
          </a:p>
          <a:p>
            <a:pPr marL="742950" lvl="1" indent="-285750">
              <a:buFont typeface="Arial" panose="020B0604020202020204" pitchFamily="34" charset="0"/>
              <a:buChar char="•"/>
            </a:pPr>
            <a:r>
              <a:rPr lang="en-US" dirty="0" smtClean="0">
                <a:solidFill>
                  <a:schemeClr val="tx2">
                    <a:lumMod val="50000"/>
                  </a:schemeClr>
                </a:solidFill>
              </a:rPr>
              <a:t>70,000 students/ 5 campuses</a:t>
            </a:r>
          </a:p>
          <a:p>
            <a:pPr lvl="1"/>
            <a:endParaRPr lang="en-US" dirty="0" smtClean="0">
              <a:solidFill>
                <a:schemeClr val="tx2">
                  <a:lumMod val="50000"/>
                </a:schemeClr>
              </a:solidFill>
            </a:endParaRPr>
          </a:p>
          <a:p>
            <a:pPr marL="285750" indent="-285750">
              <a:buFont typeface="Arial" panose="020B0604020202020204" pitchFamily="34" charset="0"/>
              <a:buChar char="•"/>
            </a:pPr>
            <a:r>
              <a:rPr lang="en-US" dirty="0" smtClean="0">
                <a:solidFill>
                  <a:schemeClr val="tx2">
                    <a:lumMod val="50000"/>
                  </a:schemeClr>
                </a:solidFill>
              </a:rPr>
              <a:t>Participation is </a:t>
            </a:r>
            <a:r>
              <a:rPr lang="en-US" b="1" dirty="0" smtClean="0">
                <a:solidFill>
                  <a:schemeClr val="tx2">
                    <a:lumMod val="50000"/>
                  </a:schemeClr>
                </a:solidFill>
              </a:rPr>
              <a:t>voluntary </a:t>
            </a:r>
            <a:r>
              <a:rPr lang="en-US" dirty="0" smtClean="0">
                <a:solidFill>
                  <a:schemeClr val="tx2">
                    <a:lumMod val="50000"/>
                  </a:schemeClr>
                </a:solidFill>
              </a:rPr>
              <a:t> for individuals &amp; institutions</a:t>
            </a:r>
          </a:p>
          <a:p>
            <a:pPr marL="285750" indent="-285750">
              <a:buFont typeface="Arial" panose="020B0604020202020204" pitchFamily="34" charset="0"/>
              <a:buChar char="•"/>
            </a:pPr>
            <a:r>
              <a:rPr lang="en-US" dirty="0" smtClean="0">
                <a:solidFill>
                  <a:schemeClr val="tx2">
                    <a:lumMod val="50000"/>
                  </a:schemeClr>
                </a:solidFill>
              </a:rPr>
              <a:t>Higher Ed Systems collaborate for professional development and course reviews</a:t>
            </a:r>
          </a:p>
          <a:p>
            <a:endParaRPr lang="en-US" dirty="0"/>
          </a:p>
        </p:txBody>
      </p:sp>
    </p:spTree>
    <p:extLst>
      <p:ext uri="{BB962C8B-B14F-4D97-AF65-F5344CB8AC3E}">
        <p14:creationId xmlns:p14="http://schemas.microsoft.com/office/powerpoint/2010/main" val="354908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6</a:t>
            </a:fld>
            <a:endParaRPr lang="en-US"/>
          </a:p>
        </p:txBody>
      </p:sp>
    </p:spTree>
    <p:extLst>
      <p:ext uri="{BB962C8B-B14F-4D97-AF65-F5344CB8AC3E}">
        <p14:creationId xmlns:p14="http://schemas.microsoft.com/office/powerpoint/2010/main" val="870897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pPr marL="45720" lvl="0" indent="0">
              <a:buNone/>
            </a:pPr>
            <a:r>
              <a:rPr lang="en-US" b="1" dirty="0" smtClean="0"/>
              <a:t>For Learners</a:t>
            </a:r>
          </a:p>
          <a:p>
            <a:r>
              <a:rPr lang="en-US" dirty="0" smtClean="0"/>
              <a:t>Significant positive impact on learner satisfaction, retention and achievement in online courses in Minnesota through the development and delivery of online courses that meet high standards of course design.</a:t>
            </a:r>
          </a:p>
          <a:p>
            <a:pPr marL="45720" lvl="0" indent="0">
              <a:buNone/>
            </a:pPr>
            <a:r>
              <a:rPr lang="en-US" b="1" dirty="0" smtClean="0"/>
              <a:t>For Institutions</a:t>
            </a:r>
          </a:p>
          <a:p>
            <a:r>
              <a:rPr lang="en-US" dirty="0" smtClean="0"/>
              <a:t>Provision of significant, course development support for administrators, faculty and staff developing and delivering online courses and an effective and sustainable way for each to demonstrate its commitment to offering high quality online courses and programs.</a:t>
            </a:r>
          </a:p>
          <a:p>
            <a:pPr marL="45720" lvl="0" indent="0">
              <a:buNone/>
            </a:pPr>
            <a:r>
              <a:rPr lang="en-US" b="1" dirty="0" smtClean="0"/>
              <a:t>For the </a:t>
            </a:r>
            <a:r>
              <a:rPr lang="en-US" b="1" dirty="0" err="1" smtClean="0"/>
              <a:t>MnSCU</a:t>
            </a:r>
            <a:r>
              <a:rPr lang="en-US" b="1" dirty="0" smtClean="0"/>
              <a:t> System</a:t>
            </a:r>
          </a:p>
          <a:p>
            <a:r>
              <a:rPr lang="en-US" dirty="0" smtClean="0"/>
              <a:t>Provision of effective, coordinated assistance in building statewide access to sustained, continuous training, online course development support and the ability to demonstrate  institutional and statewide support for high quality online learning in Minnesota.</a:t>
            </a:r>
          </a:p>
          <a:p>
            <a:endParaRPr lang="en-US" dirty="0" smtClean="0"/>
          </a:p>
          <a:p>
            <a:r>
              <a:rPr lang="en-US" dirty="0" smtClean="0"/>
              <a:t>Intentional</a:t>
            </a:r>
            <a:r>
              <a:rPr lang="en-US" baseline="0" dirty="0" smtClean="0"/>
              <a:t> and strategic</a:t>
            </a:r>
            <a:endParaRPr lang="en-US" dirty="0" smtClean="0"/>
          </a:p>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7</a:t>
            </a:fld>
            <a:endParaRPr lang="en-US"/>
          </a:p>
        </p:txBody>
      </p:sp>
    </p:spTree>
    <p:extLst>
      <p:ext uri="{BB962C8B-B14F-4D97-AF65-F5344CB8AC3E}">
        <p14:creationId xmlns:p14="http://schemas.microsoft.com/office/powerpoint/2010/main" val="404038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r>
              <a:rPr lang="en-US" dirty="0" err="1" smtClean="0"/>
              <a:t>MnSCU</a:t>
            </a:r>
            <a:r>
              <a:rPr lang="en-US" dirty="0" smtClean="0"/>
              <a:t> started</a:t>
            </a:r>
            <a:r>
              <a:rPr lang="en-US" baseline="0" dirty="0" smtClean="0"/>
              <a:t> with QM 2009.  WSU 2012</a:t>
            </a:r>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16</a:t>
            </a:fld>
            <a:endParaRPr lang="en-US"/>
          </a:p>
        </p:txBody>
      </p:sp>
    </p:spTree>
    <p:extLst>
      <p:ext uri="{BB962C8B-B14F-4D97-AF65-F5344CB8AC3E}">
        <p14:creationId xmlns:p14="http://schemas.microsoft.com/office/powerpoint/2010/main" val="113874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21</a:t>
            </a:fld>
            <a:endParaRPr lang="en-US"/>
          </a:p>
        </p:txBody>
      </p:sp>
    </p:spTree>
    <p:extLst>
      <p:ext uri="{BB962C8B-B14F-4D97-AF65-F5344CB8AC3E}">
        <p14:creationId xmlns:p14="http://schemas.microsoft.com/office/powerpoint/2010/main" val="97527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r>
              <a:rPr lang="en-US" sz="1200" dirty="0" smtClean="0"/>
              <a:t>3 Undergraduate Programs</a:t>
            </a:r>
          </a:p>
          <a:p>
            <a:r>
              <a:rPr lang="en-US" sz="1200" dirty="0" smtClean="0"/>
              <a:t>4 Graduate Programs</a:t>
            </a:r>
          </a:p>
          <a:p>
            <a:r>
              <a:rPr lang="en-US" sz="1200" dirty="0" smtClean="0"/>
              <a:t>3 blended/hybrid programs</a:t>
            </a:r>
          </a:p>
          <a:p>
            <a:r>
              <a:rPr lang="en-US" sz="1200" dirty="0" smtClean="0"/>
              <a:t>50-75 courses are offered online during the academic year</a:t>
            </a:r>
          </a:p>
          <a:p>
            <a:r>
              <a:rPr lang="en-US" sz="1200" dirty="0" smtClean="0"/>
              <a:t> 120 Summer courses are online</a:t>
            </a:r>
          </a:p>
          <a:p>
            <a:endParaRPr lang="en-US" dirty="0"/>
          </a:p>
        </p:txBody>
      </p:sp>
      <p:sp>
        <p:nvSpPr>
          <p:cNvPr id="4" name="Slide Number Placeholder 3"/>
          <p:cNvSpPr>
            <a:spLocks noGrp="1"/>
          </p:cNvSpPr>
          <p:nvPr>
            <p:ph type="sldNum" sz="quarter" idx="10"/>
          </p:nvPr>
        </p:nvSpPr>
        <p:spPr/>
        <p:txBody>
          <a:bodyPr/>
          <a:lstStyle/>
          <a:p>
            <a:fld id="{175A9879-8049-404D-BAFA-934B888D512A}" type="slidenum">
              <a:rPr lang="en-US" smtClean="0"/>
              <a:t>26</a:t>
            </a:fld>
            <a:endParaRPr lang="en-US"/>
          </a:p>
        </p:txBody>
      </p:sp>
    </p:spTree>
    <p:extLst>
      <p:ext uri="{BB962C8B-B14F-4D97-AF65-F5344CB8AC3E}">
        <p14:creationId xmlns:p14="http://schemas.microsoft.com/office/powerpoint/2010/main" val="3397935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ROBIN</a:t>
            </a:r>
            <a:endParaRPr lang="en-US" dirty="0"/>
          </a:p>
        </p:txBody>
      </p:sp>
    </p:spTree>
    <p:extLst>
      <p:ext uri="{BB962C8B-B14F-4D97-AF65-F5344CB8AC3E}">
        <p14:creationId xmlns:p14="http://schemas.microsoft.com/office/powerpoint/2010/main" val="118479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D444B-64A9-4273-8963-FF2D246403E6}" type="slidenum">
              <a:rPr lang="en-US" smtClean="0"/>
              <a:t>29</a:t>
            </a:fld>
            <a:endParaRPr lang="en-US"/>
          </a:p>
        </p:txBody>
      </p:sp>
    </p:spTree>
    <p:extLst>
      <p:ext uri="{BB962C8B-B14F-4D97-AF65-F5344CB8AC3E}">
        <p14:creationId xmlns:p14="http://schemas.microsoft.com/office/powerpoint/2010/main" val="1058868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F739C65-7445-4B86-BED5-EB937A9C2B79}" type="datetimeFigureOut">
              <a:rPr lang="en-US" smtClean="0"/>
              <a:t>10/17/2016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DA7DF4A-CA15-4DCE-8DBF-2A83A47A878A}"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smtClean="0"/>
              <a:t>Click to edit Master title style</a:t>
            </a:r>
            <a:endParaRPr lang="en-US" dirty="0"/>
          </a:p>
        </p:txBody>
      </p:sp>
      <p:grpSp>
        <p:nvGrpSpPr>
          <p:cNvPr id="9" name="Group 8"/>
          <p:cNvGrpSpPr/>
          <p:nvPr userDrawn="1"/>
        </p:nvGrpSpPr>
        <p:grpSpPr>
          <a:xfrm>
            <a:off x="10134600" y="5053291"/>
            <a:ext cx="1295399" cy="1118909"/>
            <a:chOff x="10134600" y="5053291"/>
            <a:chExt cx="1295399" cy="1118909"/>
          </a:xfrm>
        </p:grpSpPr>
        <p:sp>
          <p:nvSpPr>
            <p:cNvPr id="5" name="Rectangle 4"/>
            <p:cNvSpPr/>
            <p:nvPr userDrawn="1"/>
          </p:nvSpPr>
          <p:spPr>
            <a:xfrm>
              <a:off x="10134600" y="5053291"/>
              <a:ext cx="1295399" cy="1118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4466" y="5100636"/>
              <a:ext cx="1115665" cy="1024217"/>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057400" y="355847"/>
            <a:ext cx="9625613" cy="1054394"/>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39C65-7445-4B86-BED5-EB937A9C2B79}"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7DF4A-CA15-4DCE-8DBF-2A83A47A878A}" type="slidenum">
              <a:rPr lang="en-US" smtClean="0"/>
              <a:t>‹#›</a:t>
            </a:fld>
            <a:endParaRPr lang="en-US"/>
          </a:p>
        </p:txBody>
      </p:sp>
      <p:grpSp>
        <p:nvGrpSpPr>
          <p:cNvPr id="10" name="Group 9"/>
          <p:cNvGrpSpPr/>
          <p:nvPr userDrawn="1"/>
        </p:nvGrpSpPr>
        <p:grpSpPr>
          <a:xfrm>
            <a:off x="494517" y="291332"/>
            <a:ext cx="1295399" cy="1118909"/>
            <a:chOff x="10134600" y="5053291"/>
            <a:chExt cx="1295399" cy="1118909"/>
          </a:xfrm>
        </p:grpSpPr>
        <p:sp>
          <p:nvSpPr>
            <p:cNvPr id="11" name="Rectangle 10"/>
            <p:cNvSpPr/>
            <p:nvPr userDrawn="1"/>
          </p:nvSpPr>
          <p:spPr>
            <a:xfrm>
              <a:off x="10134600" y="5053291"/>
              <a:ext cx="1295399" cy="1118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4466" y="5100636"/>
              <a:ext cx="1115665" cy="1024217"/>
            </a:xfrm>
            <a:prstGeom prst="rect">
              <a:avLst/>
            </a:prstGeom>
            <a:noFill/>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550400" y="274643"/>
            <a:ext cx="22352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739C65-7445-4B86-BED5-EB937A9C2B79}"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DA7DF4A-CA15-4DCE-8DBF-2A83A47A87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beginning slide">
    <p:spTree>
      <p:nvGrpSpPr>
        <p:cNvPr id="1" name=""/>
        <p:cNvGrpSpPr/>
        <p:nvPr/>
      </p:nvGrpSpPr>
      <p:grpSpPr>
        <a:xfrm>
          <a:off x="0" y="0"/>
          <a:ext cx="0" cy="0"/>
          <a:chOff x="0" y="0"/>
          <a:chExt cx="0" cy="0"/>
        </a:xfrm>
      </p:grpSpPr>
      <p:sp>
        <p:nvSpPr>
          <p:cNvPr id="2" name="Title 1"/>
          <p:cNvSpPr>
            <a:spLocks noGrp="1"/>
          </p:cNvSpPr>
          <p:nvPr>
            <p:ph type="title"/>
          </p:nvPr>
        </p:nvSpPr>
        <p:spPr>
          <a:xfrm>
            <a:off x="2809249" y="590681"/>
            <a:ext cx="8992217" cy="4410385"/>
          </a:xfrm>
        </p:spPr>
        <p:txBody>
          <a:bodyPr anchor="ctr"/>
          <a:lstStyle>
            <a:lvl1pPr algn="ctr">
              <a:defRPr sz="4000" b="0" cap="none">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B9DFDE8-806A-4A02-831D-D195DC7290A6}" type="datetime1">
              <a:rPr lang="en-US"/>
              <a:pPr>
                <a:defRPr/>
              </a:pPr>
              <a:t>10/17/2016</a:t>
            </a:fld>
            <a:endParaRPr lang="en-US"/>
          </a:p>
        </p:txBody>
      </p:sp>
      <p:sp>
        <p:nvSpPr>
          <p:cNvPr id="5" name="Footer Placeholder 4"/>
          <p:cNvSpPr>
            <a:spLocks noGrp="1"/>
          </p:cNvSpPr>
          <p:nvPr>
            <p:ph type="ftr" sz="quarter" idx="11"/>
          </p:nvPr>
        </p:nvSpPr>
        <p:spPr>
          <a:xfrm>
            <a:off x="4064000" y="6356350"/>
            <a:ext cx="4775200" cy="274320"/>
          </a:xfrm>
        </p:spPr>
        <p:txBody>
          <a:bodyPr/>
          <a:lstStyle>
            <a:lvl1pPr>
              <a:defRPr/>
            </a:lvl1pPr>
          </a:lstStyle>
          <a:p>
            <a:pPr>
              <a:defRPr/>
            </a:pPr>
            <a:r>
              <a:rPr lang="en-US" dirty="0" smtClean="0"/>
              <a:t>©Minnesota Online Quality Initiative.  All rights reserved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8599572-5A69-48E9-9CD5-AA5811A16936}" type="slidenum">
              <a:rPr lang="en-US"/>
              <a:pPr>
                <a:defRPr/>
              </a:pPr>
              <a:t>‹#›</a:t>
            </a:fld>
            <a:endParaRPr lang="en-US"/>
          </a:p>
        </p:txBody>
      </p:sp>
    </p:spTree>
    <p:extLst>
      <p:ext uri="{BB962C8B-B14F-4D97-AF65-F5344CB8AC3E}">
        <p14:creationId xmlns:p14="http://schemas.microsoft.com/office/powerpoint/2010/main" val="939347022"/>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F739C65-7445-4B86-BED5-EB937A9C2B79}" type="datetimeFigureOut">
              <a:rPr lang="en-US" smtClean="0"/>
              <a:t>10/17/2016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7DF4A-CA15-4DCE-8DBF-2A83A47A878A}" type="slidenum">
              <a:rPr lang="en-US" smtClean="0"/>
              <a:t>‹#›</a:t>
            </a:fld>
            <a:endParaRPr lang="en-US"/>
          </a:p>
        </p:txBody>
      </p:sp>
      <p:sp>
        <p:nvSpPr>
          <p:cNvPr id="7" name="Title 6"/>
          <p:cNvSpPr>
            <a:spLocks noGrp="1"/>
          </p:cNvSpPr>
          <p:nvPr>
            <p:ph type="title"/>
          </p:nvPr>
        </p:nvSpPr>
        <p:spPr>
          <a:xfrm>
            <a:off x="1920404" y="338677"/>
            <a:ext cx="9447813" cy="1054394"/>
          </a:xfrm>
        </p:spPr>
        <p:txBody>
          <a:bodyPr/>
          <a:lstStyle/>
          <a:p>
            <a:r>
              <a:rPr lang="en-US" dirty="0" smtClean="0"/>
              <a:t>Click to edit Master title style</a:t>
            </a:r>
            <a:endParaRPr lang="en-US" dirty="0"/>
          </a:p>
        </p:txBody>
      </p:sp>
      <p:grpSp>
        <p:nvGrpSpPr>
          <p:cNvPr id="15" name="Group 14"/>
          <p:cNvGrpSpPr/>
          <p:nvPr userDrawn="1"/>
        </p:nvGrpSpPr>
        <p:grpSpPr>
          <a:xfrm>
            <a:off x="494517" y="291332"/>
            <a:ext cx="1295399" cy="1118909"/>
            <a:chOff x="10134600" y="5053291"/>
            <a:chExt cx="1295399" cy="1118909"/>
          </a:xfrm>
        </p:grpSpPr>
        <p:sp>
          <p:nvSpPr>
            <p:cNvPr id="16" name="Rectangle 15"/>
            <p:cNvSpPr/>
            <p:nvPr userDrawn="1"/>
          </p:nvSpPr>
          <p:spPr>
            <a:xfrm>
              <a:off x="10134600" y="5053291"/>
              <a:ext cx="1295399" cy="1118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4466" y="5100636"/>
              <a:ext cx="1115665" cy="1024217"/>
            </a:xfrm>
            <a:prstGeom prst="rect">
              <a:avLst/>
            </a:prstGeom>
            <a:noFill/>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550402"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F739C65-7445-4B86-BED5-EB937A9C2B79}" type="datetimeFigureOut">
              <a:rPr lang="en-US" smtClean="0"/>
              <a:t>10/17/2016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DA7DF4A-CA15-4DCE-8DBF-2A83A47A878A}"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739C65-7445-4B86-BED5-EB937A9C2B79}"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7DF4A-CA15-4DCE-8DBF-2A83A47A878A}" type="slidenum">
              <a:rPr lang="en-US" smtClean="0"/>
              <a:t>‹#›</a:t>
            </a:fld>
            <a:endParaRPr lang="en-US"/>
          </a:p>
        </p:txBody>
      </p:sp>
      <p:sp>
        <p:nvSpPr>
          <p:cNvPr id="8" name="Title 7"/>
          <p:cNvSpPr>
            <a:spLocks noGrp="1"/>
          </p:cNvSpPr>
          <p:nvPr>
            <p:ph type="title"/>
          </p:nvPr>
        </p:nvSpPr>
        <p:spPr>
          <a:xfrm>
            <a:off x="1981200" y="355847"/>
            <a:ext cx="9701813" cy="1054394"/>
          </a:xfrm>
        </p:spPr>
        <p:txBody>
          <a:bodyPr/>
          <a:lstStyle/>
          <a:p>
            <a:r>
              <a:rPr lang="en-US" dirty="0" smtClean="0"/>
              <a:t>Click to edit Master title style</a:t>
            </a:r>
            <a:endParaRPr lang="en-US" dirty="0"/>
          </a:p>
        </p:txBody>
      </p:sp>
      <p:grpSp>
        <p:nvGrpSpPr>
          <p:cNvPr id="12" name="Group 11"/>
          <p:cNvGrpSpPr/>
          <p:nvPr userDrawn="1"/>
        </p:nvGrpSpPr>
        <p:grpSpPr>
          <a:xfrm>
            <a:off x="494517" y="291332"/>
            <a:ext cx="1295399" cy="1118909"/>
            <a:chOff x="10134600" y="5053291"/>
            <a:chExt cx="1295399" cy="1118909"/>
          </a:xfrm>
        </p:grpSpPr>
        <p:sp>
          <p:nvSpPr>
            <p:cNvPr id="13" name="Rectangle 12"/>
            <p:cNvSpPr/>
            <p:nvPr userDrawn="1"/>
          </p:nvSpPr>
          <p:spPr>
            <a:xfrm>
              <a:off x="10134600" y="5053291"/>
              <a:ext cx="1295399" cy="1118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4466" y="5100636"/>
              <a:ext cx="1115665" cy="1024217"/>
            </a:xfrm>
            <a:prstGeom prst="rect">
              <a:avLst/>
            </a:prstGeom>
            <a:noFill/>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4"/>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70"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438404"/>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739C65-7445-4B86-BED5-EB937A9C2B79}" type="datetimeFigureOut">
              <a:rPr lang="en-US" smtClean="0"/>
              <a:t>10/17/2016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7DF4A-CA15-4DCE-8DBF-2A83A47A878A}" type="slidenum">
              <a:rPr lang="en-US" smtClean="0"/>
              <a:t>‹#›</a:t>
            </a:fld>
            <a:endParaRPr lang="en-US"/>
          </a:p>
        </p:txBody>
      </p:sp>
      <p:sp>
        <p:nvSpPr>
          <p:cNvPr id="10" name="Title 9"/>
          <p:cNvSpPr>
            <a:spLocks noGrp="1"/>
          </p:cNvSpPr>
          <p:nvPr>
            <p:ph type="title"/>
          </p:nvPr>
        </p:nvSpPr>
        <p:spPr>
          <a:xfrm>
            <a:off x="1981200" y="355847"/>
            <a:ext cx="9701813" cy="1054394"/>
          </a:xfrm>
        </p:spPr>
        <p:txBody>
          <a:bodyPr/>
          <a:lstStyle/>
          <a:p>
            <a:r>
              <a:rPr lang="en-US" dirty="0" smtClean="0"/>
              <a:t>Click to edit Master title style</a:t>
            </a:r>
            <a:endParaRPr lang="en-US" dirty="0"/>
          </a:p>
        </p:txBody>
      </p:sp>
      <p:grpSp>
        <p:nvGrpSpPr>
          <p:cNvPr id="14" name="Group 13"/>
          <p:cNvGrpSpPr/>
          <p:nvPr userDrawn="1"/>
        </p:nvGrpSpPr>
        <p:grpSpPr>
          <a:xfrm>
            <a:off x="494517" y="291332"/>
            <a:ext cx="1295399" cy="1118909"/>
            <a:chOff x="10134600" y="5053291"/>
            <a:chExt cx="1295399" cy="1118909"/>
          </a:xfrm>
        </p:grpSpPr>
        <p:sp>
          <p:nvSpPr>
            <p:cNvPr id="15" name="Rectangle 14"/>
            <p:cNvSpPr/>
            <p:nvPr userDrawn="1"/>
          </p:nvSpPr>
          <p:spPr>
            <a:xfrm>
              <a:off x="10134600" y="5053291"/>
              <a:ext cx="1295399" cy="1118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4466" y="5100636"/>
              <a:ext cx="1115665" cy="1024217"/>
            </a:xfrm>
            <a:prstGeom prst="rect">
              <a:avLst/>
            </a:prstGeom>
            <a:noFill/>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739C65-7445-4B86-BED5-EB937A9C2B79}" type="datetimeFigureOut">
              <a:rPr lang="en-US" smtClean="0"/>
              <a:t>10/17/2016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7DF4A-CA15-4DCE-8DBF-2A83A47A878A}" type="slidenum">
              <a:rPr lang="en-US" smtClean="0"/>
              <a:t>‹#›</a:t>
            </a:fld>
            <a:endParaRPr lang="en-US"/>
          </a:p>
        </p:txBody>
      </p:sp>
      <p:sp>
        <p:nvSpPr>
          <p:cNvPr id="6" name="Title 5"/>
          <p:cNvSpPr>
            <a:spLocks noGrp="1"/>
          </p:cNvSpPr>
          <p:nvPr>
            <p:ph type="title"/>
          </p:nvPr>
        </p:nvSpPr>
        <p:spPr>
          <a:xfrm>
            <a:off x="1981200" y="355847"/>
            <a:ext cx="9701813" cy="1054394"/>
          </a:xfrm>
        </p:spPr>
        <p:txBody>
          <a:bodyPr/>
          <a:lstStyle/>
          <a:p>
            <a:r>
              <a:rPr lang="en-US" dirty="0" smtClean="0"/>
              <a:t>Click to edit Master title style</a:t>
            </a:r>
            <a:endParaRPr lang="en-US" dirty="0"/>
          </a:p>
        </p:txBody>
      </p:sp>
      <p:grpSp>
        <p:nvGrpSpPr>
          <p:cNvPr id="10" name="Group 9"/>
          <p:cNvGrpSpPr/>
          <p:nvPr userDrawn="1"/>
        </p:nvGrpSpPr>
        <p:grpSpPr>
          <a:xfrm>
            <a:off x="494517" y="291332"/>
            <a:ext cx="1295399" cy="1118909"/>
            <a:chOff x="10134600" y="5053291"/>
            <a:chExt cx="1295399" cy="1118909"/>
          </a:xfrm>
        </p:grpSpPr>
        <p:sp>
          <p:nvSpPr>
            <p:cNvPr id="11" name="Rectangle 10"/>
            <p:cNvSpPr/>
            <p:nvPr userDrawn="1"/>
          </p:nvSpPr>
          <p:spPr>
            <a:xfrm>
              <a:off x="10134600" y="5053291"/>
              <a:ext cx="1295399" cy="1118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4466" y="5100636"/>
              <a:ext cx="1115665" cy="1024217"/>
            </a:xfrm>
            <a:prstGeom prst="rect">
              <a:avLst/>
            </a:prstGeom>
            <a:noFill/>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8F739C65-7445-4B86-BED5-EB937A9C2B79}" type="datetimeFigureOut">
              <a:rPr lang="en-US" smtClean="0"/>
              <a:t>10/17/2016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7DF4A-CA15-4DCE-8DBF-2A83A47A87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812800" y="304805"/>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39C65-7445-4B86-BED5-EB937A9C2B79}"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DA7DF4A-CA15-4DCE-8DBF-2A83A47A878A}" type="slidenum">
              <a:rPr lang="en-US" smtClean="0"/>
              <a:t>‹#›</a:t>
            </a:fld>
            <a:endParaRPr lang="en-US"/>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smtClean="0"/>
              <a:t>Click to edit Master title style</a:t>
            </a:r>
            <a:endParaRPr lang="en-US" dirty="0"/>
          </a:p>
        </p:txBody>
      </p:sp>
      <p:grpSp>
        <p:nvGrpSpPr>
          <p:cNvPr id="15" name="Group 14"/>
          <p:cNvGrpSpPr/>
          <p:nvPr userDrawn="1"/>
        </p:nvGrpSpPr>
        <p:grpSpPr>
          <a:xfrm>
            <a:off x="10014204" y="5210771"/>
            <a:ext cx="1295399" cy="1118909"/>
            <a:chOff x="10134600" y="5053291"/>
            <a:chExt cx="1295399" cy="1118909"/>
          </a:xfrm>
        </p:grpSpPr>
        <p:sp>
          <p:nvSpPr>
            <p:cNvPr id="16" name="Rectangle 15"/>
            <p:cNvSpPr/>
            <p:nvPr userDrawn="1"/>
          </p:nvSpPr>
          <p:spPr>
            <a:xfrm>
              <a:off x="10134600" y="5053291"/>
              <a:ext cx="1295399" cy="11189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24466" y="5100636"/>
              <a:ext cx="1115665" cy="1024217"/>
            </a:xfrm>
            <a:prstGeom prst="rect">
              <a:avLst/>
            </a:prstGeom>
            <a:noFill/>
          </p:spPr>
        </p:pic>
      </p:gr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39C65-7445-4B86-BED5-EB937A9C2B79}" type="datetimeFigureOut">
              <a:rPr lang="en-US" smtClean="0"/>
              <a:t>10/17/2016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7DF4A-CA15-4DCE-8DBF-2A83A47A878A}" type="slidenum">
              <a:rPr lang="en-US" smtClean="0"/>
              <a:t>‹#›</a:t>
            </a:fld>
            <a:endParaRPr lang="en-US"/>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2" y="152405"/>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8F739C65-7445-4B86-BED5-EB937A9C2B79}" type="datetimeFigureOut">
              <a:rPr lang="en-US" smtClean="0"/>
              <a:t>10/17/2016</a:t>
            </a:fld>
            <a:endParaRPr lang="en-US"/>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DA7DF4A-CA15-4DCE-8DBF-2A83A47A87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hyperlink" Target="mailto:Karen.LaPlant@hennepintech.edu" TargetMode="External"/><Relationship Id="rId2" Type="http://schemas.openxmlformats.org/officeDocument/2006/relationships/hyperlink" Target="mailto:Elizabeth.McMahon@northland.edu" TargetMode="External"/><Relationship Id="rId1" Type="http://schemas.openxmlformats.org/officeDocument/2006/relationships/slideLayout" Target="../slideLayouts/slideLayout2.xml"/><Relationship Id="rId5" Type="http://schemas.openxmlformats.org/officeDocument/2006/relationships/hyperlink" Target="mailto:ROCallaghan@winona.edu" TargetMode="External"/><Relationship Id="rId4" Type="http://schemas.openxmlformats.org/officeDocument/2006/relationships/hyperlink" Target="mailto:Julie.Reginek@ridgewater.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minnesota.qualitymatters.org/"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r>
              <a:rPr lang="en-US" sz="2400" dirty="0" smtClean="0"/>
              <a:t>October 2016</a:t>
            </a:r>
          </a:p>
        </p:txBody>
      </p:sp>
      <p:sp>
        <p:nvSpPr>
          <p:cNvPr id="3" name="Title 2"/>
          <p:cNvSpPr>
            <a:spLocks noGrp="1"/>
          </p:cNvSpPr>
          <p:nvPr>
            <p:ph type="title"/>
          </p:nvPr>
        </p:nvSpPr>
        <p:spPr/>
        <p:txBody>
          <a:bodyPr/>
          <a:lstStyle/>
          <a:p>
            <a:pPr algn="ctr"/>
            <a:r>
              <a:rPr lang="en-US" sz="3600" dirty="0"/>
              <a:t>The Road to Quality - A Panel Discussion on Campus Implementation</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4419600"/>
            <a:ext cx="8940800" cy="1810512"/>
          </a:xfrm>
          <a:prstGeom prst="rect">
            <a:avLst/>
          </a:prstGeom>
        </p:spPr>
      </p:pic>
    </p:spTree>
    <p:extLst>
      <p:ext uri="{BB962C8B-B14F-4D97-AF65-F5344CB8AC3E}">
        <p14:creationId xmlns:p14="http://schemas.microsoft.com/office/powerpoint/2010/main" val="804972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defRPr/>
            </a:pPr>
            <a:endParaRPr lang="en-US" dirty="0" smtClean="0">
              <a:ea typeface="+mn-ea"/>
            </a:endParaRPr>
          </a:p>
          <a:p>
            <a:pPr marL="45720" indent="0">
              <a:buNone/>
            </a:pPr>
            <a:r>
              <a:rPr lang="en-US" dirty="0"/>
              <a:t>1886 D2L "courses" using D2L </a:t>
            </a:r>
            <a:r>
              <a:rPr lang="en-US" dirty="0" err="1" smtClean="0"/>
              <a:t>Brightspace</a:t>
            </a:r>
            <a:r>
              <a:rPr lang="en-US" dirty="0" smtClean="0"/>
              <a:t> for Fall</a:t>
            </a:r>
          </a:p>
          <a:p>
            <a:pPr marL="45720" indent="0">
              <a:buNone/>
            </a:pPr>
            <a:endParaRPr lang="en-US" dirty="0"/>
          </a:p>
          <a:p>
            <a:pPr marL="45720" indent="0">
              <a:buNone/>
            </a:pPr>
            <a:r>
              <a:rPr lang="en-US" dirty="0"/>
              <a:t>This is the break </a:t>
            </a:r>
            <a:r>
              <a:rPr lang="en-US" dirty="0" smtClean="0"/>
              <a:t>down:</a:t>
            </a:r>
            <a:endParaRPr lang="en-US" dirty="0"/>
          </a:p>
          <a:p>
            <a:r>
              <a:rPr lang="en-US" dirty="0"/>
              <a:t>294 = Courses  in Development</a:t>
            </a:r>
          </a:p>
          <a:p>
            <a:r>
              <a:rPr lang="en-US" dirty="0"/>
              <a:t>120= Committees, training, clubs etc.</a:t>
            </a:r>
          </a:p>
          <a:p>
            <a:endParaRPr lang="en-US" dirty="0"/>
          </a:p>
          <a:p>
            <a:r>
              <a:rPr lang="en-US" dirty="0"/>
              <a:t>1159 = Face to Face courses</a:t>
            </a:r>
          </a:p>
          <a:p>
            <a:r>
              <a:rPr lang="en-US" dirty="0"/>
              <a:t>203 = Blended</a:t>
            </a:r>
          </a:p>
          <a:p>
            <a:r>
              <a:rPr lang="en-US" dirty="0"/>
              <a:t>110 = Totally Online</a:t>
            </a:r>
            <a:endParaRPr lang="en-US" dirty="0">
              <a:ea typeface="+mn-ea"/>
            </a:endParaRPr>
          </a:p>
        </p:txBody>
      </p:sp>
      <p:sp>
        <p:nvSpPr>
          <p:cNvPr id="3" name="Title 2"/>
          <p:cNvSpPr>
            <a:spLocks noGrp="1"/>
          </p:cNvSpPr>
          <p:nvPr>
            <p:ph type="title"/>
          </p:nvPr>
        </p:nvSpPr>
        <p:spPr/>
        <p:txBody>
          <a:bodyPr/>
          <a:lstStyle/>
          <a:p>
            <a:pPr>
              <a:defRPr/>
            </a:pPr>
            <a:r>
              <a:rPr lang="en-US" dirty="0" smtClean="0"/>
              <a:t>Online courses</a:t>
            </a:r>
            <a:endParaRPr lang="en-US" dirty="0">
              <a:ea typeface="+mj-ea"/>
            </a:endParaRPr>
          </a:p>
        </p:txBody>
      </p:sp>
    </p:spTree>
    <p:extLst>
      <p:ext uri="{BB962C8B-B14F-4D97-AF65-F5344CB8AC3E}">
        <p14:creationId xmlns:p14="http://schemas.microsoft.com/office/powerpoint/2010/main" val="10424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defRPr/>
            </a:pPr>
            <a:endParaRPr lang="en-US" dirty="0" smtClean="0">
              <a:ea typeface="+mn-ea"/>
            </a:endParaRPr>
          </a:p>
          <a:p>
            <a:pPr>
              <a:defRPr/>
            </a:pPr>
            <a:r>
              <a:rPr lang="en-US" dirty="0" smtClean="0">
                <a:ea typeface="+mn-ea"/>
              </a:rPr>
              <a:t>Created a flyer after initial QM announcement</a:t>
            </a:r>
          </a:p>
          <a:p>
            <a:pPr>
              <a:defRPr/>
            </a:pPr>
            <a:endParaRPr lang="en-US" dirty="0">
              <a:ea typeface="+mn-ea"/>
            </a:endParaRPr>
          </a:p>
          <a:p>
            <a:pPr>
              <a:defRPr/>
            </a:pPr>
            <a:r>
              <a:rPr lang="en-US" dirty="0" smtClean="0">
                <a:ea typeface="+mn-ea"/>
              </a:rPr>
              <a:t>Sessions for faculty to stop and ask questions</a:t>
            </a:r>
          </a:p>
          <a:p>
            <a:pPr>
              <a:defRPr/>
            </a:pPr>
            <a:endParaRPr lang="en-US" dirty="0">
              <a:ea typeface="+mn-ea"/>
            </a:endParaRPr>
          </a:p>
          <a:p>
            <a:pPr>
              <a:defRPr/>
            </a:pPr>
            <a:r>
              <a:rPr lang="en-US" dirty="0" smtClean="0">
                <a:ea typeface="+mn-ea"/>
              </a:rPr>
              <a:t>Offer training in various ways: online and in-person</a:t>
            </a:r>
          </a:p>
          <a:p>
            <a:pPr>
              <a:defRPr/>
            </a:pPr>
            <a:endParaRPr lang="en-US" dirty="0">
              <a:ea typeface="+mn-ea"/>
            </a:endParaRPr>
          </a:p>
          <a:p>
            <a:pPr>
              <a:defRPr/>
            </a:pPr>
            <a:r>
              <a:rPr lang="en-US" dirty="0" smtClean="0">
                <a:ea typeface="+mn-ea"/>
              </a:rPr>
              <a:t>Offer groups or networks of faculty training together</a:t>
            </a:r>
          </a:p>
          <a:p>
            <a:pPr>
              <a:defRPr/>
            </a:pPr>
            <a:endParaRPr lang="en-US" dirty="0">
              <a:ea typeface="+mn-ea"/>
            </a:endParaRPr>
          </a:p>
          <a:p>
            <a:pPr>
              <a:defRPr/>
            </a:pPr>
            <a:r>
              <a:rPr lang="en-US" dirty="0" smtClean="0">
                <a:ea typeface="+mn-ea"/>
              </a:rPr>
              <a:t>Collaborated with 2 other local colleges in metro area</a:t>
            </a:r>
          </a:p>
          <a:p>
            <a:pPr>
              <a:defRPr/>
            </a:pPr>
            <a:endParaRPr lang="en-US" dirty="0">
              <a:ea typeface="+mn-ea"/>
            </a:endParaRPr>
          </a:p>
        </p:txBody>
      </p:sp>
      <p:sp>
        <p:nvSpPr>
          <p:cNvPr id="3" name="Title 2"/>
          <p:cNvSpPr>
            <a:spLocks noGrp="1"/>
          </p:cNvSpPr>
          <p:nvPr>
            <p:ph type="title"/>
          </p:nvPr>
        </p:nvSpPr>
        <p:spPr/>
        <p:txBody>
          <a:bodyPr/>
          <a:lstStyle/>
          <a:p>
            <a:pPr>
              <a:defRPr/>
            </a:pPr>
            <a:r>
              <a:rPr lang="en-US" dirty="0" smtClean="0">
                <a:ea typeface="+mj-ea"/>
              </a:rPr>
              <a:t>Introduction</a:t>
            </a:r>
            <a:endParaRPr lang="en-US" dirty="0">
              <a:ea typeface="+mj-ea"/>
            </a:endParaRPr>
          </a:p>
        </p:txBody>
      </p:sp>
    </p:spTree>
    <p:extLst>
      <p:ext uri="{BB962C8B-B14F-4D97-AF65-F5344CB8AC3E}">
        <p14:creationId xmlns:p14="http://schemas.microsoft.com/office/powerpoint/2010/main" val="2778879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First year received basically no budget</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Convinced administration to create budget for years 2-5</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Gained faculty acceptance or buy-in by communication</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Incorporated QM Best Practices when training in D2L</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Convinced faculty that design NOT content is reviewed!</a:t>
            </a:r>
          </a:p>
          <a:p>
            <a:pPr eaLnBrk="1" hangingPunct="1">
              <a:buFont typeface="Wingdings 2" pitchFamily="18" charset="2"/>
              <a:buChar char=""/>
              <a:defRPr/>
            </a:pPr>
            <a:endParaRPr lang="en-US" dirty="0"/>
          </a:p>
          <a:p>
            <a:pPr eaLnBrk="1" hangingPunct="1">
              <a:buFont typeface="Wingdings 2" pitchFamily="18" charset="2"/>
              <a:buChar char=""/>
              <a:defRPr/>
            </a:pPr>
            <a:r>
              <a:rPr lang="en-US" dirty="0" smtClean="0">
                <a:ea typeface="+mn-ea"/>
              </a:rPr>
              <a:t>Faculty may now choose to self-assess if not formally</a:t>
            </a:r>
          </a:p>
          <a:p>
            <a:pPr eaLnBrk="1" hangingPunct="1">
              <a:buFont typeface="Wingdings 2" pitchFamily="18" charset="2"/>
              <a:buChar char=""/>
              <a:defRPr/>
            </a:pPr>
            <a:endParaRPr lang="en-US" dirty="0" smtClean="0">
              <a:ea typeface="+mn-ea"/>
            </a:endParaRPr>
          </a:p>
          <a:p>
            <a:pPr>
              <a:defRPr/>
            </a:pPr>
            <a:endParaRPr lang="en-US" dirty="0">
              <a:ea typeface="+mn-ea"/>
            </a:endParaRPr>
          </a:p>
        </p:txBody>
      </p:sp>
      <p:sp>
        <p:nvSpPr>
          <p:cNvPr id="3" name="Title 2"/>
          <p:cNvSpPr>
            <a:spLocks noGrp="1"/>
          </p:cNvSpPr>
          <p:nvPr>
            <p:ph type="title"/>
          </p:nvPr>
        </p:nvSpPr>
        <p:spPr/>
        <p:txBody>
          <a:bodyPr wrap="square" numCol="1" anchorCtr="0" compatLnSpc="1">
            <a:prstTxWarp prst="textNoShape">
              <a:avLst/>
            </a:prstTxWarp>
          </a:bodyPr>
          <a:lstStyle/>
          <a:p>
            <a:pPr eaLnBrk="1" hangingPunct="1"/>
            <a:r>
              <a:rPr lang="en-US" cap="none" dirty="0">
                <a:latin typeface="Franklin Gothic Medium" charset="0"/>
              </a:rPr>
              <a:t/>
            </a:r>
            <a:br>
              <a:rPr lang="en-US" cap="none" dirty="0">
                <a:latin typeface="Franklin Gothic Medium" charset="0"/>
              </a:rPr>
            </a:br>
            <a:r>
              <a:rPr lang="en-US" cap="none" dirty="0">
                <a:latin typeface="Franklin Gothic Medium" charset="0"/>
              </a:rPr>
              <a:t>ACCEPTANCE</a:t>
            </a:r>
            <a:br>
              <a:rPr lang="en-US" cap="none" dirty="0">
                <a:latin typeface="Franklin Gothic Medium" charset="0"/>
              </a:rPr>
            </a:br>
            <a:endParaRPr lang="en-US" cap="none" dirty="0">
              <a:latin typeface="Franklin Gothic Medium" charset="0"/>
            </a:endParaRPr>
          </a:p>
        </p:txBody>
      </p:sp>
    </p:spTree>
    <p:extLst>
      <p:ext uri="{BB962C8B-B14F-4D97-AF65-F5344CB8AC3E}">
        <p14:creationId xmlns:p14="http://schemas.microsoft.com/office/powerpoint/2010/main" val="3248308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Established a QM work group within eLearning Team</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Created a QM Presence Online through a new webpage</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Created a monthly newsletter to highlight training and accomplishments (In The Q) and sent by e-mail blast</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State wide group in known as MOQI (Minnesota Online Quality Initiative) is very helpful and has a website and offers training</a:t>
            </a:r>
          </a:p>
          <a:p>
            <a:pPr lvl="1" eaLnBrk="1" hangingPunct="1">
              <a:buFont typeface="Wingdings" pitchFamily="2" charset="2"/>
              <a:buChar char="§"/>
              <a:defRPr/>
            </a:pPr>
            <a:r>
              <a:rPr lang="en-US" b="1" dirty="0" smtClean="0">
                <a:ea typeface="+mn-ea"/>
              </a:rPr>
              <a:t>Promoting Quality Course Design Through Statewide Collaboration</a:t>
            </a:r>
            <a:endParaRPr lang="en-US" dirty="0" smtClean="0">
              <a:ea typeface="+mn-ea"/>
            </a:endParaRPr>
          </a:p>
          <a:p>
            <a:pPr marL="44450" indent="0">
              <a:buNone/>
              <a:defRPr/>
            </a:pPr>
            <a:endParaRPr lang="en-US" dirty="0">
              <a:ea typeface="+mn-ea"/>
            </a:endParaRPr>
          </a:p>
          <a:p>
            <a:pPr marL="44450" indent="0">
              <a:buNone/>
              <a:defRPr/>
            </a:pPr>
            <a:endParaRPr lang="en-US" dirty="0">
              <a:ea typeface="+mn-ea"/>
            </a:endParaRPr>
          </a:p>
          <a:p>
            <a:pPr>
              <a:defRPr/>
            </a:pPr>
            <a:endParaRPr lang="en-US" dirty="0">
              <a:ea typeface="+mn-ea"/>
            </a:endParaRPr>
          </a:p>
        </p:txBody>
      </p:sp>
      <p:sp>
        <p:nvSpPr>
          <p:cNvPr id="3" name="Title 2"/>
          <p:cNvSpPr>
            <a:spLocks noGrp="1"/>
          </p:cNvSpPr>
          <p:nvPr>
            <p:ph type="title"/>
          </p:nvPr>
        </p:nvSpPr>
        <p:spPr>
          <a:xfrm>
            <a:off x="1981200" y="355600"/>
            <a:ext cx="8305800" cy="1054100"/>
          </a:xfrm>
        </p:spPr>
        <p:txBody>
          <a:bodyPr/>
          <a:lstStyle/>
          <a:p>
            <a:pPr>
              <a:defRPr/>
            </a:pPr>
            <a:r>
              <a:rPr lang="en-US" dirty="0" smtClean="0">
                <a:ea typeface="+mj-ea"/>
              </a:rPr>
              <a:t>ESTABLISHMENT</a:t>
            </a:r>
            <a:endParaRPr lang="en-US" dirty="0">
              <a:ea typeface="+mj-ea"/>
            </a:endParaRPr>
          </a:p>
        </p:txBody>
      </p:sp>
    </p:spTree>
    <p:extLst>
      <p:ext uri="{BB962C8B-B14F-4D97-AF65-F5344CB8AC3E}">
        <p14:creationId xmlns:p14="http://schemas.microsoft.com/office/powerpoint/2010/main" val="3567074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Active QM Coordinator</a:t>
            </a:r>
          </a:p>
          <a:p>
            <a:pPr lvl="1" eaLnBrk="1" hangingPunct="1">
              <a:buFont typeface="Wingdings" pitchFamily="2" charset="2"/>
              <a:buChar char="§"/>
              <a:defRPr/>
            </a:pPr>
            <a:r>
              <a:rPr lang="en-US" dirty="0" smtClean="0">
                <a:ea typeface="+mn-ea"/>
              </a:rPr>
              <a:t>Helpful to be faculty and a Peer Reviewer or Master Reviewer</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Procedures for faculty to have their courses reviewed</a:t>
            </a:r>
          </a:p>
          <a:p>
            <a:pPr lvl="1" eaLnBrk="1" hangingPunct="1">
              <a:buFont typeface="Wingdings" pitchFamily="2" charset="2"/>
              <a:buChar char="§"/>
              <a:defRPr/>
            </a:pPr>
            <a:r>
              <a:rPr lang="en-US" dirty="0" smtClean="0">
                <a:ea typeface="+mn-ea"/>
              </a:rPr>
              <a:t>Where to go and what to do</a:t>
            </a:r>
          </a:p>
          <a:p>
            <a:pPr lvl="1" eaLnBrk="1" hangingPunct="1">
              <a:buFont typeface="Wingdings" pitchFamily="2" charset="2"/>
              <a:buChar char="§"/>
              <a:defRPr/>
            </a:pPr>
            <a:r>
              <a:rPr lang="en-US" dirty="0" smtClean="0">
                <a:ea typeface="+mn-ea"/>
              </a:rPr>
              <a:t>Volunteer at my college with no stipend or release-time attached</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Set-up a priority list</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Develop peer mentors (trained in QM) to guide faculty</a:t>
            </a:r>
          </a:p>
          <a:p>
            <a:pPr eaLnBrk="1" hangingPunct="1">
              <a:buFont typeface="Wingdings 2" pitchFamily="18" charset="2"/>
              <a:buChar char=""/>
              <a:defRPr/>
            </a:pPr>
            <a:endParaRPr lang="en-US" dirty="0">
              <a:ea typeface="+mn-ea"/>
            </a:endParaRPr>
          </a:p>
          <a:p>
            <a:pPr marL="44450" indent="0">
              <a:buNone/>
              <a:defRPr/>
            </a:pPr>
            <a:endParaRPr lang="en-US" dirty="0">
              <a:ea typeface="+mn-ea"/>
            </a:endParaRPr>
          </a:p>
          <a:p>
            <a:pPr>
              <a:defRPr/>
            </a:pPr>
            <a:endParaRPr lang="en-US" dirty="0">
              <a:ea typeface="+mn-ea"/>
            </a:endParaRPr>
          </a:p>
        </p:txBody>
      </p:sp>
      <p:sp>
        <p:nvSpPr>
          <p:cNvPr id="3" name="Title 2"/>
          <p:cNvSpPr>
            <a:spLocks noGrp="1"/>
          </p:cNvSpPr>
          <p:nvPr>
            <p:ph type="title"/>
          </p:nvPr>
        </p:nvSpPr>
        <p:spPr/>
        <p:txBody>
          <a:bodyPr/>
          <a:lstStyle/>
          <a:p>
            <a:pPr>
              <a:defRPr/>
            </a:pPr>
            <a:r>
              <a:rPr lang="en-US" dirty="0" smtClean="0">
                <a:ea typeface="+mj-ea"/>
              </a:rPr>
              <a:t/>
            </a:r>
            <a:br>
              <a:rPr lang="en-US" dirty="0" smtClean="0">
                <a:ea typeface="+mj-ea"/>
              </a:rPr>
            </a:br>
            <a:r>
              <a:rPr lang="en-US" dirty="0" smtClean="0">
                <a:ea typeface="+mj-ea"/>
              </a:rPr>
              <a:t>PROCEDURES</a:t>
            </a:r>
            <a:br>
              <a:rPr lang="en-US" dirty="0" smtClean="0">
                <a:ea typeface="+mj-ea"/>
              </a:rPr>
            </a:br>
            <a:endParaRPr lang="en-US" dirty="0">
              <a:ea typeface="+mj-ea"/>
            </a:endParaRPr>
          </a:p>
        </p:txBody>
      </p:sp>
    </p:spTree>
    <p:extLst>
      <p:ext uri="{BB962C8B-B14F-4D97-AF65-F5344CB8AC3E}">
        <p14:creationId xmlns:p14="http://schemas.microsoft.com/office/powerpoint/2010/main" val="483861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Create a committee to meet and discuss</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Develop trained mentors</a:t>
            </a:r>
          </a:p>
          <a:p>
            <a:pPr eaLnBrk="1" hangingPunct="1">
              <a:buFont typeface="Wingdings 2" pitchFamily="18" charset="2"/>
              <a:buChar char=""/>
              <a:defRPr/>
            </a:pPr>
            <a:endParaRPr lang="en-US" dirty="0" smtClean="0">
              <a:ea typeface="+mn-ea"/>
            </a:endParaRPr>
          </a:p>
          <a:p>
            <a:pPr eaLnBrk="1" hangingPunct="1">
              <a:buFont typeface="Wingdings 2" pitchFamily="18" charset="2"/>
              <a:buChar char=""/>
              <a:defRPr/>
            </a:pPr>
            <a:r>
              <a:rPr lang="en-US" dirty="0" smtClean="0">
                <a:ea typeface="+mn-ea"/>
              </a:rPr>
              <a:t>Find early adopters to help motivate other faculty</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Spread excitement by word of mouth</a:t>
            </a:r>
          </a:p>
          <a:p>
            <a:pPr eaLnBrk="1" hangingPunct="1">
              <a:buFont typeface="Wingdings 2" pitchFamily="18" charset="2"/>
              <a:buChar char=""/>
              <a:defRPr/>
            </a:pPr>
            <a:endParaRPr lang="en-US" dirty="0">
              <a:ea typeface="+mn-ea"/>
            </a:endParaRPr>
          </a:p>
          <a:p>
            <a:pPr eaLnBrk="1" hangingPunct="1">
              <a:buFont typeface="Wingdings 2" pitchFamily="18" charset="2"/>
              <a:buChar char=""/>
              <a:defRPr/>
            </a:pPr>
            <a:r>
              <a:rPr lang="en-US" dirty="0" smtClean="0">
                <a:ea typeface="+mn-ea"/>
              </a:rPr>
              <a:t>Personal pride by announcing certification college-wide</a:t>
            </a:r>
            <a:endParaRPr lang="en-US" dirty="0">
              <a:ea typeface="+mn-ea"/>
            </a:endParaRPr>
          </a:p>
          <a:p>
            <a:pPr>
              <a:defRPr/>
            </a:pPr>
            <a:endParaRPr lang="en-US" dirty="0">
              <a:ea typeface="+mn-ea"/>
            </a:endParaRPr>
          </a:p>
        </p:txBody>
      </p:sp>
      <p:sp>
        <p:nvSpPr>
          <p:cNvPr id="3" name="Title 2"/>
          <p:cNvSpPr>
            <a:spLocks noGrp="1"/>
          </p:cNvSpPr>
          <p:nvPr>
            <p:ph type="title"/>
          </p:nvPr>
        </p:nvSpPr>
        <p:spPr/>
        <p:txBody>
          <a:bodyPr/>
          <a:lstStyle/>
          <a:p>
            <a:pPr>
              <a:defRPr/>
            </a:pPr>
            <a:r>
              <a:rPr lang="en-US" dirty="0" smtClean="0">
                <a:ea typeface="+mj-ea"/>
              </a:rPr>
              <a:t>LESSONS LEARNED</a:t>
            </a:r>
            <a:endParaRPr lang="en-US" dirty="0">
              <a:ea typeface="+mj-ea"/>
            </a:endParaRPr>
          </a:p>
        </p:txBody>
      </p:sp>
    </p:spTree>
    <p:extLst>
      <p:ext uri="{BB962C8B-B14F-4D97-AF65-F5344CB8AC3E}">
        <p14:creationId xmlns:p14="http://schemas.microsoft.com/office/powerpoint/2010/main" val="344676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719071"/>
            <a:ext cx="11210524" cy="3843529"/>
          </a:xfrm>
        </p:spPr>
        <p:txBody>
          <a:bodyPr>
            <a:normAutofit/>
          </a:bodyPr>
          <a:lstStyle/>
          <a:p>
            <a:r>
              <a:rPr lang="en-US" sz="4000" dirty="0" smtClean="0"/>
              <a:t>2012 </a:t>
            </a:r>
            <a:r>
              <a:rPr lang="en-US" sz="4000" dirty="0"/>
              <a:t>- 2 Courses</a:t>
            </a:r>
          </a:p>
          <a:p>
            <a:r>
              <a:rPr lang="en-US" sz="4000" dirty="0"/>
              <a:t>2013 - 12 Courses</a:t>
            </a:r>
          </a:p>
          <a:p>
            <a:r>
              <a:rPr lang="en-US" sz="4000" dirty="0"/>
              <a:t>2014 - 12 Courses</a:t>
            </a:r>
          </a:p>
          <a:p>
            <a:r>
              <a:rPr lang="en-US" sz="4000" dirty="0"/>
              <a:t>2015 – 4 Courses</a:t>
            </a:r>
          </a:p>
          <a:p>
            <a:r>
              <a:rPr lang="en-US" sz="4000" dirty="0"/>
              <a:t>2016 -  expect 5</a:t>
            </a:r>
          </a:p>
        </p:txBody>
      </p:sp>
      <p:sp>
        <p:nvSpPr>
          <p:cNvPr id="3" name="Title 2"/>
          <p:cNvSpPr>
            <a:spLocks noGrp="1"/>
          </p:cNvSpPr>
          <p:nvPr>
            <p:ph type="title"/>
          </p:nvPr>
        </p:nvSpPr>
        <p:spPr/>
        <p:txBody>
          <a:bodyPr/>
          <a:lstStyle/>
          <a:p>
            <a:r>
              <a:rPr lang="en-US" dirty="0" smtClean="0"/>
              <a:t>QM COURSE Recognition AT HTC</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891283"/>
            <a:ext cx="3121152" cy="4413504"/>
          </a:xfrm>
          <a:prstGeom prst="rect">
            <a:avLst/>
          </a:prstGeom>
        </p:spPr>
      </p:pic>
      <p:sp>
        <p:nvSpPr>
          <p:cNvPr id="4" name="TextBox 3"/>
          <p:cNvSpPr txBox="1"/>
          <p:nvPr/>
        </p:nvSpPr>
        <p:spPr>
          <a:xfrm>
            <a:off x="381000" y="5888600"/>
            <a:ext cx="6629400" cy="523220"/>
          </a:xfrm>
          <a:prstGeom prst="rect">
            <a:avLst/>
          </a:prstGeom>
          <a:noFill/>
        </p:spPr>
        <p:txBody>
          <a:bodyPr wrap="square" rtlCol="0">
            <a:spAutoFit/>
          </a:bodyPr>
          <a:lstStyle/>
          <a:p>
            <a:r>
              <a:rPr lang="en-US" sz="2800" dirty="0" smtClean="0"/>
              <a:t>Think of how many students are affected!</a:t>
            </a:r>
            <a:endParaRPr lang="en-US" sz="2800" dirty="0"/>
          </a:p>
        </p:txBody>
      </p:sp>
    </p:spTree>
    <p:extLst>
      <p:ext uri="{BB962C8B-B14F-4D97-AF65-F5344CB8AC3E}">
        <p14:creationId xmlns:p14="http://schemas.microsoft.com/office/powerpoint/2010/main" val="2794402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502920" indent="-457200">
              <a:buFont typeface="+mj-lt"/>
              <a:buAutoNum type="arabicPeriod"/>
              <a:defRPr/>
            </a:pPr>
            <a:r>
              <a:rPr lang="en-US" dirty="0" smtClean="0">
                <a:ea typeface="+mn-ea"/>
              </a:rPr>
              <a:t>Need administration support and commitment (budget)</a:t>
            </a:r>
          </a:p>
          <a:p>
            <a:pPr marL="502920" indent="-457200">
              <a:buFont typeface="+mj-lt"/>
              <a:buAutoNum type="arabicPeriod"/>
              <a:defRPr/>
            </a:pPr>
            <a:endParaRPr lang="en-US" dirty="0">
              <a:ea typeface="+mn-ea"/>
            </a:endParaRPr>
          </a:p>
          <a:p>
            <a:pPr marL="502920" indent="-457200">
              <a:buFont typeface="+mj-lt"/>
              <a:buAutoNum type="arabicPeriod"/>
              <a:defRPr/>
            </a:pPr>
            <a:r>
              <a:rPr lang="en-US" dirty="0" smtClean="0">
                <a:ea typeface="+mn-ea"/>
              </a:rPr>
              <a:t>Need committee and community support of faculty, trainers, instructional designers, curriculum specialists, etc.</a:t>
            </a:r>
          </a:p>
          <a:p>
            <a:pPr marL="502920" indent="-457200">
              <a:buFont typeface="+mj-lt"/>
              <a:buAutoNum type="arabicPeriod"/>
              <a:defRPr/>
            </a:pPr>
            <a:endParaRPr lang="en-US" dirty="0">
              <a:ea typeface="+mn-ea"/>
            </a:endParaRPr>
          </a:p>
          <a:p>
            <a:pPr marL="502920" indent="-457200">
              <a:buFont typeface="+mj-lt"/>
              <a:buAutoNum type="arabicPeriod"/>
              <a:defRPr/>
            </a:pPr>
            <a:r>
              <a:rPr lang="en-US" dirty="0" smtClean="0">
                <a:ea typeface="+mn-ea"/>
              </a:rPr>
              <a:t>Need an internal process</a:t>
            </a:r>
          </a:p>
          <a:p>
            <a:pPr marL="502920" indent="-457200">
              <a:buFont typeface="+mj-lt"/>
              <a:buAutoNum type="arabicPeriod"/>
              <a:defRPr/>
            </a:pPr>
            <a:endParaRPr lang="en-US" dirty="0">
              <a:ea typeface="+mn-ea"/>
            </a:endParaRPr>
          </a:p>
          <a:p>
            <a:pPr marL="502920" indent="-457200">
              <a:buFont typeface="+mj-lt"/>
              <a:buAutoNum type="arabicPeriod"/>
              <a:defRPr/>
            </a:pPr>
            <a:r>
              <a:rPr lang="en-US" dirty="0" smtClean="0">
                <a:ea typeface="+mn-ea"/>
              </a:rPr>
              <a:t>Need a priority list</a:t>
            </a:r>
          </a:p>
          <a:p>
            <a:pPr marL="502920" indent="-457200">
              <a:buFont typeface="+mj-lt"/>
              <a:buAutoNum type="arabicPeriod"/>
              <a:defRPr/>
            </a:pPr>
            <a:endParaRPr lang="en-US" dirty="0" smtClean="0">
              <a:ea typeface="+mn-ea"/>
            </a:endParaRPr>
          </a:p>
          <a:p>
            <a:pPr marL="502920" indent="-457200">
              <a:buFont typeface="+mj-lt"/>
              <a:buAutoNum type="arabicPeriod"/>
              <a:defRPr/>
            </a:pPr>
            <a:r>
              <a:rPr lang="en-US" dirty="0" smtClean="0">
                <a:ea typeface="+mn-ea"/>
              </a:rPr>
              <a:t>Success for us is </a:t>
            </a:r>
            <a:r>
              <a:rPr lang="en-US" dirty="0" smtClean="0"/>
              <a:t>50 faculty have completed QM training (APP/IYOC)</a:t>
            </a:r>
            <a:endParaRPr lang="en-US" dirty="0" smtClean="0">
              <a:ea typeface="+mn-ea"/>
            </a:endParaRPr>
          </a:p>
          <a:p>
            <a:pPr marL="502920" indent="-457200">
              <a:buFont typeface="+mj-lt"/>
              <a:buAutoNum type="arabicPeriod"/>
              <a:defRPr/>
            </a:pPr>
            <a:endParaRPr lang="en-US" dirty="0"/>
          </a:p>
          <a:p>
            <a:pPr marL="502920" indent="-457200">
              <a:buFont typeface="+mj-lt"/>
              <a:buAutoNum type="arabicPeriod"/>
              <a:defRPr/>
            </a:pPr>
            <a:r>
              <a:rPr lang="en-US" dirty="0" smtClean="0">
                <a:ea typeface="+mn-ea"/>
              </a:rPr>
              <a:t>Success is 3 Master Reviewers and 6 Peer Reviewers</a:t>
            </a:r>
            <a:endParaRPr lang="en-US" dirty="0">
              <a:ea typeface="+mn-ea"/>
            </a:endParaRPr>
          </a:p>
        </p:txBody>
      </p:sp>
      <p:sp>
        <p:nvSpPr>
          <p:cNvPr id="3" name="Title 2"/>
          <p:cNvSpPr>
            <a:spLocks noGrp="1"/>
          </p:cNvSpPr>
          <p:nvPr>
            <p:ph type="title"/>
          </p:nvPr>
        </p:nvSpPr>
        <p:spPr/>
        <p:txBody>
          <a:bodyPr/>
          <a:lstStyle/>
          <a:p>
            <a:pPr>
              <a:defRPr/>
            </a:pPr>
            <a:r>
              <a:rPr lang="en-US" dirty="0" smtClean="0">
                <a:ea typeface="+mj-ea"/>
              </a:rPr>
              <a:t>SUMMARY</a:t>
            </a:r>
            <a:endParaRPr lang="en-US" dirty="0">
              <a:ea typeface="+mj-ea"/>
            </a:endParaRPr>
          </a:p>
        </p:txBody>
      </p:sp>
    </p:spTree>
    <p:extLst>
      <p:ext uri="{BB962C8B-B14F-4D97-AF65-F5344CB8AC3E}">
        <p14:creationId xmlns:p14="http://schemas.microsoft.com/office/powerpoint/2010/main" val="15765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85800"/>
            <a:ext cx="7772400" cy="2362200"/>
          </a:xfrm>
        </p:spPr>
        <p:txBody>
          <a:bodyPr/>
          <a:lstStyle/>
          <a:p>
            <a:pPr algn="ctr"/>
            <a:r>
              <a:rPr lang="en-US" sz="3600" dirty="0"/>
              <a:t/>
            </a:r>
            <a:br>
              <a:rPr lang="en-US" sz="3600" dirty="0"/>
            </a:br>
            <a:r>
              <a:rPr lang="en-US" sz="3600" dirty="0"/>
              <a:t/>
            </a:r>
            <a:br>
              <a:rPr lang="en-US" sz="3600" dirty="0"/>
            </a:br>
            <a:r>
              <a:rPr lang="en-US" sz="3600" dirty="0"/>
              <a:t>The Road to Quality - A Panel Discussion on Campus Implementation</a:t>
            </a:r>
            <a:r>
              <a:rPr lang="en-US" dirty="0"/>
              <a:t/>
            </a:r>
            <a:br>
              <a:rPr lang="en-US" dirty="0"/>
            </a:br>
            <a:r>
              <a:rPr lang="en-US" dirty="0"/>
              <a:t> </a:t>
            </a:r>
            <a:br>
              <a:rPr lang="en-US" dirty="0"/>
            </a:br>
            <a:endParaRPr lang="en-US" dirty="0"/>
          </a:p>
        </p:txBody>
      </p:sp>
      <p:sp>
        <p:nvSpPr>
          <p:cNvPr id="2" name="TextBox 1"/>
          <p:cNvSpPr txBox="1"/>
          <p:nvPr/>
        </p:nvSpPr>
        <p:spPr>
          <a:xfrm>
            <a:off x="533400" y="3657600"/>
            <a:ext cx="7696200" cy="1938992"/>
          </a:xfrm>
          <a:prstGeom prst="rect">
            <a:avLst/>
          </a:prstGeom>
          <a:noFill/>
        </p:spPr>
        <p:txBody>
          <a:bodyPr wrap="square" rtlCol="0">
            <a:spAutoFit/>
          </a:bodyPr>
          <a:lstStyle/>
          <a:p>
            <a:r>
              <a:rPr lang="en-US" sz="2400" dirty="0">
                <a:solidFill>
                  <a:srgbClr val="FFFFFF"/>
                </a:solidFill>
              </a:rPr>
              <a:t>Julie </a:t>
            </a:r>
            <a:r>
              <a:rPr lang="en-US" sz="2400" dirty="0" err="1">
                <a:solidFill>
                  <a:srgbClr val="FFFFFF"/>
                </a:solidFill>
              </a:rPr>
              <a:t>Reginek</a:t>
            </a:r>
            <a:r>
              <a:rPr lang="en-US" sz="2400" dirty="0">
                <a:solidFill>
                  <a:srgbClr val="FFFFFF"/>
                </a:solidFill>
              </a:rPr>
              <a:t> MS, ACC, EDU, CDP</a:t>
            </a:r>
          </a:p>
          <a:p>
            <a:r>
              <a:rPr lang="en-US" sz="2400" dirty="0">
                <a:solidFill>
                  <a:srgbClr val="FFFFFF"/>
                </a:solidFill>
              </a:rPr>
              <a:t>MEPAP and Activity Director Program Instructor</a:t>
            </a:r>
          </a:p>
          <a:p>
            <a:r>
              <a:rPr lang="en-US" sz="2400" dirty="0">
                <a:solidFill>
                  <a:srgbClr val="FFFFFF"/>
                </a:solidFill>
              </a:rPr>
              <a:t>Health Support Specialist (HSS)</a:t>
            </a:r>
          </a:p>
          <a:p>
            <a:r>
              <a:rPr lang="en-US" sz="2400" dirty="0">
                <a:solidFill>
                  <a:srgbClr val="FFFFFF"/>
                </a:solidFill>
              </a:rPr>
              <a:t>Online Curriculum Specialist/D2L Trainer</a:t>
            </a:r>
          </a:p>
          <a:p>
            <a:r>
              <a:rPr lang="en-US" sz="2400" dirty="0" err="1">
                <a:solidFill>
                  <a:srgbClr val="FFFFFF"/>
                </a:solidFill>
              </a:rPr>
              <a:t>Ridgewater</a:t>
            </a:r>
            <a:r>
              <a:rPr lang="en-US" sz="2400" dirty="0">
                <a:solidFill>
                  <a:srgbClr val="FFFFFF"/>
                </a:solidFill>
              </a:rPr>
              <a:t> College</a:t>
            </a:r>
          </a:p>
        </p:txBody>
      </p:sp>
    </p:spTree>
    <p:extLst>
      <p:ext uri="{BB962C8B-B14F-4D97-AF65-F5344CB8AC3E}">
        <p14:creationId xmlns:p14="http://schemas.microsoft.com/office/powerpoint/2010/main" val="1981449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719071"/>
            <a:ext cx="5181601" cy="4988308"/>
          </a:xfrm>
        </p:spPr>
        <p:txBody>
          <a:bodyPr/>
          <a:lstStyle/>
          <a:p>
            <a:pPr marL="45720" indent="0">
              <a:buNone/>
            </a:pPr>
            <a:r>
              <a:rPr lang="en-US" sz="3200" dirty="0"/>
              <a:t>Faculty Support</a:t>
            </a:r>
          </a:p>
          <a:p>
            <a:pPr lvl="1"/>
            <a:r>
              <a:rPr lang="en-US" sz="2800" dirty="0"/>
              <a:t>Summer </a:t>
            </a:r>
            <a:r>
              <a:rPr lang="en-US" sz="2800" dirty="0" err="1"/>
              <a:t>Bootcamp</a:t>
            </a:r>
            <a:endParaRPr lang="en-US" sz="2800" dirty="0"/>
          </a:p>
          <a:p>
            <a:pPr lvl="2"/>
            <a:r>
              <a:rPr lang="en-US" sz="2600" dirty="0"/>
              <a:t>APPQMR</a:t>
            </a:r>
          </a:p>
          <a:p>
            <a:pPr lvl="2"/>
            <a:r>
              <a:rPr lang="en-US" sz="2600" dirty="0"/>
              <a:t>IYOC</a:t>
            </a:r>
          </a:p>
          <a:p>
            <a:pPr lvl="1"/>
            <a:r>
              <a:rPr lang="en-US" sz="2800" dirty="0"/>
              <a:t>Desire2Learn Tools</a:t>
            </a:r>
          </a:p>
          <a:p>
            <a:pPr lvl="1"/>
            <a:r>
              <a:rPr lang="en-US" sz="2800" dirty="0"/>
              <a:t>Instructional Design to support Quality Matters Standards</a:t>
            </a:r>
          </a:p>
          <a:p>
            <a:pPr lvl="1"/>
            <a:r>
              <a:rPr lang="en-US" sz="2800" dirty="0"/>
              <a:t>One on One with faculty</a:t>
            </a:r>
          </a:p>
          <a:p>
            <a:pPr lvl="1"/>
            <a:endParaRPr lang="en-US" dirty="0" smtClean="0"/>
          </a:p>
          <a:p>
            <a:pPr marL="365760" lvl="1" indent="0">
              <a:buNone/>
            </a:pPr>
            <a:endParaRPr lang="en-US" dirty="0" smtClean="0"/>
          </a:p>
        </p:txBody>
      </p:sp>
      <p:sp>
        <p:nvSpPr>
          <p:cNvPr id="3" name="Title 2"/>
          <p:cNvSpPr>
            <a:spLocks noGrp="1"/>
          </p:cNvSpPr>
          <p:nvPr>
            <p:ph type="title"/>
          </p:nvPr>
        </p:nvSpPr>
        <p:spPr/>
        <p:txBody>
          <a:bodyPr/>
          <a:lstStyle/>
          <a:p>
            <a:r>
              <a:rPr lang="en-US" dirty="0" err="1" smtClean="0"/>
              <a:t>Ridgewater</a:t>
            </a:r>
            <a:r>
              <a:rPr lang="en-US" dirty="0" smtClean="0"/>
              <a:t> College</a:t>
            </a:r>
            <a:br>
              <a:rPr lang="en-US" dirty="0" smtClean="0"/>
            </a:br>
            <a:r>
              <a:rPr lang="en-US" i="1" dirty="0" smtClean="0"/>
              <a:t>creating a QM Culture</a:t>
            </a:r>
            <a:endParaRPr lang="en-US"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90880" y="2271521"/>
            <a:ext cx="4419600" cy="3314700"/>
          </a:xfrm>
          <a:prstGeom prst="rect">
            <a:avLst/>
          </a:prstGeom>
        </p:spPr>
      </p:pic>
    </p:spTree>
    <p:extLst>
      <p:ext uri="{BB962C8B-B14F-4D97-AF65-F5344CB8AC3E}">
        <p14:creationId xmlns:p14="http://schemas.microsoft.com/office/powerpoint/2010/main" val="63515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904999"/>
            <a:ext cx="11210524" cy="4495801"/>
          </a:xfrm>
        </p:spPr>
        <p:txBody>
          <a:bodyPr>
            <a:normAutofit fontScale="77500" lnSpcReduction="20000"/>
          </a:bodyPr>
          <a:lstStyle/>
          <a:p>
            <a:r>
              <a:rPr lang="en-US" b="1" dirty="0"/>
              <a:t>Elizabeth McMahon</a:t>
            </a:r>
          </a:p>
          <a:p>
            <a:pPr lvl="1"/>
            <a:r>
              <a:rPr lang="en-US" dirty="0"/>
              <a:t>Instructor and QMC, Northland Community and Technical College</a:t>
            </a:r>
          </a:p>
          <a:p>
            <a:pPr lvl="1"/>
            <a:r>
              <a:rPr lang="en-US" dirty="0"/>
              <a:t>Co-Coordinator, Minnesota Online Quality Initiative</a:t>
            </a:r>
          </a:p>
          <a:p>
            <a:pPr lvl="1"/>
            <a:r>
              <a:rPr lang="en-US" dirty="0"/>
              <a:t>QM Certified Master Reviewer, Course Review Manager and Facilitator</a:t>
            </a:r>
          </a:p>
          <a:p>
            <a:r>
              <a:rPr lang="en-US" b="1" dirty="0"/>
              <a:t>Karen </a:t>
            </a:r>
            <a:r>
              <a:rPr lang="en-US" b="1" dirty="0" err="1"/>
              <a:t>LaPlant</a:t>
            </a:r>
            <a:endParaRPr lang="en-US" b="1" dirty="0"/>
          </a:p>
          <a:p>
            <a:pPr lvl="1"/>
            <a:r>
              <a:rPr lang="en-US" dirty="0"/>
              <a:t>Instructor and QMC, Hennepin Technical College</a:t>
            </a:r>
          </a:p>
          <a:p>
            <a:pPr lvl="1"/>
            <a:r>
              <a:rPr lang="en-US" dirty="0"/>
              <a:t>QM Certified </a:t>
            </a:r>
            <a:r>
              <a:rPr lang="en-US" dirty="0" smtClean="0"/>
              <a:t>Peer </a:t>
            </a:r>
            <a:r>
              <a:rPr lang="en-US" dirty="0"/>
              <a:t>Reviewer</a:t>
            </a:r>
          </a:p>
          <a:p>
            <a:r>
              <a:rPr lang="en-US" b="1" dirty="0"/>
              <a:t>Julie </a:t>
            </a:r>
            <a:r>
              <a:rPr lang="en-US" b="1" dirty="0" err="1"/>
              <a:t>Reginek</a:t>
            </a:r>
            <a:endParaRPr lang="en-US" b="1" dirty="0"/>
          </a:p>
          <a:p>
            <a:pPr lvl="1"/>
            <a:r>
              <a:rPr lang="en-US" dirty="0"/>
              <a:t>Instructor and QMC, </a:t>
            </a:r>
            <a:r>
              <a:rPr lang="en-US" dirty="0" err="1"/>
              <a:t>Ridgewater</a:t>
            </a:r>
            <a:r>
              <a:rPr lang="en-US" dirty="0"/>
              <a:t> College</a:t>
            </a:r>
          </a:p>
          <a:p>
            <a:pPr lvl="1"/>
            <a:r>
              <a:rPr lang="en-US" dirty="0"/>
              <a:t>QM Certified Peer Reviewer</a:t>
            </a:r>
          </a:p>
          <a:p>
            <a:r>
              <a:rPr lang="en-US" b="1" dirty="0" smtClean="0"/>
              <a:t>Robin O’Callaghan</a:t>
            </a:r>
          </a:p>
          <a:p>
            <a:pPr lvl="1"/>
            <a:r>
              <a:rPr lang="en-US" dirty="0" smtClean="0"/>
              <a:t>Instructional Designer and QMC, Winona State University</a:t>
            </a:r>
          </a:p>
          <a:p>
            <a:pPr lvl="1"/>
            <a:r>
              <a:rPr lang="en-US" dirty="0" smtClean="0"/>
              <a:t>Co-Coordinator, Minnesota Online Quality Initiative</a:t>
            </a:r>
          </a:p>
          <a:p>
            <a:pPr lvl="1"/>
            <a:r>
              <a:rPr lang="en-US" dirty="0" smtClean="0"/>
              <a:t>QM Certified Master Reviewer, Course Review Manager and Facilitator</a:t>
            </a:r>
          </a:p>
          <a:p>
            <a:endParaRPr lang="en-US" dirty="0"/>
          </a:p>
        </p:txBody>
      </p:sp>
      <p:sp>
        <p:nvSpPr>
          <p:cNvPr id="3" name="Title 2"/>
          <p:cNvSpPr>
            <a:spLocks noGrp="1"/>
          </p:cNvSpPr>
          <p:nvPr>
            <p:ph type="title"/>
          </p:nvPr>
        </p:nvSpPr>
        <p:spPr/>
        <p:txBody>
          <a:bodyPr/>
          <a:lstStyle/>
          <a:p>
            <a:r>
              <a:rPr lang="en-US" dirty="0" smtClean="0"/>
              <a:t>Presenters</a:t>
            </a:r>
            <a:endParaRPr lang="en-US" dirty="0"/>
          </a:p>
        </p:txBody>
      </p:sp>
    </p:spTree>
    <p:extLst>
      <p:ext uri="{BB962C8B-B14F-4D97-AF65-F5344CB8AC3E}">
        <p14:creationId xmlns:p14="http://schemas.microsoft.com/office/powerpoint/2010/main" val="2917713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19071"/>
            <a:ext cx="5410201" cy="4407408"/>
          </a:xfrm>
        </p:spPr>
        <p:txBody>
          <a:bodyPr/>
          <a:lstStyle/>
          <a:p>
            <a:r>
              <a:rPr lang="en-US" sz="3200" dirty="0"/>
              <a:t>Administration Support</a:t>
            </a:r>
          </a:p>
          <a:p>
            <a:pPr lvl="1"/>
            <a:r>
              <a:rPr lang="en-US" sz="2800" dirty="0"/>
              <a:t>Financial Support</a:t>
            </a:r>
          </a:p>
          <a:p>
            <a:pPr lvl="1"/>
            <a:r>
              <a:rPr lang="en-US" sz="2800" dirty="0"/>
              <a:t>Institutional subscription</a:t>
            </a:r>
          </a:p>
          <a:p>
            <a:pPr lvl="1"/>
            <a:r>
              <a:rPr lang="en-US" sz="2800" dirty="0"/>
              <a:t>Institutional  Representative</a:t>
            </a:r>
          </a:p>
          <a:p>
            <a:pPr lvl="1"/>
            <a:r>
              <a:rPr lang="en-US" sz="2800" dirty="0"/>
              <a:t>QM training for faculty</a:t>
            </a:r>
          </a:p>
          <a:p>
            <a:pPr lvl="1"/>
            <a:r>
              <a:rPr lang="en-US" sz="2800" dirty="0"/>
              <a:t>QM conference participation</a:t>
            </a:r>
          </a:p>
          <a:p>
            <a:pPr lvl="1"/>
            <a:r>
              <a:rPr lang="en-US" sz="2800" dirty="0"/>
              <a:t>In-service Day </a:t>
            </a:r>
          </a:p>
          <a:p>
            <a:pPr lvl="1"/>
            <a:r>
              <a:rPr lang="en-US" sz="2800" dirty="0"/>
              <a:t>Dean’s Council </a:t>
            </a:r>
          </a:p>
          <a:p>
            <a:pPr lvl="1"/>
            <a:endParaRPr lang="en-US" dirty="0"/>
          </a:p>
          <a:p>
            <a:endParaRPr lang="en-US" dirty="0"/>
          </a:p>
        </p:txBody>
      </p:sp>
      <p:sp>
        <p:nvSpPr>
          <p:cNvPr id="3" name="Title 2"/>
          <p:cNvSpPr>
            <a:spLocks noGrp="1"/>
          </p:cNvSpPr>
          <p:nvPr>
            <p:ph type="title"/>
          </p:nvPr>
        </p:nvSpPr>
        <p:spPr/>
        <p:txBody>
          <a:bodyPr/>
          <a:lstStyle/>
          <a:p>
            <a:r>
              <a:rPr lang="en-US" dirty="0" err="1"/>
              <a:t>Ridgewater</a:t>
            </a:r>
            <a:r>
              <a:rPr lang="en-US" dirty="0"/>
              <a:t> College</a:t>
            </a:r>
            <a:br>
              <a:rPr lang="en-US" dirty="0"/>
            </a:br>
            <a:r>
              <a:rPr lang="en-US" i="1" dirty="0"/>
              <a:t>creating a QM Culture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45748" y="2379726"/>
            <a:ext cx="4114799" cy="3086099"/>
          </a:xfrm>
          <a:prstGeom prst="rect">
            <a:avLst/>
          </a:prstGeom>
        </p:spPr>
      </p:pic>
    </p:spTree>
    <p:extLst>
      <p:ext uri="{BB962C8B-B14F-4D97-AF65-F5344CB8AC3E}">
        <p14:creationId xmlns:p14="http://schemas.microsoft.com/office/powerpoint/2010/main" val="246190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610600" y="2286000"/>
            <a:ext cx="2805545" cy="28055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half" idx="2"/>
          </p:nvPr>
        </p:nvSpPr>
        <p:spPr>
          <a:xfrm>
            <a:off x="457200" y="1828800"/>
            <a:ext cx="7620000" cy="4407408"/>
          </a:xfrm>
        </p:spPr>
        <p:txBody>
          <a:bodyPr>
            <a:normAutofit lnSpcReduction="10000"/>
          </a:bodyPr>
          <a:lstStyle/>
          <a:p>
            <a:pPr marL="45720" indent="0">
              <a:buNone/>
            </a:pPr>
            <a:r>
              <a:rPr lang="en-US" sz="2400" i="1" dirty="0"/>
              <a:t>As an academic administrator I appreciate that Quality Matters is a faculty-centered, peer review process that ultimately benefits our students. </a:t>
            </a:r>
            <a:r>
              <a:rPr lang="en-US" sz="2400" i="1" dirty="0" err="1"/>
              <a:t>Ridgewater</a:t>
            </a:r>
            <a:r>
              <a:rPr lang="en-US" sz="2400" i="1" dirty="0"/>
              <a:t> College is committed to supporting every faculty member interested in pursuing this professional development process.</a:t>
            </a:r>
            <a:endParaRPr lang="en-US" sz="2400" dirty="0"/>
          </a:p>
          <a:p>
            <a:pPr marL="45720" indent="0">
              <a:buNone/>
            </a:pPr>
            <a:endParaRPr lang="en-US" dirty="0"/>
          </a:p>
          <a:p>
            <a:pPr marL="45720" indent="0">
              <a:buNone/>
            </a:pPr>
            <a:r>
              <a:rPr lang="en-US" sz="2200" i="1" dirty="0"/>
              <a:t>QM aligns with and fortifies the College’s</a:t>
            </a:r>
            <a:endParaRPr lang="en-US" sz="2200" dirty="0"/>
          </a:p>
          <a:p>
            <a:pPr lvl="0"/>
            <a:r>
              <a:rPr lang="en-US" sz="2200" b="1" i="1" dirty="0"/>
              <a:t>vision</a:t>
            </a:r>
            <a:r>
              <a:rPr lang="en-US" sz="2200" i="1" dirty="0"/>
              <a:t> of excellence and student centeredness;</a:t>
            </a:r>
            <a:endParaRPr lang="en-US" sz="2200" dirty="0"/>
          </a:p>
          <a:p>
            <a:pPr lvl="0"/>
            <a:r>
              <a:rPr lang="en-US" sz="2200" b="1" i="1" dirty="0"/>
              <a:t>mission</a:t>
            </a:r>
            <a:r>
              <a:rPr lang="en-US" sz="2200" i="1" dirty="0"/>
              <a:t> of quality education; and</a:t>
            </a:r>
            <a:endParaRPr lang="en-US" sz="2200" dirty="0"/>
          </a:p>
          <a:p>
            <a:pPr lvl="0"/>
            <a:r>
              <a:rPr lang="en-US" sz="2200" b="1" i="1" dirty="0"/>
              <a:t>values</a:t>
            </a:r>
            <a:r>
              <a:rPr lang="en-US" sz="2200" i="1" dirty="0"/>
              <a:t> focused on student success and continuous improvement.</a:t>
            </a:r>
            <a:endParaRPr lang="en-US" sz="2200" dirty="0"/>
          </a:p>
          <a:p>
            <a:endParaRPr lang="en-US" dirty="0"/>
          </a:p>
        </p:txBody>
      </p:sp>
      <p:sp>
        <p:nvSpPr>
          <p:cNvPr id="5" name="Title 4"/>
          <p:cNvSpPr>
            <a:spLocks noGrp="1"/>
          </p:cNvSpPr>
          <p:nvPr>
            <p:ph type="title"/>
          </p:nvPr>
        </p:nvSpPr>
        <p:spPr>
          <a:xfrm>
            <a:off x="2209800" y="355847"/>
            <a:ext cx="9473213" cy="1054394"/>
          </a:xfrm>
        </p:spPr>
        <p:txBody>
          <a:bodyPr/>
          <a:lstStyle/>
          <a:p>
            <a:pPr algn="l"/>
            <a:r>
              <a:rPr lang="en-US" dirty="0" smtClean="0"/>
              <a:t>From Administration…….</a:t>
            </a:r>
            <a:endParaRPr lang="en-US" dirty="0"/>
          </a:p>
        </p:txBody>
      </p:sp>
    </p:spTree>
    <p:extLst>
      <p:ext uri="{BB962C8B-B14F-4D97-AF65-F5344CB8AC3E}">
        <p14:creationId xmlns:p14="http://schemas.microsoft.com/office/powerpoint/2010/main" val="3613224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Ridgewater</a:t>
            </a:r>
            <a:r>
              <a:rPr lang="en-US" dirty="0"/>
              <a:t> College</a:t>
            </a:r>
            <a:br>
              <a:rPr lang="en-US" dirty="0"/>
            </a:br>
            <a:r>
              <a:rPr lang="en-US" i="1" dirty="0" smtClean="0"/>
              <a:t>Teaching and Learning Center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399" y="3124200"/>
            <a:ext cx="2962273" cy="182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752600"/>
            <a:ext cx="5791200" cy="4800600"/>
          </a:xfrm>
          <a:prstGeom prst="rect">
            <a:avLst/>
          </a:prstGeom>
        </p:spPr>
      </p:pic>
    </p:spTree>
    <p:extLst>
      <p:ext uri="{BB962C8B-B14F-4D97-AF65-F5344CB8AC3E}">
        <p14:creationId xmlns:p14="http://schemas.microsoft.com/office/powerpoint/2010/main" val="265341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8400" y="1752600"/>
            <a:ext cx="3505200" cy="4800600"/>
          </a:xfrm>
        </p:spPr>
      </p:pic>
      <p:sp>
        <p:nvSpPr>
          <p:cNvPr id="3" name="Title 2"/>
          <p:cNvSpPr>
            <a:spLocks noGrp="1"/>
          </p:cNvSpPr>
          <p:nvPr>
            <p:ph type="title"/>
          </p:nvPr>
        </p:nvSpPr>
        <p:spPr/>
        <p:txBody>
          <a:bodyPr/>
          <a:lstStyle/>
          <a:p>
            <a:r>
              <a:rPr lang="en-US" dirty="0" err="1" smtClean="0"/>
              <a:t>Ridgewater</a:t>
            </a:r>
            <a:r>
              <a:rPr lang="en-US" dirty="0" smtClean="0"/>
              <a:t> College</a:t>
            </a:r>
            <a:br>
              <a:rPr lang="en-US" dirty="0" smtClean="0"/>
            </a:br>
            <a:r>
              <a:rPr lang="en-US" i="1" dirty="0" smtClean="0"/>
              <a:t>Creating a QM Culture</a:t>
            </a:r>
            <a:endParaRPr lang="en-US"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752600"/>
            <a:ext cx="3505200" cy="4800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4424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11210524" cy="4407408"/>
          </a:xfrm>
        </p:spPr>
        <p:txBody>
          <a:bodyPr>
            <a:normAutofit/>
          </a:bodyPr>
          <a:lstStyle/>
          <a:p>
            <a:pPr marL="45720" indent="0">
              <a:buNone/>
            </a:pPr>
            <a:r>
              <a:rPr lang="en-US" sz="3200" dirty="0"/>
              <a:t>Where do I start and what do I do?</a:t>
            </a:r>
          </a:p>
          <a:p>
            <a:pPr lvl="1"/>
            <a:r>
              <a:rPr lang="en-US" sz="3000" dirty="0"/>
              <a:t>Meet with me</a:t>
            </a:r>
          </a:p>
          <a:p>
            <a:pPr lvl="1"/>
            <a:r>
              <a:rPr lang="en-US" sz="3000" dirty="0"/>
              <a:t>QM Starter Kit</a:t>
            </a:r>
          </a:p>
          <a:p>
            <a:pPr lvl="1"/>
            <a:r>
              <a:rPr lang="en-US" sz="3000" dirty="0"/>
              <a:t>Informal review</a:t>
            </a:r>
          </a:p>
          <a:p>
            <a:pPr lvl="1"/>
            <a:r>
              <a:rPr lang="en-US" sz="3000" dirty="0"/>
              <a:t>Toot your horn!</a:t>
            </a:r>
          </a:p>
        </p:txBody>
      </p:sp>
      <p:sp>
        <p:nvSpPr>
          <p:cNvPr id="3" name="Title 2"/>
          <p:cNvSpPr>
            <a:spLocks noGrp="1"/>
          </p:cNvSpPr>
          <p:nvPr>
            <p:ph type="title"/>
          </p:nvPr>
        </p:nvSpPr>
        <p:spPr/>
        <p:txBody>
          <a:bodyPr/>
          <a:lstStyle/>
          <a:p>
            <a:r>
              <a:rPr lang="en-US" dirty="0" err="1"/>
              <a:t>Ridgewater</a:t>
            </a:r>
            <a:r>
              <a:rPr lang="en-US" dirty="0"/>
              <a:t> College</a:t>
            </a:r>
            <a:br>
              <a:rPr lang="en-US" dirty="0"/>
            </a:br>
            <a:r>
              <a:rPr lang="en-US" i="1" dirty="0"/>
              <a:t>Creating a QM Culture</a:t>
            </a:r>
            <a:endParaRPr lang="en-US" dirty="0"/>
          </a:p>
        </p:txBody>
      </p:sp>
    </p:spTree>
    <p:extLst>
      <p:ext uri="{BB962C8B-B14F-4D97-AF65-F5344CB8AC3E}">
        <p14:creationId xmlns:p14="http://schemas.microsoft.com/office/powerpoint/2010/main" val="3707435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685800"/>
            <a:ext cx="7772400" cy="2362200"/>
          </a:xfrm>
        </p:spPr>
        <p:txBody>
          <a:bodyPr/>
          <a:lstStyle/>
          <a:p>
            <a:pPr algn="ctr"/>
            <a:r>
              <a:rPr lang="en-US" sz="3600" dirty="0"/>
              <a:t/>
            </a:r>
            <a:br>
              <a:rPr lang="en-US" sz="3600" dirty="0"/>
            </a:br>
            <a:r>
              <a:rPr lang="en-US" sz="3600" dirty="0"/>
              <a:t/>
            </a:r>
            <a:br>
              <a:rPr lang="en-US" sz="3600" dirty="0"/>
            </a:br>
            <a:r>
              <a:rPr lang="en-US" sz="3600" dirty="0"/>
              <a:t>The Road to Quality - A Panel Discussion on Campus Implementation</a:t>
            </a:r>
            <a:r>
              <a:rPr lang="en-US" dirty="0"/>
              <a:t/>
            </a:r>
            <a:br>
              <a:rPr lang="en-US" dirty="0"/>
            </a:br>
            <a:r>
              <a:rPr lang="en-US" dirty="0"/>
              <a:t> </a:t>
            </a:r>
            <a:br>
              <a:rPr lang="en-US" dirty="0"/>
            </a:br>
            <a:endParaRPr lang="en-US" dirty="0"/>
          </a:p>
        </p:txBody>
      </p:sp>
      <p:sp>
        <p:nvSpPr>
          <p:cNvPr id="2" name="TextBox 1"/>
          <p:cNvSpPr txBox="1"/>
          <p:nvPr/>
        </p:nvSpPr>
        <p:spPr>
          <a:xfrm>
            <a:off x="533400" y="3657600"/>
            <a:ext cx="6400800" cy="2308324"/>
          </a:xfrm>
          <a:prstGeom prst="rect">
            <a:avLst/>
          </a:prstGeom>
          <a:noFill/>
        </p:spPr>
        <p:txBody>
          <a:bodyPr wrap="square" rtlCol="0">
            <a:spAutoFit/>
          </a:bodyPr>
          <a:lstStyle/>
          <a:p>
            <a:r>
              <a:rPr lang="en-US" sz="2400" dirty="0">
                <a:solidFill>
                  <a:schemeClr val="bg1"/>
                </a:solidFill>
              </a:rPr>
              <a:t>Robin O’Callaghan</a:t>
            </a:r>
          </a:p>
          <a:p>
            <a:r>
              <a:rPr lang="en-US" sz="2400" dirty="0">
                <a:solidFill>
                  <a:schemeClr val="bg1"/>
                </a:solidFill>
              </a:rPr>
              <a:t>Quality Matters Peer Reviewer, F2F Facilitator &amp; QM Lead Coordinator</a:t>
            </a:r>
          </a:p>
          <a:p>
            <a:r>
              <a:rPr lang="en-US" sz="2400" dirty="0">
                <a:solidFill>
                  <a:schemeClr val="bg1"/>
                </a:solidFill>
              </a:rPr>
              <a:t>Senior Instructional Designer</a:t>
            </a:r>
          </a:p>
          <a:p>
            <a:r>
              <a:rPr lang="en-US" sz="2400" dirty="0">
                <a:solidFill>
                  <a:schemeClr val="bg1"/>
                </a:solidFill>
              </a:rPr>
              <a:t>Faculty</a:t>
            </a:r>
          </a:p>
          <a:p>
            <a:r>
              <a:rPr lang="en-US" sz="2400" dirty="0">
                <a:solidFill>
                  <a:schemeClr val="bg1"/>
                </a:solidFill>
              </a:rPr>
              <a:t>Winona State University</a:t>
            </a:r>
          </a:p>
        </p:txBody>
      </p:sp>
    </p:spTree>
    <p:extLst>
      <p:ext uri="{BB962C8B-B14F-4D97-AF65-F5344CB8AC3E}">
        <p14:creationId xmlns:p14="http://schemas.microsoft.com/office/powerpoint/2010/main" val="2765704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19072"/>
            <a:ext cx="5791200" cy="4343400"/>
          </a:xfrm>
          <a:prstGeom prst="rect">
            <a:avLst/>
          </a:prstGeom>
        </p:spPr>
      </p:pic>
      <p:sp>
        <p:nvSpPr>
          <p:cNvPr id="2" name="Title 1"/>
          <p:cNvSpPr>
            <a:spLocks noGrp="1"/>
          </p:cNvSpPr>
          <p:nvPr>
            <p:ph type="title"/>
          </p:nvPr>
        </p:nvSpPr>
        <p:spPr/>
        <p:txBody>
          <a:bodyPr/>
          <a:lstStyle/>
          <a:p>
            <a:r>
              <a:rPr lang="en-US" dirty="0" smtClean="0"/>
              <a:t>WSU and QM at a Glance</a:t>
            </a:r>
            <a:endParaRPr lang="en-US" dirty="0"/>
          </a:p>
        </p:txBody>
      </p:sp>
      <p:sp>
        <p:nvSpPr>
          <p:cNvPr id="4" name="Content Placeholder 3"/>
          <p:cNvSpPr>
            <a:spLocks noGrp="1"/>
          </p:cNvSpPr>
          <p:nvPr>
            <p:ph sz="half" idx="1"/>
          </p:nvPr>
        </p:nvSpPr>
        <p:spPr>
          <a:xfrm>
            <a:off x="609600" y="1719072"/>
            <a:ext cx="5105400" cy="4834128"/>
          </a:xfrm>
        </p:spPr>
        <p:txBody>
          <a:bodyPr>
            <a:normAutofit/>
          </a:bodyPr>
          <a:lstStyle/>
          <a:p>
            <a:pPr marL="171450" lvl="5" indent="-171450">
              <a:buFont typeface="Arial" charset="0"/>
              <a:buChar char="•"/>
            </a:pPr>
            <a:r>
              <a:rPr lang="en-US" sz="2600" dirty="0">
                <a:solidFill>
                  <a:schemeClr val="tx1"/>
                </a:solidFill>
                <a:ea typeface="Arial" charset="0"/>
                <a:cs typeface="Arial" charset="0"/>
              </a:rPr>
              <a:t>Professional Development – Applying the QM Rubric and Improving Your Online Course </a:t>
            </a:r>
          </a:p>
          <a:p>
            <a:pPr marL="171450" lvl="5" indent="-171450">
              <a:buFont typeface="Arial" charset="0"/>
              <a:buChar char="•"/>
            </a:pPr>
            <a:r>
              <a:rPr lang="en-US" sz="2600" dirty="0">
                <a:solidFill>
                  <a:schemeClr val="tx1"/>
                </a:solidFill>
                <a:ea typeface="Arial" charset="0"/>
                <a:cs typeface="Arial" charset="0"/>
              </a:rPr>
              <a:t>8 Peer Reviewers &amp; 5 Master Reviewers</a:t>
            </a:r>
          </a:p>
          <a:p>
            <a:pPr marL="171450" indent="-171450">
              <a:buFont typeface="Arial" charset="0"/>
              <a:buChar char="•"/>
            </a:pPr>
            <a:r>
              <a:rPr lang="en-US" sz="2600" dirty="0">
                <a:solidFill>
                  <a:schemeClr val="tx1"/>
                </a:solidFill>
                <a:ea typeface="Arial" charset="0"/>
                <a:cs typeface="Arial" charset="0"/>
              </a:rPr>
              <a:t>35 QM Recognized Courses</a:t>
            </a:r>
          </a:p>
          <a:p>
            <a:pPr marL="171450" indent="-171450">
              <a:buFont typeface="Arial" charset="0"/>
              <a:buChar char="•"/>
            </a:pPr>
            <a:r>
              <a:rPr lang="en-US" sz="2600" dirty="0">
                <a:solidFill>
                  <a:schemeClr val="tx1"/>
                </a:solidFill>
                <a:ea typeface="Arial" charset="0"/>
                <a:cs typeface="Arial" charset="0"/>
              </a:rPr>
              <a:t>Funding Model – ITS and Administrative Funding.  Special project funding of strategic areas.</a:t>
            </a:r>
          </a:p>
          <a:p>
            <a:endParaRPr lang="en-US" dirty="0"/>
          </a:p>
        </p:txBody>
      </p:sp>
    </p:spTree>
    <p:extLst>
      <p:ext uri="{BB962C8B-B14F-4D97-AF65-F5344CB8AC3E}">
        <p14:creationId xmlns:p14="http://schemas.microsoft.com/office/powerpoint/2010/main" val="3277368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999" y="1981199"/>
            <a:ext cx="4445001" cy="4145279"/>
          </a:xfrm>
        </p:spPr>
        <p:txBody>
          <a:bodyPr>
            <a:normAutofit lnSpcReduction="10000"/>
          </a:bodyPr>
          <a:lstStyle/>
          <a:p>
            <a:pPr marL="285750" indent="-285750" fontAlgn="base">
              <a:lnSpc>
                <a:spcPct val="70000"/>
              </a:lnSpc>
              <a:buFont typeface="Arial"/>
              <a:buChar char="•"/>
            </a:pPr>
            <a:r>
              <a:rPr lang="en-US" sz="2400" dirty="0" err="1">
                <a:solidFill>
                  <a:schemeClr val="tx1"/>
                </a:solidFill>
              </a:rPr>
              <a:t>WeTeach</a:t>
            </a:r>
            <a:r>
              <a:rPr lang="en-US" sz="2400" dirty="0">
                <a:solidFill>
                  <a:schemeClr val="tx1"/>
                </a:solidFill>
              </a:rPr>
              <a:t> Foundations &amp; </a:t>
            </a:r>
            <a:r>
              <a:rPr lang="en-US" sz="2400" dirty="0" err="1">
                <a:solidFill>
                  <a:schemeClr val="tx1"/>
                </a:solidFill>
              </a:rPr>
              <a:t>WeTeach</a:t>
            </a:r>
            <a:r>
              <a:rPr lang="en-US" sz="2400" dirty="0">
                <a:solidFill>
                  <a:schemeClr val="tx1"/>
                </a:solidFill>
              </a:rPr>
              <a:t> Advanced</a:t>
            </a:r>
          </a:p>
          <a:p>
            <a:pPr marL="285750" indent="-285750" fontAlgn="base">
              <a:lnSpc>
                <a:spcPct val="70000"/>
              </a:lnSpc>
              <a:buFont typeface="Arial"/>
              <a:buChar char="•"/>
            </a:pPr>
            <a:endParaRPr lang="en-US" sz="2400" dirty="0">
              <a:solidFill>
                <a:schemeClr val="tx1"/>
              </a:solidFill>
            </a:endParaRPr>
          </a:p>
          <a:p>
            <a:pPr marL="285750" indent="-285750" fontAlgn="base">
              <a:lnSpc>
                <a:spcPct val="70000"/>
              </a:lnSpc>
              <a:buFont typeface="Arial"/>
              <a:buChar char="•"/>
            </a:pPr>
            <a:r>
              <a:rPr lang="en-US" sz="2400" dirty="0">
                <a:solidFill>
                  <a:schemeClr val="tx1"/>
                </a:solidFill>
              </a:rPr>
              <a:t>Provide a flexible format </a:t>
            </a:r>
          </a:p>
          <a:p>
            <a:pPr marL="285750" indent="-285750" fontAlgn="base">
              <a:lnSpc>
                <a:spcPct val="70000"/>
              </a:lnSpc>
              <a:buFont typeface="Arial"/>
              <a:buChar char="•"/>
            </a:pPr>
            <a:endParaRPr lang="en-US" sz="2400" dirty="0">
              <a:solidFill>
                <a:schemeClr val="tx1"/>
              </a:solidFill>
            </a:endParaRPr>
          </a:p>
          <a:p>
            <a:pPr marL="285750" indent="-285750" fontAlgn="base">
              <a:lnSpc>
                <a:spcPct val="70000"/>
              </a:lnSpc>
              <a:buFont typeface="Arial"/>
              <a:buChar char="•"/>
            </a:pPr>
            <a:r>
              <a:rPr lang="en-US" sz="2400" dirty="0">
                <a:solidFill>
                  <a:schemeClr val="tx1"/>
                </a:solidFill>
              </a:rPr>
              <a:t>Allow instructors to become a online student </a:t>
            </a:r>
          </a:p>
          <a:p>
            <a:pPr marL="285750" indent="-285750" fontAlgn="base">
              <a:lnSpc>
                <a:spcPct val="70000"/>
              </a:lnSpc>
              <a:buFont typeface="Arial"/>
              <a:buChar char="•"/>
            </a:pPr>
            <a:endParaRPr lang="en-US" sz="2400" dirty="0">
              <a:solidFill>
                <a:schemeClr val="tx1"/>
              </a:solidFill>
            </a:endParaRPr>
          </a:p>
          <a:p>
            <a:pPr marL="285750" indent="-285750" fontAlgn="base">
              <a:lnSpc>
                <a:spcPct val="70000"/>
              </a:lnSpc>
              <a:buFont typeface="Arial"/>
              <a:buChar char="•"/>
            </a:pPr>
            <a:r>
              <a:rPr lang="en-US" sz="2400" dirty="0">
                <a:solidFill>
                  <a:schemeClr val="tx1"/>
                </a:solidFill>
              </a:rPr>
              <a:t>Showcase tools and model an online course </a:t>
            </a:r>
          </a:p>
          <a:p>
            <a:pPr marL="285750" indent="-285750" fontAlgn="base">
              <a:lnSpc>
                <a:spcPct val="70000"/>
              </a:lnSpc>
              <a:buFont typeface="Arial"/>
              <a:buChar char="•"/>
            </a:pPr>
            <a:endParaRPr lang="en-US" sz="2400" dirty="0">
              <a:solidFill>
                <a:schemeClr val="tx1"/>
              </a:solidFill>
            </a:endParaRPr>
          </a:p>
          <a:p>
            <a:pPr marL="285750" indent="-285750" fontAlgn="base">
              <a:lnSpc>
                <a:spcPct val="70000"/>
              </a:lnSpc>
              <a:buFont typeface="Arial"/>
              <a:buChar char="•"/>
            </a:pPr>
            <a:r>
              <a:rPr lang="en-US" sz="2400" dirty="0">
                <a:solidFill>
                  <a:schemeClr val="tx1"/>
                </a:solidFill>
              </a:rPr>
              <a:t>Allow opportunities to discuss online learning with other instructors </a:t>
            </a:r>
            <a:endParaRPr lang="en-US" sz="2400" dirty="0">
              <a:solidFill>
                <a:schemeClr val="tx1">
                  <a:lumMod val="75000"/>
                  <a:lumOff val="25000"/>
                </a:schemeClr>
              </a:solidFill>
            </a:endParaRPr>
          </a:p>
          <a:p>
            <a:endParaRPr lang="en-US" sz="2400" dirty="0"/>
          </a:p>
        </p:txBody>
      </p:sp>
      <p:sp>
        <p:nvSpPr>
          <p:cNvPr id="3" name="Title 2"/>
          <p:cNvSpPr>
            <a:spLocks noGrp="1"/>
          </p:cNvSpPr>
          <p:nvPr>
            <p:ph type="title"/>
          </p:nvPr>
        </p:nvSpPr>
        <p:spPr/>
        <p:txBody>
          <a:bodyPr/>
          <a:lstStyle/>
          <a:p>
            <a:r>
              <a:rPr lang="en-US" dirty="0" err="1" smtClean="0"/>
              <a:t>WeTeach</a:t>
            </a:r>
            <a:r>
              <a:rPr lang="en-US" dirty="0" smtClean="0"/>
              <a:t> Program</a:t>
            </a:r>
            <a:endParaRPr lang="en-US" dirty="0"/>
          </a:p>
        </p:txBody>
      </p:sp>
      <p:graphicFrame>
        <p:nvGraphicFramePr>
          <p:cNvPr id="4" name="Content Placeholder 3"/>
          <p:cNvGraphicFramePr>
            <a:graphicFrameLocks/>
          </p:cNvGraphicFramePr>
          <p:nvPr>
            <p:extLst/>
          </p:nvPr>
        </p:nvGraphicFramePr>
        <p:xfrm>
          <a:off x="5105400" y="1828800"/>
          <a:ext cx="6477001" cy="4297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11303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lnSpcReduction="10000"/>
          </a:bodyPr>
          <a:lstStyle/>
          <a:p>
            <a:r>
              <a:rPr lang="en-US" sz="3600" b="1" dirty="0" smtClean="0">
                <a:solidFill>
                  <a:srgbClr val="2D313C"/>
                </a:solidFill>
              </a:rPr>
              <a:t>Advantages</a:t>
            </a:r>
            <a:endParaRPr lang="en-US" sz="3600" b="1" dirty="0">
              <a:solidFill>
                <a:srgbClr val="2D313C"/>
              </a:solidFill>
            </a:endParaRPr>
          </a:p>
        </p:txBody>
      </p:sp>
      <p:sp>
        <p:nvSpPr>
          <p:cNvPr id="6" name="Content Placeholder 5"/>
          <p:cNvSpPr>
            <a:spLocks noGrp="1"/>
          </p:cNvSpPr>
          <p:nvPr>
            <p:ph sz="half" idx="2"/>
          </p:nvPr>
        </p:nvSpPr>
        <p:spPr/>
        <p:txBody>
          <a:bodyPr/>
          <a:lstStyle/>
          <a:p>
            <a:pPr marL="380990" indent="-380990">
              <a:buFont typeface="Arial"/>
              <a:buChar char="•"/>
            </a:pPr>
            <a:r>
              <a:rPr lang="en-US" dirty="0">
                <a:solidFill>
                  <a:srgbClr val="2D313C"/>
                </a:solidFill>
              </a:rPr>
              <a:t>Flexibility for instructors</a:t>
            </a:r>
          </a:p>
          <a:p>
            <a:pPr marL="380990" indent="-380990">
              <a:buFont typeface="Arial"/>
              <a:buChar char="•"/>
            </a:pPr>
            <a:r>
              <a:rPr lang="en-US" dirty="0">
                <a:solidFill>
                  <a:srgbClr val="2D313C"/>
                </a:solidFill>
              </a:rPr>
              <a:t>Faculty workload </a:t>
            </a:r>
          </a:p>
          <a:p>
            <a:pPr marL="380990" indent="-380990">
              <a:buFont typeface="Arial"/>
              <a:buChar char="•"/>
            </a:pPr>
            <a:r>
              <a:rPr lang="en-US" dirty="0">
                <a:solidFill>
                  <a:srgbClr val="2D313C"/>
                </a:solidFill>
              </a:rPr>
              <a:t>Collaboration</a:t>
            </a:r>
          </a:p>
          <a:p>
            <a:pPr marL="380990" indent="-380990">
              <a:buFont typeface="Arial"/>
              <a:buChar char="•"/>
            </a:pPr>
            <a:r>
              <a:rPr lang="en-US" dirty="0">
                <a:solidFill>
                  <a:srgbClr val="2D313C"/>
                </a:solidFill>
              </a:rPr>
              <a:t>“Self-select” the instructional materials</a:t>
            </a:r>
          </a:p>
          <a:p>
            <a:pPr marL="380990" indent="-380990">
              <a:buFont typeface="Arial"/>
              <a:buChar char="•"/>
            </a:pPr>
            <a:r>
              <a:rPr lang="en-US" dirty="0">
                <a:solidFill>
                  <a:srgbClr val="2D313C"/>
                </a:solidFill>
              </a:rPr>
              <a:t>Evidence of completion</a:t>
            </a:r>
          </a:p>
          <a:p>
            <a:endParaRPr lang="en-US" dirty="0"/>
          </a:p>
        </p:txBody>
      </p:sp>
      <p:sp>
        <p:nvSpPr>
          <p:cNvPr id="4" name="Text Placeholder 3"/>
          <p:cNvSpPr>
            <a:spLocks noGrp="1"/>
          </p:cNvSpPr>
          <p:nvPr>
            <p:ph type="body" sz="quarter" idx="3"/>
          </p:nvPr>
        </p:nvSpPr>
        <p:spPr/>
        <p:txBody>
          <a:bodyPr>
            <a:noAutofit/>
          </a:bodyPr>
          <a:lstStyle/>
          <a:p>
            <a:r>
              <a:rPr lang="en-US" sz="3600" b="1" dirty="0" smtClean="0">
                <a:solidFill>
                  <a:srgbClr val="2D313C"/>
                </a:solidFill>
              </a:rPr>
              <a:t>Disadvantages</a:t>
            </a:r>
            <a:endParaRPr lang="en-US" sz="3600" b="1" dirty="0">
              <a:solidFill>
                <a:srgbClr val="2D313C"/>
              </a:solidFill>
            </a:endParaRPr>
          </a:p>
        </p:txBody>
      </p:sp>
      <p:sp>
        <p:nvSpPr>
          <p:cNvPr id="7" name="Content Placeholder 6"/>
          <p:cNvSpPr>
            <a:spLocks noGrp="1"/>
          </p:cNvSpPr>
          <p:nvPr>
            <p:ph sz="quarter" idx="4"/>
          </p:nvPr>
        </p:nvSpPr>
        <p:spPr/>
        <p:txBody>
          <a:bodyPr/>
          <a:lstStyle/>
          <a:p>
            <a:pPr marL="380990" indent="-380990">
              <a:buFont typeface="Arial"/>
              <a:buChar char="•"/>
            </a:pPr>
            <a:r>
              <a:rPr lang="en-US" dirty="0">
                <a:solidFill>
                  <a:srgbClr val="2D313C"/>
                </a:solidFill>
              </a:rPr>
              <a:t>More time to manage for facilitators</a:t>
            </a:r>
          </a:p>
          <a:p>
            <a:pPr marL="380990" indent="-380990">
              <a:buFont typeface="Arial"/>
              <a:buChar char="•"/>
            </a:pPr>
            <a:r>
              <a:rPr lang="en-US" dirty="0">
                <a:solidFill>
                  <a:srgbClr val="2D313C"/>
                </a:solidFill>
              </a:rPr>
              <a:t>Alignment of all program</a:t>
            </a:r>
          </a:p>
          <a:p>
            <a:pPr marL="380990" indent="-380990">
              <a:buFont typeface="Arial"/>
              <a:buChar char="•"/>
            </a:pPr>
            <a:r>
              <a:rPr lang="en-US" dirty="0">
                <a:solidFill>
                  <a:srgbClr val="2D313C"/>
                </a:solidFill>
              </a:rPr>
              <a:t>“Self-select” could miss key components</a:t>
            </a:r>
          </a:p>
          <a:p>
            <a:pPr marL="380990" indent="-380990">
              <a:buFont typeface="Arial"/>
              <a:buChar char="•"/>
            </a:pPr>
            <a:r>
              <a:rPr lang="en-US" dirty="0">
                <a:solidFill>
                  <a:srgbClr val="2D313C"/>
                </a:solidFill>
              </a:rPr>
              <a:t>Not streamlined for those who need structure</a:t>
            </a:r>
          </a:p>
          <a:p>
            <a:endParaRPr lang="en-US" dirty="0"/>
          </a:p>
        </p:txBody>
      </p:sp>
      <p:sp>
        <p:nvSpPr>
          <p:cNvPr id="5" name="Title 4"/>
          <p:cNvSpPr>
            <a:spLocks noGrp="1"/>
          </p:cNvSpPr>
          <p:nvPr>
            <p:ph type="title"/>
          </p:nvPr>
        </p:nvSpPr>
        <p:spPr/>
        <p:txBody>
          <a:bodyPr/>
          <a:lstStyle/>
          <a:p>
            <a:r>
              <a:rPr lang="en-US" dirty="0"/>
              <a:t>Advantages &amp; Disadvantages</a:t>
            </a:r>
          </a:p>
        </p:txBody>
      </p:sp>
    </p:spTree>
    <p:extLst>
      <p:ext uri="{BB962C8B-B14F-4D97-AF65-F5344CB8AC3E}">
        <p14:creationId xmlns:p14="http://schemas.microsoft.com/office/powerpoint/2010/main" val="3318077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81001" y="1719071"/>
            <a:ext cx="5181599" cy="4745915"/>
          </a:xfrm>
          <a:prstGeom prst="rect">
            <a:avLst/>
          </a:prstGeom>
          <a:noFill/>
        </p:spPr>
        <p:txBody>
          <a:bodyPr wrap="square" rtlCol="0">
            <a:spAutoFit/>
          </a:bodyPr>
          <a:lstStyle/>
          <a:p>
            <a:pPr marL="285750" indent="-285750">
              <a:buFont typeface="Arial"/>
              <a:buChar char="•"/>
            </a:pPr>
            <a:r>
              <a:rPr lang="en-US" sz="2400" dirty="0" smtClean="0">
                <a:solidFill>
                  <a:schemeClr val="tx1"/>
                </a:solidFill>
                <a:cs typeface="Source Sans Pro"/>
              </a:rPr>
              <a:t>7 </a:t>
            </a:r>
            <a:r>
              <a:rPr lang="en-US" sz="2400" dirty="0">
                <a:solidFill>
                  <a:schemeClr val="tx1"/>
                </a:solidFill>
                <a:cs typeface="Source Sans Pro"/>
              </a:rPr>
              <a:t>modules</a:t>
            </a:r>
          </a:p>
          <a:p>
            <a:pPr marL="285750" indent="-285750">
              <a:buFont typeface="Arial"/>
              <a:buChar char="•"/>
            </a:pPr>
            <a:endParaRPr lang="en-US" sz="2400" dirty="0">
              <a:solidFill>
                <a:schemeClr val="tx1"/>
              </a:solidFill>
              <a:cs typeface="Source Sans Pro"/>
            </a:endParaRPr>
          </a:p>
          <a:p>
            <a:pPr marL="285750" indent="-285750">
              <a:buFont typeface="Arial"/>
              <a:buChar char="•"/>
            </a:pPr>
            <a:r>
              <a:rPr lang="en-US" sz="2400" dirty="0">
                <a:solidFill>
                  <a:schemeClr val="tx1"/>
                </a:solidFill>
                <a:cs typeface="Source Sans Pro"/>
              </a:rPr>
              <a:t>7 virtual sessions</a:t>
            </a:r>
          </a:p>
          <a:p>
            <a:pPr marL="285750" indent="-285750">
              <a:buFont typeface="Arial"/>
              <a:buChar char="•"/>
            </a:pPr>
            <a:endParaRPr lang="en-US" sz="2400" dirty="0">
              <a:solidFill>
                <a:schemeClr val="tx1"/>
              </a:solidFill>
              <a:cs typeface="Source Sans Pro"/>
            </a:endParaRPr>
          </a:p>
          <a:p>
            <a:pPr marL="285750" indent="-285750">
              <a:buFont typeface="Arial"/>
              <a:buChar char="•"/>
            </a:pPr>
            <a:r>
              <a:rPr lang="en-US" sz="2400" dirty="0">
                <a:solidFill>
                  <a:schemeClr val="tx1"/>
                </a:solidFill>
                <a:cs typeface="Source Sans Pro"/>
              </a:rPr>
              <a:t>Online content &amp; assignments</a:t>
            </a:r>
          </a:p>
          <a:p>
            <a:pPr marL="285750" indent="-285750">
              <a:buFont typeface="Arial"/>
              <a:buChar char="•"/>
            </a:pPr>
            <a:endParaRPr lang="en-US" sz="2400" dirty="0">
              <a:solidFill>
                <a:schemeClr val="tx1"/>
              </a:solidFill>
              <a:cs typeface="Source Sans Pro"/>
            </a:endParaRPr>
          </a:p>
          <a:p>
            <a:pPr marL="285750" indent="-285750" fontAlgn="base">
              <a:buFont typeface="Arial"/>
              <a:buChar char="•"/>
            </a:pPr>
            <a:r>
              <a:rPr lang="en-US" sz="2400" dirty="0">
                <a:solidFill>
                  <a:schemeClr val="tx1"/>
                </a:solidFill>
                <a:cs typeface="Source Sans Pro"/>
              </a:rPr>
              <a:t>Certificate at the end that can be included in PDP </a:t>
            </a:r>
          </a:p>
          <a:p>
            <a:pPr marL="285750" indent="-285750" fontAlgn="base">
              <a:buFont typeface="Arial"/>
              <a:buChar char="•"/>
            </a:pPr>
            <a:endParaRPr lang="en-US" sz="2400" dirty="0">
              <a:solidFill>
                <a:schemeClr val="tx1"/>
              </a:solidFill>
              <a:cs typeface="Source Sans Pro"/>
            </a:endParaRPr>
          </a:p>
          <a:p>
            <a:pPr marL="285750" indent="-285750" fontAlgn="base">
              <a:buFont typeface="Arial"/>
              <a:buChar char="•"/>
            </a:pPr>
            <a:r>
              <a:rPr lang="en-US" sz="2400" dirty="0">
                <a:solidFill>
                  <a:schemeClr val="tx1"/>
                </a:solidFill>
                <a:cs typeface="Source Sans Pro"/>
              </a:rPr>
              <a:t>Weekly news items and emails </a:t>
            </a:r>
          </a:p>
          <a:p>
            <a:pPr marL="342900" marR="0" lvl="0" indent="-342900" defTabSz="914400" eaLnBrk="1" fontAlgn="auto" latinLnBrk="0" hangingPunct="1">
              <a:lnSpc>
                <a:spcPct val="100000"/>
              </a:lnSpc>
              <a:spcBef>
                <a:spcPts val="0"/>
              </a:spcBef>
              <a:spcAft>
                <a:spcPts val="0"/>
              </a:spcAft>
              <a:buClrTx/>
              <a:buSzTx/>
              <a:buFont typeface="+mj-lt"/>
              <a:buNone/>
              <a:tabLst/>
              <a:defRPr/>
            </a:pPr>
            <a:endParaRPr lang="en-US" sz="2400" dirty="0">
              <a:solidFill>
                <a:schemeClr val="tx1"/>
              </a:solidFill>
            </a:endParaRPr>
          </a:p>
        </p:txBody>
      </p:sp>
      <p:sp>
        <p:nvSpPr>
          <p:cNvPr id="3" name="Title 2"/>
          <p:cNvSpPr>
            <a:spLocks noGrp="1"/>
          </p:cNvSpPr>
          <p:nvPr>
            <p:ph type="title"/>
          </p:nvPr>
        </p:nvSpPr>
        <p:spPr/>
        <p:txBody>
          <a:bodyPr/>
          <a:lstStyle/>
          <a:p>
            <a:r>
              <a:rPr lang="en-US" dirty="0" err="1" smtClean="0"/>
              <a:t>WETeach</a:t>
            </a:r>
            <a:r>
              <a:rPr lang="en-US" dirty="0" smtClean="0"/>
              <a:t> Program FOUNDATIONS</a:t>
            </a:r>
            <a:endParaRPr lang="en-US" dirty="0"/>
          </a:p>
        </p:txBody>
      </p:sp>
      <p:pic>
        <p:nvPicPr>
          <p:cNvPr id="5" name="Picture 4" descr="WeTeach Founda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1433" y="1719071"/>
            <a:ext cx="2058850" cy="465532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057" y="2183394"/>
            <a:ext cx="3738975" cy="4191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0" y="3021594"/>
            <a:ext cx="2660224"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331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85800"/>
            <a:ext cx="7696200" cy="2362200"/>
          </a:xfrm>
        </p:spPr>
        <p:txBody>
          <a:bodyPr/>
          <a:lstStyle/>
          <a:p>
            <a:pPr algn="ctr"/>
            <a:r>
              <a:rPr lang="en-US" sz="3600" dirty="0"/>
              <a:t/>
            </a:r>
            <a:br>
              <a:rPr lang="en-US" sz="3600" dirty="0"/>
            </a:br>
            <a:r>
              <a:rPr lang="en-US" sz="3600" dirty="0"/>
              <a:t/>
            </a:r>
            <a:br>
              <a:rPr lang="en-US" sz="3600" dirty="0"/>
            </a:br>
            <a:r>
              <a:rPr lang="en-US" sz="3600" dirty="0"/>
              <a:t>The Road to Quality - A Panel Discussion on Campus Implementation</a:t>
            </a:r>
            <a:r>
              <a:rPr lang="en-US" dirty="0"/>
              <a:t/>
            </a:r>
            <a:br>
              <a:rPr lang="en-US" dirty="0"/>
            </a:br>
            <a:r>
              <a:rPr lang="en-US" dirty="0"/>
              <a:t> </a:t>
            </a:r>
            <a:br>
              <a:rPr lang="en-US" dirty="0"/>
            </a:br>
            <a:endParaRPr lang="en-US" dirty="0"/>
          </a:p>
        </p:txBody>
      </p:sp>
      <p:sp>
        <p:nvSpPr>
          <p:cNvPr id="2" name="TextBox 1"/>
          <p:cNvSpPr txBox="1"/>
          <p:nvPr/>
        </p:nvSpPr>
        <p:spPr>
          <a:xfrm>
            <a:off x="762000" y="3429000"/>
            <a:ext cx="7467600" cy="2308324"/>
          </a:xfrm>
          <a:prstGeom prst="rect">
            <a:avLst/>
          </a:prstGeom>
          <a:noFill/>
        </p:spPr>
        <p:txBody>
          <a:bodyPr wrap="square" rtlCol="0">
            <a:spAutoFit/>
          </a:bodyPr>
          <a:lstStyle/>
          <a:p>
            <a:r>
              <a:rPr lang="en-US" sz="2400" dirty="0">
                <a:solidFill>
                  <a:schemeClr val="bg1"/>
                </a:solidFill>
              </a:rPr>
              <a:t>      Elizabeth McMahon</a:t>
            </a:r>
          </a:p>
          <a:p>
            <a:pPr lvl="1"/>
            <a:r>
              <a:rPr lang="en-US" sz="2400" dirty="0">
                <a:solidFill>
                  <a:schemeClr val="bg1"/>
                </a:solidFill>
              </a:rPr>
              <a:t>Instructor and QMC, Northland Community and Technical College</a:t>
            </a:r>
          </a:p>
          <a:p>
            <a:pPr lvl="1"/>
            <a:r>
              <a:rPr lang="en-US" sz="2400" dirty="0">
                <a:solidFill>
                  <a:schemeClr val="bg1"/>
                </a:solidFill>
              </a:rPr>
              <a:t>Co-Coordinator, Minnesota Online Quality Initiative</a:t>
            </a:r>
          </a:p>
          <a:p>
            <a:pPr lvl="1"/>
            <a:r>
              <a:rPr lang="en-US" sz="2400" dirty="0">
                <a:solidFill>
                  <a:schemeClr val="bg1"/>
                </a:solidFill>
              </a:rPr>
              <a:t>QM Certified Master Reviewer, Course Review Manager and Facilitator</a:t>
            </a:r>
          </a:p>
        </p:txBody>
      </p:sp>
    </p:spTree>
    <p:extLst>
      <p:ext uri="{BB962C8B-B14F-4D97-AF65-F5344CB8AC3E}">
        <p14:creationId xmlns:p14="http://schemas.microsoft.com/office/powerpoint/2010/main" val="3325151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Assignment Examples</a:t>
            </a:r>
            <a:endParaRPr lang="en-US" dirty="0"/>
          </a:p>
        </p:txBody>
      </p:sp>
      <p:sp>
        <p:nvSpPr>
          <p:cNvPr id="4" name="TextBox 3"/>
          <p:cNvSpPr txBox="1"/>
          <p:nvPr/>
        </p:nvSpPr>
        <p:spPr>
          <a:xfrm>
            <a:off x="685800" y="1767461"/>
            <a:ext cx="5772700" cy="2246769"/>
          </a:xfrm>
          <a:prstGeom prst="rect">
            <a:avLst/>
          </a:prstGeom>
          <a:noFill/>
        </p:spPr>
        <p:txBody>
          <a:bodyPr wrap="square" rtlCol="0">
            <a:spAutoFit/>
          </a:bodyPr>
          <a:lstStyle/>
          <a:p>
            <a:pPr marL="285750" indent="-285750">
              <a:buFontTx/>
              <a:buChar char="•"/>
            </a:pPr>
            <a:r>
              <a:rPr lang="en-US" sz="2000" b="1" dirty="0" smtClean="0">
                <a:solidFill>
                  <a:schemeClr val="accent1"/>
                </a:solidFill>
              </a:rPr>
              <a:t>Video introduction &amp; Video presentation </a:t>
            </a:r>
            <a:r>
              <a:rPr lang="en-US" sz="2000" i="1" dirty="0" smtClean="0"/>
              <a:t>(Discussion Board)</a:t>
            </a:r>
          </a:p>
          <a:p>
            <a:pPr marL="285750" indent="-285750">
              <a:buFontTx/>
              <a:buChar char="•"/>
            </a:pPr>
            <a:endParaRPr lang="en-US" sz="2000" b="1" dirty="0"/>
          </a:p>
          <a:p>
            <a:pPr marL="285750" indent="-285750">
              <a:buFontTx/>
              <a:buChar char="•"/>
            </a:pPr>
            <a:r>
              <a:rPr lang="en-US" sz="2000" b="1" dirty="0" smtClean="0">
                <a:solidFill>
                  <a:schemeClr val="accent1"/>
                </a:solidFill>
              </a:rPr>
              <a:t>D2L usage survey </a:t>
            </a:r>
            <a:r>
              <a:rPr lang="en-US" sz="2000" i="1" dirty="0" smtClean="0"/>
              <a:t>(Survey Tool)</a:t>
            </a:r>
          </a:p>
          <a:p>
            <a:pPr marL="285750" indent="-285750">
              <a:buFontTx/>
              <a:buChar char="•"/>
            </a:pPr>
            <a:endParaRPr lang="en-US" sz="2000" i="1" dirty="0"/>
          </a:p>
          <a:p>
            <a:pPr marL="285750" indent="-285750">
              <a:buFontTx/>
              <a:buChar char="•"/>
            </a:pPr>
            <a:r>
              <a:rPr lang="en-US" sz="2000" b="1" dirty="0" smtClean="0">
                <a:solidFill>
                  <a:schemeClr val="accent1"/>
                </a:solidFill>
              </a:rPr>
              <a:t>Netiquette Instructions </a:t>
            </a:r>
            <a:r>
              <a:rPr lang="en-US" sz="2000" i="1" dirty="0" smtClean="0"/>
              <a:t>(Group </a:t>
            </a:r>
            <a:r>
              <a:rPr lang="en-US" sz="2000" i="1" dirty="0" err="1" smtClean="0"/>
              <a:t>Dropbox</a:t>
            </a:r>
            <a:r>
              <a:rPr lang="en-US" sz="2000" i="1" dirty="0" smtClean="0"/>
              <a:t>)</a:t>
            </a:r>
          </a:p>
          <a:p>
            <a:pPr marL="285750" indent="-285750">
              <a:buFontTx/>
              <a:buChar char="•"/>
            </a:pPr>
            <a:endParaRPr lang="en-US" sz="2000" dirty="0" smtClean="0"/>
          </a:p>
        </p:txBody>
      </p:sp>
      <p:pic>
        <p:nvPicPr>
          <p:cNvPr id="5" name="Picture 4" descr="Introduction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925446"/>
            <a:ext cx="3251200" cy="3282664"/>
          </a:xfrm>
          <a:prstGeom prst="rect">
            <a:avLst/>
          </a:prstGeom>
          <a:ln>
            <a:noFill/>
          </a:ln>
          <a:effectLst>
            <a:outerShdw blurRad="292100" dist="139700" dir="2700000" algn="tl" rotWithShape="0">
              <a:srgbClr val="333333">
                <a:alpha val="65000"/>
              </a:srgbClr>
            </a:outerShdw>
          </a:effectLst>
        </p:spPr>
      </p:pic>
      <p:pic>
        <p:nvPicPr>
          <p:cNvPr id="6" name="Picture 5" descr="Survey examp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962400"/>
            <a:ext cx="5073100" cy="214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7508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WETeach</a:t>
            </a:r>
            <a:r>
              <a:rPr lang="en-US" dirty="0" smtClean="0"/>
              <a:t> Program ADVANCED</a:t>
            </a:r>
            <a:endParaRPr lang="en-US" dirty="0"/>
          </a:p>
        </p:txBody>
      </p:sp>
      <p:sp>
        <p:nvSpPr>
          <p:cNvPr id="5" name="Subtitle 4"/>
          <p:cNvSpPr txBox="1">
            <a:spLocks/>
          </p:cNvSpPr>
          <p:nvPr/>
        </p:nvSpPr>
        <p:spPr>
          <a:xfrm>
            <a:off x="304801" y="1905000"/>
            <a:ext cx="4876800" cy="4572000"/>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spcBef>
                <a:spcPct val="20000"/>
              </a:spcBef>
              <a:buClr>
                <a:schemeClr val="accent1"/>
              </a:buClr>
              <a:buFont typeface="Wingdings 2" pitchFamily="18" charset="2"/>
              <a:buChar char=""/>
              <a:defRPr sz="28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4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0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8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8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85750" indent="-285750">
              <a:buFont typeface="Arial"/>
              <a:buChar char="•"/>
            </a:pPr>
            <a:r>
              <a:rPr lang="en-US" sz="2400" dirty="0" smtClean="0">
                <a:solidFill>
                  <a:schemeClr val="tx1"/>
                </a:solidFill>
              </a:rPr>
              <a:t>4 modules (1 pre-course module)</a:t>
            </a:r>
          </a:p>
          <a:p>
            <a:pPr marL="285750" indent="-285750">
              <a:buFont typeface="Arial"/>
              <a:buChar char="•"/>
            </a:pPr>
            <a:endParaRPr lang="en-US" sz="2400" dirty="0" smtClean="0">
              <a:solidFill>
                <a:schemeClr val="tx1"/>
              </a:solidFill>
            </a:endParaRPr>
          </a:p>
          <a:p>
            <a:pPr marL="285750" indent="-285750">
              <a:buFont typeface="Arial"/>
              <a:buChar char="•"/>
            </a:pPr>
            <a:r>
              <a:rPr lang="en-US" sz="2400" dirty="0" smtClean="0">
                <a:solidFill>
                  <a:schemeClr val="tx1"/>
                </a:solidFill>
              </a:rPr>
              <a:t>4 F2F sessions</a:t>
            </a:r>
          </a:p>
          <a:p>
            <a:pPr marL="285750" indent="-285750">
              <a:buFont typeface="Arial"/>
              <a:buChar char="•"/>
            </a:pPr>
            <a:endParaRPr lang="en-US" sz="2400" dirty="0" smtClean="0">
              <a:solidFill>
                <a:schemeClr val="tx1"/>
              </a:solidFill>
            </a:endParaRPr>
          </a:p>
          <a:p>
            <a:pPr marL="285750" indent="-285750">
              <a:buFont typeface="Arial"/>
              <a:buChar char="•"/>
            </a:pPr>
            <a:r>
              <a:rPr lang="en-US" sz="2400" dirty="0" smtClean="0">
                <a:solidFill>
                  <a:schemeClr val="tx1"/>
                </a:solidFill>
              </a:rPr>
              <a:t>Online content &amp; assignments</a:t>
            </a:r>
          </a:p>
          <a:p>
            <a:pPr marL="285750" indent="-285750">
              <a:buFont typeface="Arial"/>
              <a:buChar char="•"/>
            </a:pPr>
            <a:endParaRPr lang="en-US" sz="2400" dirty="0" smtClean="0">
              <a:solidFill>
                <a:schemeClr val="tx1"/>
              </a:solidFill>
            </a:endParaRPr>
          </a:p>
          <a:p>
            <a:pPr marL="285750" indent="-285750" fontAlgn="base">
              <a:buFont typeface="Arial"/>
              <a:buChar char="•"/>
            </a:pPr>
            <a:r>
              <a:rPr lang="en-US" sz="2400" dirty="0" smtClean="0">
                <a:solidFill>
                  <a:schemeClr val="tx1"/>
                </a:solidFill>
              </a:rPr>
              <a:t>Certificate at the end that can be included in PDP </a:t>
            </a:r>
          </a:p>
          <a:p>
            <a:pPr marL="285750" indent="-285750" fontAlgn="base">
              <a:buFont typeface="Arial"/>
              <a:buChar char="•"/>
            </a:pPr>
            <a:endParaRPr lang="en-US" sz="2400" dirty="0" smtClean="0">
              <a:solidFill>
                <a:schemeClr val="tx1"/>
              </a:solidFill>
            </a:endParaRPr>
          </a:p>
          <a:p>
            <a:pPr marL="285750" indent="-285750" fontAlgn="base">
              <a:buFont typeface="Arial"/>
              <a:buChar char="•"/>
            </a:pPr>
            <a:r>
              <a:rPr lang="en-US" sz="2400" dirty="0" smtClean="0">
                <a:solidFill>
                  <a:schemeClr val="tx1"/>
                </a:solidFill>
              </a:rPr>
              <a:t>Hands-on, building components for their course</a:t>
            </a:r>
          </a:p>
          <a:p>
            <a:pPr marL="285750" indent="-285750" fontAlgn="base">
              <a:buFont typeface="Arial"/>
              <a:buChar char="•"/>
            </a:pPr>
            <a:endParaRPr lang="en-US" sz="2400" dirty="0" smtClean="0">
              <a:solidFill>
                <a:schemeClr val="tx1"/>
              </a:solidFill>
            </a:endParaRPr>
          </a:p>
          <a:p>
            <a:pPr marL="285750" indent="-285750" fontAlgn="base">
              <a:buFont typeface="Arial"/>
              <a:buChar char="•"/>
            </a:pPr>
            <a:r>
              <a:rPr lang="en-US" sz="2400" dirty="0" smtClean="0">
                <a:solidFill>
                  <a:schemeClr val="tx1"/>
                </a:solidFill>
              </a:rPr>
              <a:t>Preparation for 1:1 meetings</a:t>
            </a:r>
          </a:p>
          <a:p>
            <a:pPr marL="285750" indent="-285750" fontAlgn="base">
              <a:buFont typeface="Arial"/>
              <a:buChar char="•"/>
            </a:pPr>
            <a:endParaRPr lang="en-US" sz="1400"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6" name="Picture 5" descr="Weteach Advanced Modu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0" y="2004674"/>
            <a:ext cx="2429179" cy="447232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4310" y="2476500"/>
            <a:ext cx="3433542" cy="40005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400" y="2743200"/>
            <a:ext cx="2927638" cy="373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115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200" dirty="0">
                <a:solidFill>
                  <a:schemeClr val="tx1"/>
                </a:solidFill>
              </a:rPr>
              <a:t>Offer the APPQMR course to faculty, deans and administrators</a:t>
            </a:r>
          </a:p>
          <a:p>
            <a:r>
              <a:rPr lang="en-US" sz="2200" dirty="0">
                <a:solidFill>
                  <a:schemeClr val="tx1"/>
                </a:solidFill>
              </a:rPr>
              <a:t>Communicate institutional and faculty benefits through workshops and virtual meetings</a:t>
            </a:r>
          </a:p>
          <a:p>
            <a:r>
              <a:rPr lang="en-US" sz="2200" dirty="0">
                <a:solidFill>
                  <a:schemeClr val="tx1"/>
                </a:solidFill>
              </a:rPr>
              <a:t>Communicate our professional development plan around QM and online teachings</a:t>
            </a:r>
          </a:p>
          <a:p>
            <a:r>
              <a:rPr lang="en-US" sz="2200" dirty="0">
                <a:solidFill>
                  <a:schemeClr val="tx1"/>
                </a:solidFill>
              </a:rPr>
              <a:t>Create strategic plan by college</a:t>
            </a:r>
          </a:p>
          <a:p>
            <a:pPr lvl="1"/>
            <a:r>
              <a:rPr lang="en-US" sz="2200" dirty="0">
                <a:solidFill>
                  <a:schemeClr val="tx1"/>
                </a:solidFill>
              </a:rPr>
              <a:t>Track all 1:1 meeting with faculty. This would include notes and “level” of help.</a:t>
            </a:r>
          </a:p>
          <a:p>
            <a:pPr lvl="1"/>
            <a:r>
              <a:rPr lang="en-US" sz="2200" dirty="0">
                <a:solidFill>
                  <a:schemeClr val="tx1"/>
                </a:solidFill>
              </a:rPr>
              <a:t>Track by college, course, QM reviews, QM Renewal and </a:t>
            </a:r>
            <a:r>
              <a:rPr lang="en-US" sz="2200" dirty="0" err="1">
                <a:solidFill>
                  <a:schemeClr val="tx1"/>
                </a:solidFill>
              </a:rPr>
              <a:t>WeTeach</a:t>
            </a:r>
            <a:r>
              <a:rPr lang="en-US" sz="2200" dirty="0">
                <a:solidFill>
                  <a:schemeClr val="tx1"/>
                </a:solidFill>
              </a:rPr>
              <a:t> Certificate</a:t>
            </a:r>
          </a:p>
          <a:p>
            <a:pPr lvl="1"/>
            <a:r>
              <a:rPr lang="en-US" sz="2200" dirty="0">
                <a:solidFill>
                  <a:schemeClr val="tx1"/>
                </a:solidFill>
              </a:rPr>
              <a:t>Summary by college distributed every fall</a:t>
            </a:r>
          </a:p>
          <a:p>
            <a:pPr lvl="1"/>
            <a:r>
              <a:rPr lang="en-US" sz="2200" dirty="0">
                <a:solidFill>
                  <a:schemeClr val="tx1"/>
                </a:solidFill>
              </a:rPr>
              <a:t>Faculty can use the data for the PDP and PDR</a:t>
            </a:r>
          </a:p>
        </p:txBody>
      </p:sp>
      <p:sp>
        <p:nvSpPr>
          <p:cNvPr id="3" name="Title 2"/>
          <p:cNvSpPr>
            <a:spLocks noGrp="1"/>
          </p:cNvSpPr>
          <p:nvPr>
            <p:ph type="title"/>
          </p:nvPr>
        </p:nvSpPr>
        <p:spPr/>
        <p:txBody>
          <a:bodyPr/>
          <a:lstStyle/>
          <a:p>
            <a:r>
              <a:rPr lang="en-US" sz="2400" dirty="0"/>
              <a:t>Strategies for administration &amp; Faculty buy-in</a:t>
            </a:r>
          </a:p>
        </p:txBody>
      </p:sp>
    </p:spTree>
    <p:extLst>
      <p:ext uri="{BB962C8B-B14F-4D97-AF65-F5344CB8AC3E}">
        <p14:creationId xmlns:p14="http://schemas.microsoft.com/office/powerpoint/2010/main" val="2350727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Tools to Communicate </a:t>
            </a:r>
            <a:r>
              <a:rPr lang="en-US" dirty="0" err="1" smtClean="0"/>
              <a:t>WeTeach</a:t>
            </a:r>
            <a:r>
              <a:rPr lang="en-US" dirty="0" smtClean="0"/>
              <a:t> Program</a:t>
            </a:r>
            <a:endParaRPr lang="en-US" dirty="0"/>
          </a:p>
        </p:txBody>
      </p:sp>
      <p:sp>
        <p:nvSpPr>
          <p:cNvPr id="9" name="TextBox 8"/>
          <p:cNvSpPr txBox="1"/>
          <p:nvPr/>
        </p:nvSpPr>
        <p:spPr>
          <a:xfrm>
            <a:off x="685800" y="2269629"/>
            <a:ext cx="5736993" cy="3385542"/>
          </a:xfrm>
          <a:prstGeom prst="rect">
            <a:avLst/>
          </a:prstGeom>
          <a:noFill/>
        </p:spPr>
        <p:txBody>
          <a:bodyPr wrap="square" rtlCol="0">
            <a:spAutoFit/>
          </a:bodyPr>
          <a:lstStyle/>
          <a:p>
            <a:pPr marL="342900" indent="-342900">
              <a:buFont typeface="Arial"/>
              <a:buChar char="•"/>
            </a:pPr>
            <a:r>
              <a:rPr lang="en-US" sz="2800" b="1" dirty="0">
                <a:solidFill>
                  <a:schemeClr val="accent1"/>
                </a:solidFill>
              </a:rPr>
              <a:t>Targeted emails </a:t>
            </a:r>
            <a:r>
              <a:rPr lang="en-US" sz="2800" dirty="0"/>
              <a:t>to </a:t>
            </a:r>
            <a:r>
              <a:rPr lang="en-US" sz="2800" dirty="0" smtClean="0"/>
              <a:t>faculty</a:t>
            </a:r>
          </a:p>
          <a:p>
            <a:endParaRPr lang="en-US" sz="2800" dirty="0"/>
          </a:p>
          <a:p>
            <a:pPr marL="342900" indent="-342900">
              <a:buFont typeface="Arial"/>
              <a:buChar char="•"/>
            </a:pPr>
            <a:r>
              <a:rPr lang="en-US" sz="2800" b="1" dirty="0">
                <a:solidFill>
                  <a:schemeClr val="accent1"/>
                </a:solidFill>
              </a:rPr>
              <a:t>Expert </a:t>
            </a:r>
            <a:r>
              <a:rPr lang="en-US" sz="2800" b="1" dirty="0" smtClean="0">
                <a:solidFill>
                  <a:schemeClr val="accent1"/>
                </a:solidFill>
              </a:rPr>
              <a:t>Showcase &amp; </a:t>
            </a:r>
            <a:r>
              <a:rPr lang="en-US" sz="2800" b="1" dirty="0">
                <a:solidFill>
                  <a:schemeClr val="accent1"/>
                </a:solidFill>
              </a:rPr>
              <a:t>20-Minute </a:t>
            </a:r>
            <a:r>
              <a:rPr lang="en-US" sz="2800" b="1" dirty="0" err="1">
                <a:solidFill>
                  <a:schemeClr val="accent1"/>
                </a:solidFill>
              </a:rPr>
              <a:t>eClinics</a:t>
            </a:r>
            <a:r>
              <a:rPr lang="en-US" sz="2800" b="1" dirty="0" smtClean="0">
                <a:solidFill>
                  <a:schemeClr val="accent1"/>
                </a:solidFill>
              </a:rPr>
              <a:t> </a:t>
            </a:r>
            <a:r>
              <a:rPr lang="en-US" sz="2800" dirty="0"/>
              <a:t>to gain faculty </a:t>
            </a:r>
            <a:r>
              <a:rPr lang="en-US" sz="2800" dirty="0" smtClean="0"/>
              <a:t>interest</a:t>
            </a:r>
          </a:p>
          <a:p>
            <a:endParaRPr lang="en-US" sz="2800" dirty="0"/>
          </a:p>
          <a:p>
            <a:pPr marL="342900" indent="-342900">
              <a:buFont typeface="Arial"/>
              <a:buChar char="•"/>
            </a:pPr>
            <a:r>
              <a:rPr lang="en-US" sz="2800" b="1" dirty="0" smtClean="0">
                <a:solidFill>
                  <a:schemeClr val="accent1"/>
                </a:solidFill>
              </a:rPr>
              <a:t>Wiki</a:t>
            </a:r>
            <a:r>
              <a:rPr lang="en-US" sz="2800" b="1" dirty="0" smtClean="0"/>
              <a:t> </a:t>
            </a:r>
            <a:r>
              <a:rPr lang="en-US" sz="2800" dirty="0" smtClean="0"/>
              <a:t>description </a:t>
            </a:r>
            <a:r>
              <a:rPr lang="en-US" sz="2800" dirty="0"/>
              <a:t>of the courses with a promotional video</a:t>
            </a:r>
          </a:p>
          <a:p>
            <a:endParaRPr lang="en-US" dirty="0"/>
          </a:p>
        </p:txBody>
      </p:sp>
      <p:pic>
        <p:nvPicPr>
          <p:cNvPr id="10" name="Picture 9" descr="FullSizeRender 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301" y="1828800"/>
            <a:ext cx="3721099" cy="2059916"/>
          </a:xfrm>
          <a:prstGeom prst="rect">
            <a:avLst/>
          </a:prstGeom>
          <a:ln>
            <a:noFill/>
          </a:ln>
          <a:effectLst>
            <a:outerShdw blurRad="292100" dist="139700" dir="2700000" algn="tl" rotWithShape="0">
              <a:srgbClr val="333333">
                <a:alpha val="65000"/>
              </a:srgbClr>
            </a:outerShdw>
          </a:effectLst>
        </p:spPr>
      </p:pic>
      <p:pic>
        <p:nvPicPr>
          <p:cNvPr id="11" name="Picture 10" descr="WeTeach infoc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8208" y="3989058"/>
            <a:ext cx="2939800" cy="2470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54150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 to Communicate </a:t>
            </a:r>
            <a:r>
              <a:rPr lang="en-US" dirty="0" err="1" smtClean="0"/>
              <a:t>WeTeach</a:t>
            </a:r>
            <a:r>
              <a:rPr lang="en-US" dirty="0" smtClean="0"/>
              <a:t> Program</a:t>
            </a:r>
            <a:endParaRPr lang="en-US" dirty="0"/>
          </a:p>
        </p:txBody>
      </p:sp>
      <p:sp>
        <p:nvSpPr>
          <p:cNvPr id="5" name="TextBox 4"/>
          <p:cNvSpPr txBox="1"/>
          <p:nvPr/>
        </p:nvSpPr>
        <p:spPr>
          <a:xfrm>
            <a:off x="609600" y="1676400"/>
            <a:ext cx="4114800" cy="4832092"/>
          </a:xfrm>
          <a:prstGeom prst="rect">
            <a:avLst/>
          </a:prstGeom>
          <a:noFill/>
        </p:spPr>
        <p:txBody>
          <a:bodyPr wrap="square" rtlCol="0">
            <a:spAutoFit/>
          </a:bodyPr>
          <a:lstStyle/>
          <a:p>
            <a:pPr marL="342900" indent="-342900">
              <a:buFont typeface="Arial"/>
              <a:buChar char="•"/>
            </a:pPr>
            <a:r>
              <a:rPr lang="en-US" sz="2800" b="1" dirty="0">
                <a:solidFill>
                  <a:schemeClr val="accent1"/>
                </a:solidFill>
              </a:rPr>
              <a:t>D2L</a:t>
            </a:r>
            <a:r>
              <a:rPr lang="en-US" sz="2800" dirty="0">
                <a:solidFill>
                  <a:schemeClr val="accent1"/>
                </a:solidFill>
              </a:rPr>
              <a:t> </a:t>
            </a:r>
            <a:r>
              <a:rPr lang="en-US" sz="2800" dirty="0"/>
              <a:t>– LMS</a:t>
            </a:r>
          </a:p>
          <a:p>
            <a:endParaRPr lang="en-US" sz="2800" b="1" dirty="0" smtClean="0"/>
          </a:p>
          <a:p>
            <a:pPr marL="342900" indent="-342900">
              <a:buFont typeface="Arial"/>
              <a:buChar char="•"/>
            </a:pPr>
            <a:r>
              <a:rPr lang="en-US" sz="2800" b="1" dirty="0" smtClean="0">
                <a:solidFill>
                  <a:schemeClr val="accent1"/>
                </a:solidFill>
              </a:rPr>
              <a:t>Doodle </a:t>
            </a:r>
            <a:r>
              <a:rPr lang="en-US" sz="2800" dirty="0"/>
              <a:t>– Scheduling </a:t>
            </a:r>
            <a:endParaRPr lang="en-US" sz="2800" b="1" dirty="0"/>
          </a:p>
          <a:p>
            <a:endParaRPr lang="en-US" sz="2800" b="1" dirty="0" smtClean="0"/>
          </a:p>
          <a:p>
            <a:pPr marL="342900" indent="-342900">
              <a:buFont typeface="Arial"/>
              <a:buChar char="•"/>
            </a:pPr>
            <a:r>
              <a:rPr lang="en-US" sz="2800" b="1" dirty="0" smtClean="0">
                <a:solidFill>
                  <a:schemeClr val="accent1"/>
                </a:solidFill>
              </a:rPr>
              <a:t>Adobe </a:t>
            </a:r>
            <a:r>
              <a:rPr lang="en-US" sz="2800" b="1" dirty="0">
                <a:solidFill>
                  <a:schemeClr val="accent1"/>
                </a:solidFill>
              </a:rPr>
              <a:t>Connect </a:t>
            </a:r>
            <a:r>
              <a:rPr lang="en-US" sz="2800" dirty="0"/>
              <a:t>– WeTeach Foundation Virtual Meetings</a:t>
            </a:r>
          </a:p>
          <a:p>
            <a:endParaRPr lang="en-US" sz="2800" b="1" dirty="0" smtClean="0"/>
          </a:p>
          <a:p>
            <a:pPr marL="342900" indent="-342900">
              <a:buFont typeface="Arial"/>
              <a:buChar char="•"/>
            </a:pPr>
            <a:r>
              <a:rPr lang="en-US" sz="2800" b="1" dirty="0" smtClean="0">
                <a:solidFill>
                  <a:schemeClr val="accent1"/>
                </a:solidFill>
              </a:rPr>
              <a:t>ITV</a:t>
            </a:r>
            <a:r>
              <a:rPr lang="en-US" sz="2800" b="1" dirty="0">
                <a:solidFill>
                  <a:schemeClr val="accent1"/>
                </a:solidFill>
              </a:rPr>
              <a:t>/Jabber</a:t>
            </a:r>
            <a:r>
              <a:rPr lang="en-US" sz="2800" b="1" dirty="0"/>
              <a:t> </a:t>
            </a:r>
            <a:r>
              <a:rPr lang="en-US" sz="2800" dirty="0"/>
              <a:t>– WeTeach Advanced</a:t>
            </a:r>
          </a:p>
          <a:p>
            <a:endParaRPr lang="en-US" sz="2800" dirty="0"/>
          </a:p>
        </p:txBody>
      </p:sp>
      <p:pic>
        <p:nvPicPr>
          <p:cNvPr id="6" name="Picture 5" descr="WeTeach Foundations exampl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969456"/>
            <a:ext cx="3058309" cy="2156500"/>
          </a:xfrm>
          <a:prstGeom prst="rect">
            <a:avLst/>
          </a:prstGeom>
          <a:ln>
            <a:noFill/>
          </a:ln>
          <a:effectLst>
            <a:outerShdw blurRad="292100" dist="139700" dir="2700000" algn="tl" rotWithShape="0">
              <a:srgbClr val="333333">
                <a:alpha val="65000"/>
              </a:srgbClr>
            </a:outerShdw>
          </a:effectLst>
        </p:spPr>
      </p:pic>
      <p:pic>
        <p:nvPicPr>
          <p:cNvPr id="7" name="Picture 6" descr="Adobe Connect Examp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800" y="1736306"/>
            <a:ext cx="2403244" cy="462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8729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eaLnBrk="1" hangingPunct="1">
              <a:buFont typeface="Wingdings 2" pitchFamily="18" charset="2"/>
              <a:buChar char=""/>
              <a:defRPr/>
            </a:pPr>
            <a:endParaRPr lang="en-US" dirty="0" smtClean="0">
              <a:ea typeface="+mn-ea"/>
            </a:endParaRPr>
          </a:p>
          <a:p>
            <a:pPr marL="45720" indent="0">
              <a:buNone/>
              <a:defRPr/>
            </a:pPr>
            <a:r>
              <a:rPr lang="en-US" sz="3200" b="1" dirty="0">
                <a:solidFill>
                  <a:schemeClr val="accent2"/>
                </a:solidFill>
                <a:hlinkClick r:id="rId2"/>
              </a:rPr>
              <a:t>Please feel free to contact any of us:</a:t>
            </a:r>
          </a:p>
          <a:p>
            <a:pPr marL="45720" indent="0">
              <a:buNone/>
              <a:defRPr/>
            </a:pPr>
            <a:endParaRPr lang="en-US" sz="3200" b="1" dirty="0">
              <a:solidFill>
                <a:schemeClr val="tx1"/>
              </a:solidFill>
              <a:hlinkClick r:id="rId2"/>
            </a:endParaRPr>
          </a:p>
          <a:p>
            <a:pPr marL="45720" indent="0">
              <a:buNone/>
              <a:defRPr/>
            </a:pPr>
            <a:r>
              <a:rPr lang="en-US" sz="2400" dirty="0">
                <a:hlinkClick r:id="rId2"/>
              </a:rPr>
              <a:t>Elizabeth.McMahon@northlandcollege.edu</a:t>
            </a:r>
            <a:endParaRPr lang="en-US" sz="2400" dirty="0"/>
          </a:p>
          <a:p>
            <a:pPr marL="45720" indent="0">
              <a:buNone/>
              <a:defRPr/>
            </a:pPr>
            <a:endParaRPr lang="en-US" sz="2400" dirty="0"/>
          </a:p>
          <a:p>
            <a:pPr marL="45720" indent="0">
              <a:buNone/>
              <a:defRPr/>
            </a:pPr>
            <a:r>
              <a:rPr lang="en-US" sz="2400" dirty="0">
                <a:hlinkClick r:id="rId3"/>
              </a:rPr>
              <a:t>Karen.LaPlant@hennepintech.edu</a:t>
            </a:r>
            <a:endParaRPr lang="en-US" sz="2400" dirty="0"/>
          </a:p>
          <a:p>
            <a:pPr marL="45720" indent="0">
              <a:buNone/>
              <a:defRPr/>
            </a:pPr>
            <a:endParaRPr lang="en-US" sz="2400" dirty="0"/>
          </a:p>
          <a:p>
            <a:pPr marL="45720" indent="0">
              <a:buNone/>
              <a:defRPr/>
            </a:pPr>
            <a:r>
              <a:rPr lang="en-US" sz="2400" dirty="0">
                <a:hlinkClick r:id="rId4"/>
              </a:rPr>
              <a:t>Julie.Reginek@ridgewater.edu</a:t>
            </a:r>
            <a:endParaRPr lang="en-US" sz="2400" dirty="0"/>
          </a:p>
          <a:p>
            <a:pPr marL="45720" indent="0">
              <a:buNone/>
              <a:defRPr/>
            </a:pPr>
            <a:endParaRPr lang="en-US" sz="2400" dirty="0"/>
          </a:p>
          <a:p>
            <a:pPr marL="45720" indent="0">
              <a:buNone/>
              <a:defRPr/>
            </a:pPr>
            <a:r>
              <a:rPr lang="en-US" sz="2400" dirty="0">
                <a:hlinkClick r:id="rId5"/>
              </a:rPr>
              <a:t>ROCallaghan@winona.edu</a:t>
            </a:r>
            <a:endParaRPr lang="en-US" sz="2400" dirty="0"/>
          </a:p>
          <a:p>
            <a:pPr marL="45720" indent="0">
              <a:buNone/>
              <a:defRPr/>
            </a:pPr>
            <a:endParaRPr lang="en-US" dirty="0">
              <a:ea typeface="+mn-ea"/>
            </a:endParaRPr>
          </a:p>
        </p:txBody>
      </p:sp>
      <p:sp>
        <p:nvSpPr>
          <p:cNvPr id="3" name="Title 2"/>
          <p:cNvSpPr>
            <a:spLocks noGrp="1"/>
          </p:cNvSpPr>
          <p:nvPr>
            <p:ph type="title"/>
          </p:nvPr>
        </p:nvSpPr>
        <p:spPr/>
        <p:txBody>
          <a:bodyPr/>
          <a:lstStyle/>
          <a:p>
            <a:pPr>
              <a:defRPr/>
            </a:pPr>
            <a:r>
              <a:rPr lang="en-US" dirty="0" smtClean="0">
                <a:ea typeface="+mj-ea"/>
              </a:rPr>
              <a:t>Questions?</a:t>
            </a:r>
            <a:endParaRPr lang="en-US" dirty="0">
              <a:ea typeface="+mj-ea"/>
            </a:endParaRPr>
          </a:p>
        </p:txBody>
      </p:sp>
    </p:spTree>
    <p:extLst>
      <p:ext uri="{BB962C8B-B14F-4D97-AF65-F5344CB8AC3E}">
        <p14:creationId xmlns:p14="http://schemas.microsoft.com/office/powerpoint/2010/main" val="1006815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77894"/>
            <a:ext cx="8910110" cy="5004445"/>
          </a:xfrm>
          <a:prstGeom prst="rect">
            <a:avLst/>
          </a:prstGeom>
        </p:spPr>
      </p:pic>
      <p:sp>
        <p:nvSpPr>
          <p:cNvPr id="3" name="Title 2"/>
          <p:cNvSpPr>
            <a:spLocks noGrp="1"/>
          </p:cNvSpPr>
          <p:nvPr>
            <p:ph type="title"/>
          </p:nvPr>
        </p:nvSpPr>
        <p:spPr>
          <a:xfrm>
            <a:off x="9550400" y="460248"/>
            <a:ext cx="2235200" cy="4429900"/>
          </a:xfrm>
        </p:spPr>
        <p:txBody>
          <a:bodyPr>
            <a:noAutofit/>
          </a:bodyPr>
          <a:lstStyle/>
          <a:p>
            <a:pPr algn="r"/>
            <a:r>
              <a:rPr lang="en-US" sz="2400" dirty="0" smtClean="0"/>
              <a:t>QM Affiliate Institutions in Minnesota</a:t>
            </a:r>
            <a:endParaRPr lang="en-US" sz="2400" dirty="0"/>
          </a:p>
        </p:txBody>
      </p:sp>
      <p:pic>
        <p:nvPicPr>
          <p:cNvPr id="7" name="Picture 2" descr="Minnesota Department of Educatio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1225" y="4192937"/>
            <a:ext cx="1291888" cy="4345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4648200"/>
            <a:ext cx="1101328" cy="19050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8058" y="4890148"/>
            <a:ext cx="1607516" cy="1607516"/>
          </a:xfrm>
          <a:prstGeom prst="rect">
            <a:avLst/>
          </a:prstGeom>
        </p:spPr>
      </p:pic>
      <p:sp>
        <p:nvSpPr>
          <p:cNvPr id="16" name="Rectangle 15"/>
          <p:cNvSpPr/>
          <p:nvPr/>
        </p:nvSpPr>
        <p:spPr>
          <a:xfrm>
            <a:off x="5974813" y="3244334"/>
            <a:ext cx="242374" cy="369332"/>
          </a:xfrm>
          <a:prstGeom prst="rect">
            <a:avLst/>
          </a:prstGeom>
        </p:spPr>
        <p:txBody>
          <a:bodyPr wrap="none">
            <a:spAutoFit/>
          </a:bodyPr>
          <a:lstStyle/>
          <a:p>
            <a:r>
              <a:rPr lang="en-US" dirty="0"/>
              <a:t> </a:t>
            </a:r>
          </a:p>
        </p:txBody>
      </p:sp>
      <p:sp>
        <p:nvSpPr>
          <p:cNvPr id="17" name="Rectangle 16"/>
          <p:cNvSpPr/>
          <p:nvPr/>
        </p:nvSpPr>
        <p:spPr>
          <a:xfrm>
            <a:off x="5974813" y="3244334"/>
            <a:ext cx="242374" cy="369332"/>
          </a:xfrm>
          <a:prstGeom prst="rect">
            <a:avLst/>
          </a:prstGeom>
        </p:spPr>
        <p:txBody>
          <a:bodyPr wrap="none">
            <a:spAutoFit/>
          </a:bodyPr>
          <a:lstStyle/>
          <a:p>
            <a:r>
              <a:rPr lang="en-US" dirty="0"/>
              <a:t> </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5100" y="460248"/>
            <a:ext cx="1373431" cy="1260855"/>
          </a:xfrm>
          <a:prstGeom prst="rect">
            <a:avLst/>
          </a:prstGeom>
          <a:noFill/>
        </p:spPr>
      </p:pic>
      <p:sp>
        <p:nvSpPr>
          <p:cNvPr id="20" name="TextBox 19"/>
          <p:cNvSpPr txBox="1"/>
          <p:nvPr/>
        </p:nvSpPr>
        <p:spPr>
          <a:xfrm>
            <a:off x="3251558" y="5962787"/>
            <a:ext cx="2952714" cy="307777"/>
          </a:xfrm>
          <a:prstGeom prst="rect">
            <a:avLst/>
          </a:prstGeom>
          <a:solidFill>
            <a:schemeClr val="tx2"/>
          </a:solidFill>
        </p:spPr>
        <p:txBody>
          <a:bodyPr wrap="square" rtlCol="0">
            <a:spAutoFit/>
          </a:bodyPr>
          <a:lstStyle/>
          <a:p>
            <a:r>
              <a:rPr lang="en-US" sz="1400" b="1" dirty="0" smtClean="0">
                <a:solidFill>
                  <a:schemeClr val="bg2"/>
                </a:solidFill>
                <a:latin typeface="Batang" panose="02030600000101010101" pitchFamily="18" charset="-127"/>
                <a:ea typeface="Batang" panose="02030600000101010101" pitchFamily="18" charset="-127"/>
              </a:rPr>
              <a:t>Joint QM subscribers </a:t>
            </a:r>
            <a:r>
              <a:rPr lang="en-US" sz="1400" b="1" dirty="0">
                <a:solidFill>
                  <a:schemeClr val="bg2"/>
                </a:solidFill>
                <a:latin typeface="Batang" panose="02030600000101010101" pitchFamily="18" charset="-127"/>
                <a:ea typeface="Batang" panose="02030600000101010101" pitchFamily="18" charset="-127"/>
              </a:rPr>
              <a:t>since 2008</a:t>
            </a:r>
          </a:p>
        </p:txBody>
      </p:sp>
    </p:spTree>
    <p:extLst>
      <p:ext uri="{BB962C8B-B14F-4D97-AF65-F5344CB8AC3E}">
        <p14:creationId xmlns:p14="http://schemas.microsoft.com/office/powerpoint/2010/main" val="3444608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smtClean="0"/>
              <a:t>QM Professional Development</a:t>
            </a:r>
          </a:p>
          <a:p>
            <a:pPr marL="285750" indent="-285750">
              <a:buFont typeface="Arial" panose="020B0604020202020204" pitchFamily="34" charset="0"/>
              <a:buChar char="•"/>
            </a:pPr>
            <a:r>
              <a:rPr lang="en-US" sz="1800" dirty="0" smtClean="0"/>
              <a:t>Official QM Course Reviews</a:t>
            </a:r>
            <a:endParaRPr lang="en-US" sz="1800" dirty="0"/>
          </a:p>
          <a:p>
            <a:pPr marL="285750" indent="-285750">
              <a:buFont typeface="Arial" panose="020B0604020202020204" pitchFamily="34" charset="0"/>
              <a:buChar char="•"/>
            </a:pPr>
            <a:r>
              <a:rPr lang="en-US" sz="1800" dirty="0" smtClean="0"/>
              <a:t>Other webinars, workshops and conferences</a:t>
            </a:r>
            <a:endParaRPr lang="en-US" sz="1800" dirty="0"/>
          </a:p>
        </p:txBody>
      </p:sp>
      <p:sp>
        <p:nvSpPr>
          <p:cNvPr id="4" name="Title 3"/>
          <p:cNvSpPr>
            <a:spLocks noGrp="1"/>
          </p:cNvSpPr>
          <p:nvPr>
            <p:ph type="title"/>
          </p:nvPr>
        </p:nvSpPr>
        <p:spPr/>
        <p:txBody>
          <a:bodyPr/>
          <a:lstStyle/>
          <a:p>
            <a:r>
              <a:rPr lang="en-US" dirty="0" smtClean="0"/>
              <a:t>MOQI</a:t>
            </a:r>
            <a:br>
              <a:rPr lang="en-US" dirty="0" smtClean="0"/>
            </a:br>
            <a:r>
              <a:rPr lang="en-US" dirty="0" smtClean="0"/>
              <a:t>Coordinates</a:t>
            </a:r>
            <a:endParaRPr lang="en-US" dirty="0"/>
          </a:p>
        </p:txBody>
      </p:sp>
      <p:pic>
        <p:nvPicPr>
          <p:cNvPr id="2053" name="Picture 5" descr="https://lh3.googleusercontent.com/yRGNvRXOOpnaFeLu_TwKWNR8sAu_0Yfyr4meAJlh9SyY4nEiKDSr_2ltYBY5WlBBaWDVPSeO8_7i8l6jN1OTgdMk7Y3es0qzPEJHDFF7_C85oDE31ytu_-5rOzrZhCfn35UWimfek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315200" cy="5445474"/>
          </a:xfrm>
          <a:prstGeom prst="rect">
            <a:avLst/>
          </a:prstGeom>
          <a:solidFill>
            <a:schemeClr val="bg2"/>
          </a:solidFill>
        </p:spPr>
      </p:pic>
      <p:sp>
        <p:nvSpPr>
          <p:cNvPr id="6" name="Rectangle 5"/>
          <p:cNvSpPr/>
          <p:nvPr/>
        </p:nvSpPr>
        <p:spPr>
          <a:xfrm>
            <a:off x="914399" y="480912"/>
            <a:ext cx="7315201" cy="365760"/>
          </a:xfrm>
          <a:prstGeom prst="rect">
            <a:avLst/>
          </a:prstGeom>
          <a:solidFill>
            <a:schemeClr val="tx2"/>
          </a:solidFill>
        </p:spPr>
        <p:txBody>
          <a:bodyPr wrap="square">
            <a:spAutoFit/>
          </a:bodyPr>
          <a:lstStyle/>
          <a:p>
            <a:r>
              <a:rPr lang="en-US" dirty="0">
                <a:solidFill>
                  <a:schemeClr val="bg2"/>
                </a:solidFill>
                <a:latin typeface="Muli"/>
              </a:rPr>
              <a:t>Learn More about MOQI @</a:t>
            </a:r>
            <a:r>
              <a:rPr lang="en-US" u="sng" dirty="0">
                <a:solidFill>
                  <a:schemeClr val="bg2"/>
                </a:solidFill>
                <a:latin typeface="Muli"/>
                <a:hlinkClick r:id="rId3"/>
              </a:rPr>
              <a:t>http://minnesota.qualitymatters.org</a:t>
            </a:r>
            <a:endParaRPr lang="en-US" dirty="0">
              <a:solidFill>
                <a:schemeClr val="bg2"/>
              </a:solidFill>
            </a:endParaRPr>
          </a:p>
          <a:p>
            <a:r>
              <a:rPr lang="en-US" dirty="0">
                <a:solidFill>
                  <a:schemeClr val="bg2"/>
                </a:solidFill>
              </a:rPr>
              <a:t/>
            </a:r>
            <a:br>
              <a:rPr lang="en-US" dirty="0">
                <a:solidFill>
                  <a:schemeClr val="bg2"/>
                </a:solidFill>
              </a:rPr>
            </a:br>
            <a:endParaRPr lang="en-US" dirty="0">
              <a:solidFill>
                <a:schemeClr val="bg2"/>
              </a:solidFill>
            </a:endParaRPr>
          </a:p>
        </p:txBody>
      </p:sp>
    </p:spTree>
    <p:extLst>
      <p:ext uri="{BB962C8B-B14F-4D97-AF65-F5344CB8AC3E}">
        <p14:creationId xmlns:p14="http://schemas.microsoft.com/office/powerpoint/2010/main" val="543388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91" y="-16042"/>
            <a:ext cx="7493770" cy="6506161"/>
          </a:xfrm>
          <a:prstGeom prst="rect">
            <a:avLst/>
          </a:prstGeom>
        </p:spPr>
      </p:pic>
      <p:sp>
        <p:nvSpPr>
          <p:cNvPr id="3" name="4-Point Star 2"/>
          <p:cNvSpPr/>
          <p:nvPr/>
        </p:nvSpPr>
        <p:spPr>
          <a:xfrm>
            <a:off x="228600" y="1219199"/>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6907078" y="382835"/>
            <a:ext cx="4902959" cy="2103691"/>
          </a:xfrm>
          <a:prstGeom prst="wedgeRectCallout">
            <a:avLst>
              <a:gd name="adj1" fmla="val -19417"/>
              <a:gd name="adj2" fmla="val 485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cs typeface="Arial" panose="020B0604020202020204" pitchFamily="34" charset="0"/>
              </a:rPr>
              <a:t>Inter-institutional collaboration increases course quality and builds a network of shared expertise. Each institution chooses own </a:t>
            </a:r>
            <a:r>
              <a:rPr lang="en-US" sz="2400" dirty="0" smtClean="0">
                <a:solidFill>
                  <a:schemeClr val="bg1"/>
                </a:solidFill>
                <a:cs typeface="Arial" panose="020B0604020202020204" pitchFamily="34" charset="0"/>
              </a:rPr>
              <a:t>approach to QM implementation</a:t>
            </a:r>
            <a:r>
              <a:rPr lang="en-US" sz="2400" dirty="0">
                <a:solidFill>
                  <a:schemeClr val="bg1"/>
                </a:solidFill>
                <a:cs typeface="Arial" panose="020B0604020202020204" pitchFamily="34" charset="0"/>
              </a:rPr>
              <a: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2957" y="3962400"/>
            <a:ext cx="1250346" cy="2162761"/>
          </a:xfrm>
          <a:prstGeom prst="rect">
            <a:avLst/>
          </a:prstGeom>
        </p:spPr>
      </p:pic>
      <p:cxnSp>
        <p:nvCxnSpPr>
          <p:cNvPr id="11" name="Straight Connector 10"/>
          <p:cNvCxnSpPr/>
          <p:nvPr/>
        </p:nvCxnSpPr>
        <p:spPr>
          <a:xfrm>
            <a:off x="757146" y="1676399"/>
            <a:ext cx="1005118" cy="336738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94748" y="3986581"/>
            <a:ext cx="1862880" cy="1756671"/>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62263" y="5043780"/>
            <a:ext cx="2813113" cy="7551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5458" y="1725469"/>
            <a:ext cx="5621542" cy="220539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4-Point Star 5"/>
          <p:cNvSpPr/>
          <p:nvPr/>
        </p:nvSpPr>
        <p:spPr>
          <a:xfrm>
            <a:off x="6019800" y="3505200"/>
            <a:ext cx="914400" cy="914400"/>
          </a:xfrm>
          <a:prstGeom prst="star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4118176" y="5291583"/>
            <a:ext cx="914400" cy="9144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1285691" y="4586580"/>
            <a:ext cx="914400" cy="914400"/>
          </a:xfrm>
          <a:prstGeom prst="star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36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Collaboration</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053259233"/>
              </p:ext>
            </p:extLst>
          </p:nvPr>
        </p:nvGraphicFramePr>
        <p:xfrm>
          <a:off x="304800" y="1676400"/>
          <a:ext cx="115062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7316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7620000" cy="2362200"/>
          </a:xfrm>
        </p:spPr>
        <p:txBody>
          <a:bodyPr/>
          <a:lstStyle/>
          <a:p>
            <a:pPr algn="ctr"/>
            <a:r>
              <a:rPr lang="en-US" sz="3600" dirty="0"/>
              <a:t/>
            </a:r>
            <a:br>
              <a:rPr lang="en-US" sz="3600" dirty="0"/>
            </a:br>
            <a:r>
              <a:rPr lang="en-US" sz="3600" dirty="0"/>
              <a:t/>
            </a:r>
            <a:br>
              <a:rPr lang="en-US" sz="3600" dirty="0"/>
            </a:br>
            <a:r>
              <a:rPr lang="en-US" sz="3600" dirty="0"/>
              <a:t>The Road to Quality - A Panel Discussion on Campus Implementation</a:t>
            </a:r>
            <a:r>
              <a:rPr lang="en-US" dirty="0"/>
              <a:t/>
            </a:r>
            <a:br>
              <a:rPr lang="en-US" dirty="0"/>
            </a:br>
            <a:r>
              <a:rPr lang="en-US" dirty="0"/>
              <a:t> </a:t>
            </a:r>
            <a:br>
              <a:rPr lang="en-US" dirty="0"/>
            </a:br>
            <a:endParaRPr lang="en-US" dirty="0"/>
          </a:p>
        </p:txBody>
      </p:sp>
      <p:sp>
        <p:nvSpPr>
          <p:cNvPr id="2" name="TextBox 1"/>
          <p:cNvSpPr txBox="1"/>
          <p:nvPr/>
        </p:nvSpPr>
        <p:spPr>
          <a:xfrm>
            <a:off x="685800" y="3657600"/>
            <a:ext cx="7467600" cy="1569660"/>
          </a:xfrm>
          <a:prstGeom prst="rect">
            <a:avLst/>
          </a:prstGeom>
          <a:noFill/>
        </p:spPr>
        <p:txBody>
          <a:bodyPr wrap="square" rtlCol="0">
            <a:spAutoFit/>
          </a:bodyPr>
          <a:lstStyle/>
          <a:p>
            <a:r>
              <a:rPr lang="en-US" sz="2400" dirty="0">
                <a:solidFill>
                  <a:schemeClr val="bg1"/>
                </a:solidFill>
              </a:rPr>
              <a:t>Karen </a:t>
            </a:r>
            <a:r>
              <a:rPr lang="en-US" sz="2400" dirty="0" err="1">
                <a:solidFill>
                  <a:schemeClr val="bg1"/>
                </a:solidFill>
              </a:rPr>
              <a:t>LaPlant</a:t>
            </a:r>
            <a:endParaRPr lang="en-US" sz="2400" dirty="0">
              <a:solidFill>
                <a:schemeClr val="bg1"/>
              </a:solidFill>
            </a:endParaRPr>
          </a:p>
          <a:p>
            <a:r>
              <a:rPr lang="en-US" sz="2400" dirty="0">
                <a:solidFill>
                  <a:schemeClr val="bg1"/>
                </a:solidFill>
              </a:rPr>
              <a:t>Quality Matters Peer Reviewer and Coordinator</a:t>
            </a:r>
          </a:p>
          <a:p>
            <a:r>
              <a:rPr lang="en-US" sz="2400" dirty="0">
                <a:solidFill>
                  <a:schemeClr val="bg1"/>
                </a:solidFill>
              </a:rPr>
              <a:t>Information Technology Faculty</a:t>
            </a:r>
          </a:p>
          <a:p>
            <a:r>
              <a:rPr lang="en-US" sz="2400" dirty="0">
                <a:solidFill>
                  <a:schemeClr val="bg1"/>
                </a:solidFill>
              </a:rPr>
              <a:t>Hennepin Technical College</a:t>
            </a:r>
          </a:p>
        </p:txBody>
      </p:sp>
    </p:spTree>
    <p:extLst>
      <p:ext uri="{BB962C8B-B14F-4D97-AF65-F5344CB8AC3E}">
        <p14:creationId xmlns:p14="http://schemas.microsoft.com/office/powerpoint/2010/main" val="3697225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501650" indent="-457200">
              <a:buFont typeface="+mj-lt"/>
              <a:buAutoNum type="arabicPeriod"/>
              <a:defRPr/>
            </a:pPr>
            <a:endParaRPr lang="en-US" dirty="0" smtClean="0">
              <a:ea typeface="+mn-ea"/>
            </a:endParaRPr>
          </a:p>
          <a:p>
            <a:pPr marL="501650" indent="-457200">
              <a:buFont typeface="+mj-lt"/>
              <a:buAutoNum type="arabicPeriod"/>
              <a:defRPr/>
            </a:pPr>
            <a:r>
              <a:rPr lang="en-US" dirty="0" smtClean="0">
                <a:ea typeface="+mn-ea"/>
              </a:rPr>
              <a:t>Introducing Quality Matters on campus</a:t>
            </a:r>
          </a:p>
          <a:p>
            <a:pPr marL="501650" indent="-457200">
              <a:buFont typeface="+mj-lt"/>
              <a:buAutoNum type="arabicPeriod"/>
              <a:defRPr/>
            </a:pPr>
            <a:endParaRPr lang="en-US" dirty="0" smtClean="0">
              <a:ea typeface="+mn-ea"/>
            </a:endParaRPr>
          </a:p>
          <a:p>
            <a:pPr marL="501650" indent="-457200">
              <a:buFont typeface="+mj-lt"/>
              <a:buAutoNum type="arabicPeriod"/>
              <a:defRPr/>
            </a:pPr>
            <a:r>
              <a:rPr lang="en-US" dirty="0" smtClean="0">
                <a:ea typeface="+mn-ea"/>
              </a:rPr>
              <a:t>Gaining acceptance or buy-in</a:t>
            </a:r>
          </a:p>
          <a:p>
            <a:pPr marL="501650" indent="-457200">
              <a:buFont typeface="+mj-lt"/>
              <a:buAutoNum type="arabicPeriod"/>
              <a:defRPr/>
            </a:pPr>
            <a:endParaRPr lang="en-US" dirty="0" smtClean="0">
              <a:ea typeface="+mn-ea"/>
            </a:endParaRPr>
          </a:p>
          <a:p>
            <a:pPr marL="501650" indent="-457200">
              <a:buFont typeface="+mj-lt"/>
              <a:buAutoNum type="arabicPeriod"/>
              <a:defRPr/>
            </a:pPr>
            <a:r>
              <a:rPr lang="en-US" dirty="0" smtClean="0">
                <a:ea typeface="+mn-ea"/>
              </a:rPr>
              <a:t>Establishment </a:t>
            </a:r>
            <a:r>
              <a:rPr lang="en-US" dirty="0">
                <a:ea typeface="+mn-ea"/>
              </a:rPr>
              <a:t>of a training program</a:t>
            </a:r>
          </a:p>
          <a:p>
            <a:pPr marL="501650" indent="-457200">
              <a:buFont typeface="+mj-lt"/>
              <a:buAutoNum type="arabicPeriod"/>
              <a:defRPr/>
            </a:pPr>
            <a:endParaRPr lang="en-US" dirty="0" smtClean="0">
              <a:ea typeface="+mn-ea"/>
            </a:endParaRPr>
          </a:p>
          <a:p>
            <a:pPr marL="501650" indent="-457200">
              <a:buFont typeface="+mj-lt"/>
              <a:buAutoNum type="arabicPeriod"/>
              <a:defRPr/>
            </a:pPr>
            <a:r>
              <a:rPr lang="en-US" dirty="0" smtClean="0">
                <a:ea typeface="+mn-ea"/>
              </a:rPr>
              <a:t>Procedures </a:t>
            </a:r>
            <a:r>
              <a:rPr lang="en-US" dirty="0">
                <a:ea typeface="+mn-ea"/>
              </a:rPr>
              <a:t>for faculty to have </a:t>
            </a:r>
            <a:r>
              <a:rPr lang="en-US" dirty="0" smtClean="0">
                <a:ea typeface="+mn-ea"/>
              </a:rPr>
              <a:t>courses reviewed</a:t>
            </a:r>
            <a:endParaRPr lang="en-US" dirty="0">
              <a:ea typeface="+mn-ea"/>
            </a:endParaRPr>
          </a:p>
          <a:p>
            <a:pPr marL="501650" indent="-457200">
              <a:buFont typeface="+mj-lt"/>
              <a:buAutoNum type="arabicPeriod"/>
              <a:defRPr/>
            </a:pPr>
            <a:endParaRPr lang="en-US" dirty="0" smtClean="0">
              <a:ea typeface="+mn-ea"/>
            </a:endParaRPr>
          </a:p>
          <a:p>
            <a:pPr marL="501650" indent="-457200">
              <a:buFont typeface="+mj-lt"/>
              <a:buAutoNum type="arabicPeriod"/>
              <a:defRPr/>
            </a:pPr>
            <a:r>
              <a:rPr lang="en-US" dirty="0" smtClean="0">
                <a:ea typeface="+mn-ea"/>
              </a:rPr>
              <a:t>Lessons </a:t>
            </a:r>
            <a:r>
              <a:rPr lang="en-US" dirty="0">
                <a:ea typeface="+mn-ea"/>
              </a:rPr>
              <a:t>learned </a:t>
            </a:r>
          </a:p>
          <a:p>
            <a:pPr>
              <a:defRPr/>
            </a:pPr>
            <a:endParaRPr lang="en-US" dirty="0">
              <a:ea typeface="+mn-ea"/>
            </a:endParaRPr>
          </a:p>
        </p:txBody>
      </p:sp>
      <p:sp>
        <p:nvSpPr>
          <p:cNvPr id="3" name="Title 2"/>
          <p:cNvSpPr>
            <a:spLocks noGrp="1"/>
          </p:cNvSpPr>
          <p:nvPr>
            <p:ph type="title"/>
          </p:nvPr>
        </p:nvSpPr>
        <p:spPr>
          <a:xfrm>
            <a:off x="1981200" y="355600"/>
            <a:ext cx="8305800" cy="1054100"/>
          </a:xfrm>
        </p:spPr>
        <p:txBody>
          <a:bodyPr/>
          <a:lstStyle/>
          <a:p>
            <a:pPr>
              <a:defRPr/>
            </a:pPr>
            <a:r>
              <a:rPr lang="en-US" dirty="0" smtClean="0">
                <a:ea typeface="+mj-ea"/>
              </a:rPr>
              <a:t>Hennepin Technical College</a:t>
            </a:r>
            <a:endParaRPr lang="en-US" dirty="0">
              <a:ea typeface="+mj-ea"/>
            </a:endParaRPr>
          </a:p>
        </p:txBody>
      </p:sp>
    </p:spTree>
    <p:extLst>
      <p:ext uri="{BB962C8B-B14F-4D97-AF65-F5344CB8AC3E}">
        <p14:creationId xmlns:p14="http://schemas.microsoft.com/office/powerpoint/2010/main" val="29394303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4261</TotalTime>
  <Words>1339</Words>
  <Application>Microsoft Office PowerPoint</Application>
  <PresentationFormat>Widescreen</PresentationFormat>
  <Paragraphs>328</Paragraphs>
  <Slides>35</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Batang</vt:lpstr>
      <vt:lpstr>Calibri</vt:lpstr>
      <vt:lpstr>Franklin Gothic Medium</vt:lpstr>
      <vt:lpstr>Muli</vt:lpstr>
      <vt:lpstr>Source Sans Pro</vt:lpstr>
      <vt:lpstr>Wingdings</vt:lpstr>
      <vt:lpstr>Wingdings 2</vt:lpstr>
      <vt:lpstr>Grid</vt:lpstr>
      <vt:lpstr>The Road to Quality - A Panel Discussion on Campus Implementation </vt:lpstr>
      <vt:lpstr>Presenters</vt:lpstr>
      <vt:lpstr>  The Road to Quality - A Panel Discussion on Campus Implementation   </vt:lpstr>
      <vt:lpstr>QM Affiliate Institutions in Minnesota</vt:lpstr>
      <vt:lpstr>MOQI Coordinates</vt:lpstr>
      <vt:lpstr>PowerPoint Presentation</vt:lpstr>
      <vt:lpstr>Goals of Collaboration</vt:lpstr>
      <vt:lpstr>  The Road to Quality - A Panel Discussion on Campus Implementation   </vt:lpstr>
      <vt:lpstr>Hennepin Technical College</vt:lpstr>
      <vt:lpstr>Online courses</vt:lpstr>
      <vt:lpstr>Introduction</vt:lpstr>
      <vt:lpstr> ACCEPTANCE </vt:lpstr>
      <vt:lpstr>ESTABLISHMENT</vt:lpstr>
      <vt:lpstr> PROCEDURES </vt:lpstr>
      <vt:lpstr>LESSONS LEARNED</vt:lpstr>
      <vt:lpstr>QM COURSE Recognition AT HTC</vt:lpstr>
      <vt:lpstr>SUMMARY</vt:lpstr>
      <vt:lpstr>  The Road to Quality - A Panel Discussion on Campus Implementation   </vt:lpstr>
      <vt:lpstr>Ridgewater College creating a QM Culture</vt:lpstr>
      <vt:lpstr>Ridgewater College creating a QM Culture</vt:lpstr>
      <vt:lpstr>From Administration…….</vt:lpstr>
      <vt:lpstr>Ridgewater College Teaching and Learning Center</vt:lpstr>
      <vt:lpstr>Ridgewater College Creating a QM Culture</vt:lpstr>
      <vt:lpstr>Ridgewater College Creating a QM Culture</vt:lpstr>
      <vt:lpstr>  The Road to Quality - A Panel Discussion on Campus Implementation   </vt:lpstr>
      <vt:lpstr>WSU and QM at a Glance</vt:lpstr>
      <vt:lpstr>WeTeach Program</vt:lpstr>
      <vt:lpstr>Advantages &amp; Disadvantages</vt:lpstr>
      <vt:lpstr>WETeach Program FOUNDATIONS</vt:lpstr>
      <vt:lpstr>Assignment Examples</vt:lpstr>
      <vt:lpstr>WETeach Program ADVANCED</vt:lpstr>
      <vt:lpstr>Strategies for administration &amp; Faculty buy-in</vt:lpstr>
      <vt:lpstr>Tools to Communicate WeTeach Program</vt:lpstr>
      <vt:lpstr>Tools to Communicate WeTeach Program</vt:lpstr>
      <vt:lpstr>Questions?</vt:lpstr>
    </vt:vector>
  </TitlesOfParts>
  <Company>Northland Community and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Matters in Minnesota: A Statewide Collaboration</dc:title>
  <dc:creator>Elizabeth McMahon</dc:creator>
  <cp:lastModifiedBy>Julie Reginek</cp:lastModifiedBy>
  <cp:revision>204</cp:revision>
  <cp:lastPrinted>2013-11-21T12:49:11Z</cp:lastPrinted>
  <dcterms:created xsi:type="dcterms:W3CDTF">2013-09-29T13:02:34Z</dcterms:created>
  <dcterms:modified xsi:type="dcterms:W3CDTF">2016-10-18T01:36:49Z</dcterms:modified>
</cp:coreProperties>
</file>