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22"/>
  </p:notesMasterIdLst>
  <p:sldIdLst>
    <p:sldId id="256" r:id="rId2"/>
    <p:sldId id="320" r:id="rId3"/>
    <p:sldId id="257" r:id="rId4"/>
    <p:sldId id="317" r:id="rId5"/>
    <p:sldId id="333" r:id="rId6"/>
    <p:sldId id="321" r:id="rId7"/>
    <p:sldId id="332" r:id="rId8"/>
    <p:sldId id="336" r:id="rId9"/>
    <p:sldId id="334" r:id="rId10"/>
    <p:sldId id="331" r:id="rId11"/>
    <p:sldId id="335" r:id="rId12"/>
    <p:sldId id="337" r:id="rId13"/>
    <p:sldId id="268" r:id="rId14"/>
    <p:sldId id="340" r:id="rId15"/>
    <p:sldId id="323" r:id="rId16"/>
    <p:sldId id="338" r:id="rId17"/>
    <p:sldId id="339" r:id="rId18"/>
    <p:sldId id="275" r:id="rId19"/>
    <p:sldId id="341" r:id="rId20"/>
    <p:sldId id="342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FFFF99"/>
    <a:srgbClr val="9BDF41"/>
    <a:srgbClr val="FF6D6D"/>
    <a:srgbClr val="FF3300"/>
    <a:srgbClr val="FF1D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8AFF2-92F0-43EC-8502-16D5A85F606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0ED535-F2BD-4175-AE3C-2DF1AEEBC2FC}">
      <dgm:prSet phldrT="[Text]"/>
      <dgm:spPr/>
      <dgm:t>
        <a:bodyPr/>
        <a:lstStyle/>
        <a:p>
          <a:r>
            <a:rPr lang="en-US" dirty="0" smtClean="0"/>
            <a:t>2008 </a:t>
          </a:r>
        </a:p>
        <a:p>
          <a:r>
            <a:rPr lang="en-US" dirty="0" smtClean="0"/>
            <a:t>Title III Grant written: focus eLearning</a:t>
          </a:r>
          <a:endParaRPr lang="en-US" dirty="0"/>
        </a:p>
      </dgm:t>
    </dgm:pt>
    <dgm:pt modelId="{FC0E8462-94AC-4A3B-A90E-BB029603B3C3}" type="parTrans" cxnId="{C1A66DCA-42BC-4F71-B16B-479BF18FB9EE}">
      <dgm:prSet/>
      <dgm:spPr/>
      <dgm:t>
        <a:bodyPr/>
        <a:lstStyle/>
        <a:p>
          <a:endParaRPr lang="en-US"/>
        </a:p>
      </dgm:t>
    </dgm:pt>
    <dgm:pt modelId="{32FE1C95-BDE3-4D5E-B752-B16219BA2FE6}" type="sibTrans" cxnId="{C1A66DCA-42BC-4F71-B16B-479BF18FB9EE}">
      <dgm:prSet/>
      <dgm:spPr/>
      <dgm:t>
        <a:bodyPr/>
        <a:lstStyle/>
        <a:p>
          <a:endParaRPr lang="en-US"/>
        </a:p>
      </dgm:t>
    </dgm:pt>
    <dgm:pt modelId="{51DB1187-3563-4487-868B-BCCAD98A103C}">
      <dgm:prSet phldrT="[Text]"/>
      <dgm:spPr/>
      <dgm:t>
        <a:bodyPr/>
        <a:lstStyle/>
        <a:p>
          <a:r>
            <a:rPr lang="en-US" dirty="0" smtClean="0"/>
            <a:t>2010</a:t>
          </a:r>
        </a:p>
        <a:p>
          <a:r>
            <a:rPr lang="en-US" dirty="0" smtClean="0"/>
            <a:t>Title III Grant received</a:t>
          </a:r>
          <a:endParaRPr lang="en-US" dirty="0"/>
        </a:p>
      </dgm:t>
    </dgm:pt>
    <dgm:pt modelId="{41F79114-21D6-4409-90BD-0D545CEC0708}" type="parTrans" cxnId="{AD42E59C-D584-4316-A0C8-ED950D65A2AF}">
      <dgm:prSet/>
      <dgm:spPr/>
      <dgm:t>
        <a:bodyPr/>
        <a:lstStyle/>
        <a:p>
          <a:endParaRPr lang="en-US"/>
        </a:p>
      </dgm:t>
    </dgm:pt>
    <dgm:pt modelId="{D7A839AB-F887-4F6A-A9FE-367D9AC009FE}" type="sibTrans" cxnId="{AD42E59C-D584-4316-A0C8-ED950D65A2AF}">
      <dgm:prSet/>
      <dgm:spPr/>
      <dgm:t>
        <a:bodyPr/>
        <a:lstStyle/>
        <a:p>
          <a:endParaRPr lang="en-US"/>
        </a:p>
      </dgm:t>
    </dgm:pt>
    <dgm:pt modelId="{02F740DF-0BD3-4E50-AF7B-D049ED4EF5BA}">
      <dgm:prSet phldrT="[Text]"/>
      <dgm:spPr/>
      <dgm:t>
        <a:bodyPr/>
        <a:lstStyle/>
        <a:p>
          <a:r>
            <a:rPr lang="en-US" dirty="0" smtClean="0"/>
            <a:t>2011-2012</a:t>
          </a:r>
        </a:p>
        <a:p>
          <a:r>
            <a:rPr lang="en-US" dirty="0" smtClean="0"/>
            <a:t> Identified Master Reviewers  and trained early adopter full time faculty in APPQMR  </a:t>
          </a:r>
          <a:endParaRPr lang="en-US" dirty="0"/>
        </a:p>
      </dgm:t>
    </dgm:pt>
    <dgm:pt modelId="{E22B3F1C-8F0F-464F-AC84-FD738DC9D88C}" type="parTrans" cxnId="{CF0657C8-7BA2-42B3-899D-03BD1EFC9095}">
      <dgm:prSet/>
      <dgm:spPr/>
      <dgm:t>
        <a:bodyPr/>
        <a:lstStyle/>
        <a:p>
          <a:endParaRPr lang="en-US"/>
        </a:p>
      </dgm:t>
    </dgm:pt>
    <dgm:pt modelId="{E7CBF611-04A3-4D08-9491-FB5A520BDBB4}" type="sibTrans" cxnId="{CF0657C8-7BA2-42B3-899D-03BD1EFC9095}">
      <dgm:prSet/>
      <dgm:spPr/>
      <dgm:t>
        <a:bodyPr/>
        <a:lstStyle/>
        <a:p>
          <a:endParaRPr lang="en-US"/>
        </a:p>
      </dgm:t>
    </dgm:pt>
    <dgm:pt modelId="{F8DCB544-B35E-4D24-826E-E7C5E3738459}">
      <dgm:prSet/>
      <dgm:spPr/>
      <dgm:t>
        <a:bodyPr/>
        <a:lstStyle/>
        <a:p>
          <a:r>
            <a:rPr lang="en-US" dirty="0" smtClean="0"/>
            <a:t>2012-2013</a:t>
          </a:r>
        </a:p>
        <a:p>
          <a:r>
            <a:rPr lang="en-US" dirty="0" smtClean="0"/>
            <a:t> 5 Master Reviewers, 11 Peer Reviewers, 27 faculty trained in APPQR</a:t>
          </a:r>
          <a:endParaRPr lang="en-US" dirty="0"/>
        </a:p>
      </dgm:t>
    </dgm:pt>
    <dgm:pt modelId="{51FFA842-AB98-462A-A184-DDD488852CE4}" type="parTrans" cxnId="{563A9C61-FF53-437F-9CE3-BCC4E03125D0}">
      <dgm:prSet/>
      <dgm:spPr/>
      <dgm:t>
        <a:bodyPr/>
        <a:lstStyle/>
        <a:p>
          <a:endParaRPr lang="en-US"/>
        </a:p>
      </dgm:t>
    </dgm:pt>
    <dgm:pt modelId="{9D94917F-12AD-4954-9AC9-2EFF5BA551CE}" type="sibTrans" cxnId="{563A9C61-FF53-437F-9CE3-BCC4E03125D0}">
      <dgm:prSet/>
      <dgm:spPr/>
      <dgm:t>
        <a:bodyPr/>
        <a:lstStyle/>
        <a:p>
          <a:endParaRPr lang="en-US"/>
        </a:p>
      </dgm:t>
    </dgm:pt>
    <dgm:pt modelId="{2D0774C9-61B9-4A0A-8CC3-7446A4A247E6}">
      <dgm:prSet/>
      <dgm:spPr/>
      <dgm:t>
        <a:bodyPr/>
        <a:lstStyle/>
        <a:p>
          <a:r>
            <a:rPr lang="en-US" dirty="0" smtClean="0"/>
            <a:t>2014-2015</a:t>
          </a:r>
        </a:p>
        <a:p>
          <a:r>
            <a:rPr lang="en-US" dirty="0" smtClean="0"/>
            <a:t>QM adopted  statewide </a:t>
          </a:r>
          <a:endParaRPr lang="en-US" dirty="0"/>
        </a:p>
      </dgm:t>
    </dgm:pt>
    <dgm:pt modelId="{90719E30-D1A6-49EC-9451-413ED05D7A86}" type="parTrans" cxnId="{9F38C21A-88F4-4A12-B593-7332168A5AFC}">
      <dgm:prSet/>
      <dgm:spPr/>
      <dgm:t>
        <a:bodyPr/>
        <a:lstStyle/>
        <a:p>
          <a:endParaRPr lang="en-US"/>
        </a:p>
      </dgm:t>
    </dgm:pt>
    <dgm:pt modelId="{F8F68CDE-CBDC-46FD-B99C-537ED4AAE605}" type="sibTrans" cxnId="{9F38C21A-88F4-4A12-B593-7332168A5AFC}">
      <dgm:prSet/>
      <dgm:spPr/>
      <dgm:t>
        <a:bodyPr/>
        <a:lstStyle/>
        <a:p>
          <a:endParaRPr lang="en-US"/>
        </a:p>
      </dgm:t>
    </dgm:pt>
    <dgm:pt modelId="{793CA198-CDAB-4499-B5E9-20BA4CF54849}">
      <dgm:prSet/>
      <dgm:spPr/>
      <dgm:t>
        <a:bodyPr/>
        <a:lstStyle/>
        <a:p>
          <a:r>
            <a:rPr lang="en-US" dirty="0" smtClean="0"/>
            <a:t>2013-2014 5 Master Reviewers, 47 faculty trained in APPQMR, collaborative training with Kenai Peninsula College</a:t>
          </a:r>
          <a:endParaRPr lang="en-US" dirty="0"/>
        </a:p>
      </dgm:t>
    </dgm:pt>
    <dgm:pt modelId="{2CD7B2FA-2B66-4E8A-A7C5-7A1015BDBFB4}" type="parTrans" cxnId="{E2CA8C9B-3339-426A-A512-30E0DA5FD876}">
      <dgm:prSet/>
      <dgm:spPr/>
      <dgm:t>
        <a:bodyPr/>
        <a:lstStyle/>
        <a:p>
          <a:endParaRPr lang="en-US"/>
        </a:p>
      </dgm:t>
    </dgm:pt>
    <dgm:pt modelId="{016F192F-5621-45D1-B308-F185E30E7FF9}" type="sibTrans" cxnId="{E2CA8C9B-3339-426A-A512-30E0DA5FD876}">
      <dgm:prSet/>
      <dgm:spPr/>
      <dgm:t>
        <a:bodyPr/>
        <a:lstStyle/>
        <a:p>
          <a:endParaRPr lang="en-US"/>
        </a:p>
      </dgm:t>
    </dgm:pt>
    <dgm:pt modelId="{6A0F5D66-9AF4-4F11-9590-D4D18D082D4E}" type="pres">
      <dgm:prSet presAssocID="{CCE8AFF2-92F0-43EC-8502-16D5A85F606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66D6BD-511C-4849-A4C1-9152DA43DC6F}" type="pres">
      <dgm:prSet presAssocID="{FA0ED535-F2BD-4175-AE3C-2DF1AEEBC2FC}" presName="composite" presStyleCnt="0"/>
      <dgm:spPr/>
    </dgm:pt>
    <dgm:pt modelId="{A9F6F035-6172-409A-A15A-D6FDD09BCBAB}" type="pres">
      <dgm:prSet presAssocID="{FA0ED535-F2BD-4175-AE3C-2DF1AEEBC2FC}" presName="LShape" presStyleLbl="alignNode1" presStyleIdx="0" presStyleCnt="11"/>
      <dgm:spPr>
        <a:ln>
          <a:solidFill>
            <a:srgbClr val="FFFF99"/>
          </a:solidFill>
        </a:ln>
      </dgm:spPr>
    </dgm:pt>
    <dgm:pt modelId="{EB385BFC-B4F8-470E-9F02-0AD9B3F8B45F}" type="pres">
      <dgm:prSet presAssocID="{FA0ED535-F2BD-4175-AE3C-2DF1AEEBC2FC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F87B3-A24D-43BB-9F77-908E204D8842}" type="pres">
      <dgm:prSet presAssocID="{FA0ED535-F2BD-4175-AE3C-2DF1AEEBC2FC}" presName="Triangle" presStyleLbl="alignNode1" presStyleIdx="1" presStyleCnt="11"/>
      <dgm:spPr/>
    </dgm:pt>
    <dgm:pt modelId="{51EF3CF5-E763-421E-8A83-1E65635F8605}" type="pres">
      <dgm:prSet presAssocID="{32FE1C95-BDE3-4D5E-B752-B16219BA2FE6}" presName="sibTrans" presStyleCnt="0"/>
      <dgm:spPr/>
    </dgm:pt>
    <dgm:pt modelId="{EB8B04E6-3A41-41AC-94A4-2B33277461F3}" type="pres">
      <dgm:prSet presAssocID="{32FE1C95-BDE3-4D5E-B752-B16219BA2FE6}" presName="space" presStyleCnt="0"/>
      <dgm:spPr/>
    </dgm:pt>
    <dgm:pt modelId="{275613B7-45E9-47B9-86FC-A7A2FD3E4D3B}" type="pres">
      <dgm:prSet presAssocID="{51DB1187-3563-4487-868B-BCCAD98A103C}" presName="composite" presStyleCnt="0"/>
      <dgm:spPr/>
    </dgm:pt>
    <dgm:pt modelId="{E2DC2A76-E9F1-4E69-BADB-6B5AAACFD68F}" type="pres">
      <dgm:prSet presAssocID="{51DB1187-3563-4487-868B-BCCAD98A103C}" presName="LShape" presStyleLbl="alignNode1" presStyleIdx="2" presStyleCnt="11"/>
      <dgm:spPr>
        <a:ln>
          <a:solidFill>
            <a:srgbClr val="FFDB69"/>
          </a:solidFill>
        </a:ln>
      </dgm:spPr>
    </dgm:pt>
    <dgm:pt modelId="{05723CE8-DA94-49F5-865A-3019781CECF1}" type="pres">
      <dgm:prSet presAssocID="{51DB1187-3563-4487-868B-BCCAD98A103C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54391-E856-44DD-B328-CF9DEABE3D82}" type="pres">
      <dgm:prSet presAssocID="{51DB1187-3563-4487-868B-BCCAD98A103C}" presName="Triangle" presStyleLbl="alignNode1" presStyleIdx="3" presStyleCnt="11"/>
      <dgm:spPr/>
    </dgm:pt>
    <dgm:pt modelId="{6624BF8D-7ADF-489B-86B6-BF7128D43B92}" type="pres">
      <dgm:prSet presAssocID="{D7A839AB-F887-4F6A-A9FE-367D9AC009FE}" presName="sibTrans" presStyleCnt="0"/>
      <dgm:spPr/>
    </dgm:pt>
    <dgm:pt modelId="{BB11AD2D-C08E-416C-B12F-65F349BD1700}" type="pres">
      <dgm:prSet presAssocID="{D7A839AB-F887-4F6A-A9FE-367D9AC009FE}" presName="space" presStyleCnt="0"/>
      <dgm:spPr/>
    </dgm:pt>
    <dgm:pt modelId="{59CD5F25-A2F2-4B93-AF57-C740FC208B9B}" type="pres">
      <dgm:prSet presAssocID="{02F740DF-0BD3-4E50-AF7B-D049ED4EF5BA}" presName="composite" presStyleCnt="0"/>
      <dgm:spPr/>
    </dgm:pt>
    <dgm:pt modelId="{D7716BAB-DE17-45CE-9264-7D6F9C13539D}" type="pres">
      <dgm:prSet presAssocID="{02F740DF-0BD3-4E50-AF7B-D049ED4EF5BA}" presName="LShape" presStyleLbl="alignNode1" presStyleIdx="4" presStyleCnt="11"/>
      <dgm:spPr>
        <a:ln>
          <a:solidFill>
            <a:srgbClr val="FFDB69"/>
          </a:solidFill>
        </a:ln>
      </dgm:spPr>
    </dgm:pt>
    <dgm:pt modelId="{4CD7563E-B644-4110-977E-41C98F8F573F}" type="pres">
      <dgm:prSet presAssocID="{02F740DF-0BD3-4E50-AF7B-D049ED4EF5BA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D2D55-9BBE-4B3F-B067-1D5EAFAB77D5}" type="pres">
      <dgm:prSet presAssocID="{02F740DF-0BD3-4E50-AF7B-D049ED4EF5BA}" presName="Triangle" presStyleLbl="alignNode1" presStyleIdx="5" presStyleCnt="11"/>
      <dgm:spPr/>
    </dgm:pt>
    <dgm:pt modelId="{C02C4A3B-D280-41B7-A44A-9F049DFBF2C0}" type="pres">
      <dgm:prSet presAssocID="{E7CBF611-04A3-4D08-9491-FB5A520BDBB4}" presName="sibTrans" presStyleCnt="0"/>
      <dgm:spPr/>
    </dgm:pt>
    <dgm:pt modelId="{E717AB7D-672F-42F8-A215-3B76A3D4CB99}" type="pres">
      <dgm:prSet presAssocID="{E7CBF611-04A3-4D08-9491-FB5A520BDBB4}" presName="space" presStyleCnt="0"/>
      <dgm:spPr/>
    </dgm:pt>
    <dgm:pt modelId="{2574260F-738D-40C5-A95B-77AF6913FF43}" type="pres">
      <dgm:prSet presAssocID="{F8DCB544-B35E-4D24-826E-E7C5E3738459}" presName="composite" presStyleCnt="0"/>
      <dgm:spPr/>
    </dgm:pt>
    <dgm:pt modelId="{430D3BE3-D763-49B7-8ACE-F6C2A66F135A}" type="pres">
      <dgm:prSet presAssocID="{F8DCB544-B35E-4D24-826E-E7C5E3738459}" presName="LShape" presStyleLbl="alignNode1" presStyleIdx="6" presStyleCnt="11"/>
      <dgm:spPr>
        <a:ln>
          <a:solidFill>
            <a:srgbClr val="FFDB69"/>
          </a:solidFill>
        </a:ln>
      </dgm:spPr>
    </dgm:pt>
    <dgm:pt modelId="{E0556D2C-435E-4AF2-9044-F480D4CD4329}" type="pres">
      <dgm:prSet presAssocID="{F8DCB544-B35E-4D24-826E-E7C5E3738459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5FAC8-2C46-4ED0-B7FD-FC815BBB368D}" type="pres">
      <dgm:prSet presAssocID="{F8DCB544-B35E-4D24-826E-E7C5E3738459}" presName="Triangle" presStyleLbl="alignNode1" presStyleIdx="7" presStyleCnt="11"/>
      <dgm:spPr/>
    </dgm:pt>
    <dgm:pt modelId="{F1F248F8-4783-4563-9D28-C7A57C44FE6B}" type="pres">
      <dgm:prSet presAssocID="{9D94917F-12AD-4954-9AC9-2EFF5BA551CE}" presName="sibTrans" presStyleCnt="0"/>
      <dgm:spPr/>
    </dgm:pt>
    <dgm:pt modelId="{7A8AB9DD-1A82-4158-8FE9-FCD94A076F5F}" type="pres">
      <dgm:prSet presAssocID="{9D94917F-12AD-4954-9AC9-2EFF5BA551CE}" presName="space" presStyleCnt="0"/>
      <dgm:spPr/>
    </dgm:pt>
    <dgm:pt modelId="{B85586C2-2795-4FC3-813D-047F6C5CFB75}" type="pres">
      <dgm:prSet presAssocID="{793CA198-CDAB-4499-B5E9-20BA4CF54849}" presName="composite" presStyleCnt="0"/>
      <dgm:spPr/>
    </dgm:pt>
    <dgm:pt modelId="{4FEF8C36-6ED7-4B37-9949-49E3B9CAB193}" type="pres">
      <dgm:prSet presAssocID="{793CA198-CDAB-4499-B5E9-20BA4CF54849}" presName="LShape" presStyleLbl="alignNode1" presStyleIdx="8" presStyleCnt="11"/>
      <dgm:spPr>
        <a:ln>
          <a:solidFill>
            <a:srgbClr val="FFDB69"/>
          </a:solidFill>
        </a:ln>
      </dgm:spPr>
    </dgm:pt>
    <dgm:pt modelId="{A293F5F8-1907-4303-9BB0-AAD63BAE123D}" type="pres">
      <dgm:prSet presAssocID="{793CA198-CDAB-4499-B5E9-20BA4CF54849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7385F-AE4E-46DA-BE7C-34A213C09343}" type="pres">
      <dgm:prSet presAssocID="{793CA198-CDAB-4499-B5E9-20BA4CF54849}" presName="Triangle" presStyleLbl="alignNode1" presStyleIdx="9" presStyleCnt="11"/>
      <dgm:spPr/>
    </dgm:pt>
    <dgm:pt modelId="{FA11F30C-33AE-4B10-98C9-6D3C53FBA511}" type="pres">
      <dgm:prSet presAssocID="{016F192F-5621-45D1-B308-F185E30E7FF9}" presName="sibTrans" presStyleCnt="0"/>
      <dgm:spPr/>
    </dgm:pt>
    <dgm:pt modelId="{5A13186C-2BD0-442E-93DD-47CB60B926D8}" type="pres">
      <dgm:prSet presAssocID="{016F192F-5621-45D1-B308-F185E30E7FF9}" presName="space" presStyleCnt="0"/>
      <dgm:spPr/>
    </dgm:pt>
    <dgm:pt modelId="{E1F1A0EF-944B-45E4-BABC-0ABD533F09C0}" type="pres">
      <dgm:prSet presAssocID="{2D0774C9-61B9-4A0A-8CC3-7446A4A247E6}" presName="composite" presStyleCnt="0"/>
      <dgm:spPr/>
    </dgm:pt>
    <dgm:pt modelId="{E29F9E10-0741-4DCA-B8F2-32A8977129DB}" type="pres">
      <dgm:prSet presAssocID="{2D0774C9-61B9-4A0A-8CC3-7446A4A247E6}" presName="LShape" presStyleLbl="alignNode1" presStyleIdx="10" presStyleCnt="11"/>
      <dgm:spPr>
        <a:ln>
          <a:solidFill>
            <a:srgbClr val="FFDB69"/>
          </a:solidFill>
        </a:ln>
      </dgm:spPr>
    </dgm:pt>
    <dgm:pt modelId="{D44115A7-FC29-426F-86B2-84066702CE2C}" type="pres">
      <dgm:prSet presAssocID="{2D0774C9-61B9-4A0A-8CC3-7446A4A247E6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42E59C-D584-4316-A0C8-ED950D65A2AF}" srcId="{CCE8AFF2-92F0-43EC-8502-16D5A85F6068}" destId="{51DB1187-3563-4487-868B-BCCAD98A103C}" srcOrd="1" destOrd="0" parTransId="{41F79114-21D6-4409-90BD-0D545CEC0708}" sibTransId="{D7A839AB-F887-4F6A-A9FE-367D9AC009FE}"/>
    <dgm:cxn modelId="{9F38C21A-88F4-4A12-B593-7332168A5AFC}" srcId="{CCE8AFF2-92F0-43EC-8502-16D5A85F6068}" destId="{2D0774C9-61B9-4A0A-8CC3-7446A4A247E6}" srcOrd="5" destOrd="0" parTransId="{90719E30-D1A6-49EC-9451-413ED05D7A86}" sibTransId="{F8F68CDE-CBDC-46FD-B99C-537ED4AAE605}"/>
    <dgm:cxn modelId="{E2CA8C9B-3339-426A-A512-30E0DA5FD876}" srcId="{CCE8AFF2-92F0-43EC-8502-16D5A85F6068}" destId="{793CA198-CDAB-4499-B5E9-20BA4CF54849}" srcOrd="4" destOrd="0" parTransId="{2CD7B2FA-2B66-4E8A-A7C5-7A1015BDBFB4}" sibTransId="{016F192F-5621-45D1-B308-F185E30E7FF9}"/>
    <dgm:cxn modelId="{7CDC14B1-2D97-4B7B-83BE-8C0996CEE66A}" type="presOf" srcId="{51DB1187-3563-4487-868B-BCCAD98A103C}" destId="{05723CE8-DA94-49F5-865A-3019781CECF1}" srcOrd="0" destOrd="0" presId="urn:microsoft.com/office/officeart/2009/3/layout/StepUpProcess"/>
    <dgm:cxn modelId="{A13048D9-6CE3-4754-B467-0C78E3023027}" type="presOf" srcId="{CCE8AFF2-92F0-43EC-8502-16D5A85F6068}" destId="{6A0F5D66-9AF4-4F11-9590-D4D18D082D4E}" srcOrd="0" destOrd="0" presId="urn:microsoft.com/office/officeart/2009/3/layout/StepUpProcess"/>
    <dgm:cxn modelId="{3385E216-8553-4400-B206-42BC06CA23B7}" type="presOf" srcId="{F8DCB544-B35E-4D24-826E-E7C5E3738459}" destId="{E0556D2C-435E-4AF2-9044-F480D4CD4329}" srcOrd="0" destOrd="0" presId="urn:microsoft.com/office/officeart/2009/3/layout/StepUpProcess"/>
    <dgm:cxn modelId="{C1A66DCA-42BC-4F71-B16B-479BF18FB9EE}" srcId="{CCE8AFF2-92F0-43EC-8502-16D5A85F6068}" destId="{FA0ED535-F2BD-4175-AE3C-2DF1AEEBC2FC}" srcOrd="0" destOrd="0" parTransId="{FC0E8462-94AC-4A3B-A90E-BB029603B3C3}" sibTransId="{32FE1C95-BDE3-4D5E-B752-B16219BA2FE6}"/>
    <dgm:cxn modelId="{563A9C61-FF53-437F-9CE3-BCC4E03125D0}" srcId="{CCE8AFF2-92F0-43EC-8502-16D5A85F6068}" destId="{F8DCB544-B35E-4D24-826E-E7C5E3738459}" srcOrd="3" destOrd="0" parTransId="{51FFA842-AB98-462A-A184-DDD488852CE4}" sibTransId="{9D94917F-12AD-4954-9AC9-2EFF5BA551CE}"/>
    <dgm:cxn modelId="{0B2C62F4-AAEC-475A-9C0C-B9EC1DFDABC1}" type="presOf" srcId="{2D0774C9-61B9-4A0A-8CC3-7446A4A247E6}" destId="{D44115A7-FC29-426F-86B2-84066702CE2C}" srcOrd="0" destOrd="0" presId="urn:microsoft.com/office/officeart/2009/3/layout/StepUpProcess"/>
    <dgm:cxn modelId="{CBB44872-6DD5-4AD3-BC5B-E1FD75E2DB92}" type="presOf" srcId="{793CA198-CDAB-4499-B5E9-20BA4CF54849}" destId="{A293F5F8-1907-4303-9BB0-AAD63BAE123D}" srcOrd="0" destOrd="0" presId="urn:microsoft.com/office/officeart/2009/3/layout/StepUpProcess"/>
    <dgm:cxn modelId="{ED4B478A-0C13-40F9-B390-7EE2EB21EC23}" type="presOf" srcId="{02F740DF-0BD3-4E50-AF7B-D049ED4EF5BA}" destId="{4CD7563E-B644-4110-977E-41C98F8F573F}" srcOrd="0" destOrd="0" presId="urn:microsoft.com/office/officeart/2009/3/layout/StepUpProcess"/>
    <dgm:cxn modelId="{360B27B5-FC9D-42F2-831B-E6423621C282}" type="presOf" srcId="{FA0ED535-F2BD-4175-AE3C-2DF1AEEBC2FC}" destId="{EB385BFC-B4F8-470E-9F02-0AD9B3F8B45F}" srcOrd="0" destOrd="0" presId="urn:microsoft.com/office/officeart/2009/3/layout/StepUpProcess"/>
    <dgm:cxn modelId="{CF0657C8-7BA2-42B3-899D-03BD1EFC9095}" srcId="{CCE8AFF2-92F0-43EC-8502-16D5A85F6068}" destId="{02F740DF-0BD3-4E50-AF7B-D049ED4EF5BA}" srcOrd="2" destOrd="0" parTransId="{E22B3F1C-8F0F-464F-AC84-FD738DC9D88C}" sibTransId="{E7CBF611-04A3-4D08-9491-FB5A520BDBB4}"/>
    <dgm:cxn modelId="{8A22B0E2-7097-4698-B59E-2E4CD7DBFB7B}" type="presParOf" srcId="{6A0F5D66-9AF4-4F11-9590-D4D18D082D4E}" destId="{ED66D6BD-511C-4849-A4C1-9152DA43DC6F}" srcOrd="0" destOrd="0" presId="urn:microsoft.com/office/officeart/2009/3/layout/StepUpProcess"/>
    <dgm:cxn modelId="{746302DF-B4C7-4932-A30F-008902C07F7F}" type="presParOf" srcId="{ED66D6BD-511C-4849-A4C1-9152DA43DC6F}" destId="{A9F6F035-6172-409A-A15A-D6FDD09BCBAB}" srcOrd="0" destOrd="0" presId="urn:microsoft.com/office/officeart/2009/3/layout/StepUpProcess"/>
    <dgm:cxn modelId="{8C530DC1-ECF8-4C19-AED2-22AEA1C4847B}" type="presParOf" srcId="{ED66D6BD-511C-4849-A4C1-9152DA43DC6F}" destId="{EB385BFC-B4F8-470E-9F02-0AD9B3F8B45F}" srcOrd="1" destOrd="0" presId="urn:microsoft.com/office/officeart/2009/3/layout/StepUpProcess"/>
    <dgm:cxn modelId="{B4320F61-E2F0-4ADB-85CA-E21075DDFB2B}" type="presParOf" srcId="{ED66D6BD-511C-4849-A4C1-9152DA43DC6F}" destId="{C57F87B3-A24D-43BB-9F77-908E204D8842}" srcOrd="2" destOrd="0" presId="urn:microsoft.com/office/officeart/2009/3/layout/StepUpProcess"/>
    <dgm:cxn modelId="{2E468505-C73B-4D85-8CF4-2CCE63FEA62F}" type="presParOf" srcId="{6A0F5D66-9AF4-4F11-9590-D4D18D082D4E}" destId="{51EF3CF5-E763-421E-8A83-1E65635F8605}" srcOrd="1" destOrd="0" presId="urn:microsoft.com/office/officeart/2009/3/layout/StepUpProcess"/>
    <dgm:cxn modelId="{5DF8702E-4278-47D4-A4D2-CF4707C1B050}" type="presParOf" srcId="{51EF3CF5-E763-421E-8A83-1E65635F8605}" destId="{EB8B04E6-3A41-41AC-94A4-2B33277461F3}" srcOrd="0" destOrd="0" presId="urn:microsoft.com/office/officeart/2009/3/layout/StepUpProcess"/>
    <dgm:cxn modelId="{1BF59C5F-FC7A-4E14-80B2-D64257905A5D}" type="presParOf" srcId="{6A0F5D66-9AF4-4F11-9590-D4D18D082D4E}" destId="{275613B7-45E9-47B9-86FC-A7A2FD3E4D3B}" srcOrd="2" destOrd="0" presId="urn:microsoft.com/office/officeart/2009/3/layout/StepUpProcess"/>
    <dgm:cxn modelId="{5BC42ACC-9B37-4502-BA51-2448BAC0A411}" type="presParOf" srcId="{275613B7-45E9-47B9-86FC-A7A2FD3E4D3B}" destId="{E2DC2A76-E9F1-4E69-BADB-6B5AAACFD68F}" srcOrd="0" destOrd="0" presId="urn:microsoft.com/office/officeart/2009/3/layout/StepUpProcess"/>
    <dgm:cxn modelId="{E29241D7-2248-4689-A94A-4391AF5A4BC4}" type="presParOf" srcId="{275613B7-45E9-47B9-86FC-A7A2FD3E4D3B}" destId="{05723CE8-DA94-49F5-865A-3019781CECF1}" srcOrd="1" destOrd="0" presId="urn:microsoft.com/office/officeart/2009/3/layout/StepUpProcess"/>
    <dgm:cxn modelId="{EDF9C6C1-7BC4-4D17-86B3-860CED6AC06F}" type="presParOf" srcId="{275613B7-45E9-47B9-86FC-A7A2FD3E4D3B}" destId="{6C354391-E856-44DD-B328-CF9DEABE3D82}" srcOrd="2" destOrd="0" presId="urn:microsoft.com/office/officeart/2009/3/layout/StepUpProcess"/>
    <dgm:cxn modelId="{F16198E5-CBA7-4121-BC49-C79BA640A07E}" type="presParOf" srcId="{6A0F5D66-9AF4-4F11-9590-D4D18D082D4E}" destId="{6624BF8D-7ADF-489B-86B6-BF7128D43B92}" srcOrd="3" destOrd="0" presId="urn:microsoft.com/office/officeart/2009/3/layout/StepUpProcess"/>
    <dgm:cxn modelId="{136BBF29-DAC8-413D-A30F-22FDE0D70683}" type="presParOf" srcId="{6624BF8D-7ADF-489B-86B6-BF7128D43B92}" destId="{BB11AD2D-C08E-416C-B12F-65F349BD1700}" srcOrd="0" destOrd="0" presId="urn:microsoft.com/office/officeart/2009/3/layout/StepUpProcess"/>
    <dgm:cxn modelId="{DAB5966B-F34E-40D6-943F-CD0C5B072703}" type="presParOf" srcId="{6A0F5D66-9AF4-4F11-9590-D4D18D082D4E}" destId="{59CD5F25-A2F2-4B93-AF57-C740FC208B9B}" srcOrd="4" destOrd="0" presId="urn:microsoft.com/office/officeart/2009/3/layout/StepUpProcess"/>
    <dgm:cxn modelId="{04923A42-8482-43D9-986E-338682CB3782}" type="presParOf" srcId="{59CD5F25-A2F2-4B93-AF57-C740FC208B9B}" destId="{D7716BAB-DE17-45CE-9264-7D6F9C13539D}" srcOrd="0" destOrd="0" presId="urn:microsoft.com/office/officeart/2009/3/layout/StepUpProcess"/>
    <dgm:cxn modelId="{7B8F1DAF-9CFB-4DD6-8196-99EF85DF6BD4}" type="presParOf" srcId="{59CD5F25-A2F2-4B93-AF57-C740FC208B9B}" destId="{4CD7563E-B644-4110-977E-41C98F8F573F}" srcOrd="1" destOrd="0" presId="urn:microsoft.com/office/officeart/2009/3/layout/StepUpProcess"/>
    <dgm:cxn modelId="{26E786E9-0F51-431B-94B0-5E8CE7A2AFA8}" type="presParOf" srcId="{59CD5F25-A2F2-4B93-AF57-C740FC208B9B}" destId="{1B6D2D55-9BBE-4B3F-B067-1D5EAFAB77D5}" srcOrd="2" destOrd="0" presId="urn:microsoft.com/office/officeart/2009/3/layout/StepUpProcess"/>
    <dgm:cxn modelId="{CC44D791-9E5F-441A-BC83-9855DE9F8168}" type="presParOf" srcId="{6A0F5D66-9AF4-4F11-9590-D4D18D082D4E}" destId="{C02C4A3B-D280-41B7-A44A-9F049DFBF2C0}" srcOrd="5" destOrd="0" presId="urn:microsoft.com/office/officeart/2009/3/layout/StepUpProcess"/>
    <dgm:cxn modelId="{DC3FC074-83E5-487E-8FB2-52D60D479720}" type="presParOf" srcId="{C02C4A3B-D280-41B7-A44A-9F049DFBF2C0}" destId="{E717AB7D-672F-42F8-A215-3B76A3D4CB99}" srcOrd="0" destOrd="0" presId="urn:microsoft.com/office/officeart/2009/3/layout/StepUpProcess"/>
    <dgm:cxn modelId="{370DC23F-34C5-44E8-B84F-7F2F8C79A98D}" type="presParOf" srcId="{6A0F5D66-9AF4-4F11-9590-D4D18D082D4E}" destId="{2574260F-738D-40C5-A95B-77AF6913FF43}" srcOrd="6" destOrd="0" presId="urn:microsoft.com/office/officeart/2009/3/layout/StepUpProcess"/>
    <dgm:cxn modelId="{F3388E2C-C659-4C9F-9A47-057BB63FDD31}" type="presParOf" srcId="{2574260F-738D-40C5-A95B-77AF6913FF43}" destId="{430D3BE3-D763-49B7-8ACE-F6C2A66F135A}" srcOrd="0" destOrd="0" presId="urn:microsoft.com/office/officeart/2009/3/layout/StepUpProcess"/>
    <dgm:cxn modelId="{BB380CAD-707A-464A-8269-5DF49B3CEA50}" type="presParOf" srcId="{2574260F-738D-40C5-A95B-77AF6913FF43}" destId="{E0556D2C-435E-4AF2-9044-F480D4CD4329}" srcOrd="1" destOrd="0" presId="urn:microsoft.com/office/officeart/2009/3/layout/StepUpProcess"/>
    <dgm:cxn modelId="{F5E65374-853B-4D60-AADE-8914B1C7C8C9}" type="presParOf" srcId="{2574260F-738D-40C5-A95B-77AF6913FF43}" destId="{72C5FAC8-2C46-4ED0-B7FD-FC815BBB368D}" srcOrd="2" destOrd="0" presId="urn:microsoft.com/office/officeart/2009/3/layout/StepUpProcess"/>
    <dgm:cxn modelId="{8DF651A7-8A7A-4FE0-8B46-1CFFCEA11851}" type="presParOf" srcId="{6A0F5D66-9AF4-4F11-9590-D4D18D082D4E}" destId="{F1F248F8-4783-4563-9D28-C7A57C44FE6B}" srcOrd="7" destOrd="0" presId="urn:microsoft.com/office/officeart/2009/3/layout/StepUpProcess"/>
    <dgm:cxn modelId="{98D51710-1CF8-4C10-972D-C3D216990222}" type="presParOf" srcId="{F1F248F8-4783-4563-9D28-C7A57C44FE6B}" destId="{7A8AB9DD-1A82-4158-8FE9-FCD94A076F5F}" srcOrd="0" destOrd="0" presId="urn:microsoft.com/office/officeart/2009/3/layout/StepUpProcess"/>
    <dgm:cxn modelId="{4D39AB54-E9B3-4EC5-998C-B9E9B4748A2A}" type="presParOf" srcId="{6A0F5D66-9AF4-4F11-9590-D4D18D082D4E}" destId="{B85586C2-2795-4FC3-813D-047F6C5CFB75}" srcOrd="8" destOrd="0" presId="urn:microsoft.com/office/officeart/2009/3/layout/StepUpProcess"/>
    <dgm:cxn modelId="{E0491EAF-E3F1-4B9D-8006-F5A28DFB10C1}" type="presParOf" srcId="{B85586C2-2795-4FC3-813D-047F6C5CFB75}" destId="{4FEF8C36-6ED7-4B37-9949-49E3B9CAB193}" srcOrd="0" destOrd="0" presId="urn:microsoft.com/office/officeart/2009/3/layout/StepUpProcess"/>
    <dgm:cxn modelId="{3EBE8074-F7E4-4281-9F79-D1CF17CBF6BD}" type="presParOf" srcId="{B85586C2-2795-4FC3-813D-047F6C5CFB75}" destId="{A293F5F8-1907-4303-9BB0-AAD63BAE123D}" srcOrd="1" destOrd="0" presId="urn:microsoft.com/office/officeart/2009/3/layout/StepUpProcess"/>
    <dgm:cxn modelId="{4AC33980-AA4E-44D3-81DE-74583F0597CD}" type="presParOf" srcId="{B85586C2-2795-4FC3-813D-047F6C5CFB75}" destId="{D027385F-AE4E-46DA-BE7C-34A213C09343}" srcOrd="2" destOrd="0" presId="urn:microsoft.com/office/officeart/2009/3/layout/StepUpProcess"/>
    <dgm:cxn modelId="{2DE5A519-25E9-4A73-A250-1A6C52A3DC83}" type="presParOf" srcId="{6A0F5D66-9AF4-4F11-9590-D4D18D082D4E}" destId="{FA11F30C-33AE-4B10-98C9-6D3C53FBA511}" srcOrd="9" destOrd="0" presId="urn:microsoft.com/office/officeart/2009/3/layout/StepUpProcess"/>
    <dgm:cxn modelId="{60CB84E0-0ADA-4148-A911-ED7678B9DFEB}" type="presParOf" srcId="{FA11F30C-33AE-4B10-98C9-6D3C53FBA511}" destId="{5A13186C-2BD0-442E-93DD-47CB60B926D8}" srcOrd="0" destOrd="0" presId="urn:microsoft.com/office/officeart/2009/3/layout/StepUpProcess"/>
    <dgm:cxn modelId="{10FAF0EE-6D37-4833-B9F4-89EA6B35B75A}" type="presParOf" srcId="{6A0F5D66-9AF4-4F11-9590-D4D18D082D4E}" destId="{E1F1A0EF-944B-45E4-BABC-0ABD533F09C0}" srcOrd="10" destOrd="0" presId="urn:microsoft.com/office/officeart/2009/3/layout/StepUpProcess"/>
    <dgm:cxn modelId="{BD3E1C5E-EEC0-4AFF-8CC6-F0206C5A02F6}" type="presParOf" srcId="{E1F1A0EF-944B-45E4-BABC-0ABD533F09C0}" destId="{E29F9E10-0741-4DCA-B8F2-32A8977129DB}" srcOrd="0" destOrd="0" presId="urn:microsoft.com/office/officeart/2009/3/layout/StepUpProcess"/>
    <dgm:cxn modelId="{EFE20877-AE94-4614-A4F6-0BDC2F2BFA8B}" type="presParOf" srcId="{E1F1A0EF-944B-45E4-BABC-0ABD533F09C0}" destId="{D44115A7-FC29-426F-86B2-84066702CE2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6F035-6172-409A-A15A-D6FDD09BCBAB}">
      <dsp:nvSpPr>
        <dsp:cNvPr id="0" name=""/>
        <dsp:cNvSpPr/>
      </dsp:nvSpPr>
      <dsp:spPr>
        <a:xfrm rot="5400000">
          <a:off x="355439" y="2198904"/>
          <a:ext cx="1054091" cy="17539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85BFC-B4F8-470E-9F02-0AD9B3F8B45F}">
      <dsp:nvSpPr>
        <dsp:cNvPr id="0" name=""/>
        <dsp:cNvSpPr/>
      </dsp:nvSpPr>
      <dsp:spPr>
        <a:xfrm>
          <a:off x="179485" y="2722967"/>
          <a:ext cx="1583507" cy="1388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2008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Title III Grant written: focus eLearning</a:t>
          </a:r>
          <a:endParaRPr lang="en-US" sz="1300" kern="1200" dirty="0"/>
        </a:p>
      </dsp:txBody>
      <dsp:txXfrm>
        <a:off x="179485" y="2722967"/>
        <a:ext cx="1583507" cy="1388037"/>
      </dsp:txXfrm>
    </dsp:sp>
    <dsp:sp modelId="{C57F87B3-A24D-43BB-9F77-908E204D8842}">
      <dsp:nvSpPr>
        <dsp:cNvPr id="0" name=""/>
        <dsp:cNvSpPr/>
      </dsp:nvSpPr>
      <dsp:spPr>
        <a:xfrm>
          <a:off x="1464217" y="2069773"/>
          <a:ext cx="298775" cy="29877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C2A76-E9F1-4E69-BADB-6B5AAACFD68F}">
      <dsp:nvSpPr>
        <dsp:cNvPr id="0" name=""/>
        <dsp:cNvSpPr/>
      </dsp:nvSpPr>
      <dsp:spPr>
        <a:xfrm rot="5400000">
          <a:off x="2293962" y="1719214"/>
          <a:ext cx="1054091" cy="17539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B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23CE8-DA94-49F5-865A-3019781CECF1}">
      <dsp:nvSpPr>
        <dsp:cNvPr id="0" name=""/>
        <dsp:cNvSpPr/>
      </dsp:nvSpPr>
      <dsp:spPr>
        <a:xfrm>
          <a:off x="2118007" y="2243278"/>
          <a:ext cx="1583507" cy="1388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2010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Title III Grant received</a:t>
          </a:r>
          <a:endParaRPr lang="en-US" sz="1300" kern="1200" dirty="0"/>
        </a:p>
      </dsp:txBody>
      <dsp:txXfrm>
        <a:off x="2118007" y="2243278"/>
        <a:ext cx="1583507" cy="1388037"/>
      </dsp:txXfrm>
    </dsp:sp>
    <dsp:sp modelId="{6C354391-E856-44DD-B328-CF9DEABE3D82}">
      <dsp:nvSpPr>
        <dsp:cNvPr id="0" name=""/>
        <dsp:cNvSpPr/>
      </dsp:nvSpPr>
      <dsp:spPr>
        <a:xfrm>
          <a:off x="3402740" y="1590084"/>
          <a:ext cx="298775" cy="29877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16BAB-DE17-45CE-9264-7D6F9C13539D}">
      <dsp:nvSpPr>
        <dsp:cNvPr id="0" name=""/>
        <dsp:cNvSpPr/>
      </dsp:nvSpPr>
      <dsp:spPr>
        <a:xfrm rot="5400000">
          <a:off x="4232485" y="1239525"/>
          <a:ext cx="1054091" cy="17539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B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7563E-B644-4110-977E-41C98F8F573F}">
      <dsp:nvSpPr>
        <dsp:cNvPr id="0" name=""/>
        <dsp:cNvSpPr/>
      </dsp:nvSpPr>
      <dsp:spPr>
        <a:xfrm>
          <a:off x="4056530" y="1763589"/>
          <a:ext cx="1583507" cy="1388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2011-2012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Identified Master Reviewers  and trained early adopter full time faculty in APPQMR  </a:t>
          </a:r>
          <a:endParaRPr lang="en-US" sz="1300" kern="1200" dirty="0"/>
        </a:p>
      </dsp:txBody>
      <dsp:txXfrm>
        <a:off x="4056530" y="1763589"/>
        <a:ext cx="1583507" cy="1388037"/>
      </dsp:txXfrm>
    </dsp:sp>
    <dsp:sp modelId="{1B6D2D55-9BBE-4B3F-B067-1D5EAFAB77D5}">
      <dsp:nvSpPr>
        <dsp:cNvPr id="0" name=""/>
        <dsp:cNvSpPr/>
      </dsp:nvSpPr>
      <dsp:spPr>
        <a:xfrm>
          <a:off x="5341263" y="1110394"/>
          <a:ext cx="298775" cy="29877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D3BE3-D763-49B7-8ACE-F6C2A66F135A}">
      <dsp:nvSpPr>
        <dsp:cNvPr id="0" name=""/>
        <dsp:cNvSpPr/>
      </dsp:nvSpPr>
      <dsp:spPr>
        <a:xfrm rot="5400000">
          <a:off x="6171007" y="759835"/>
          <a:ext cx="1054091" cy="17539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B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56D2C-435E-4AF2-9044-F480D4CD4329}">
      <dsp:nvSpPr>
        <dsp:cNvPr id="0" name=""/>
        <dsp:cNvSpPr/>
      </dsp:nvSpPr>
      <dsp:spPr>
        <a:xfrm>
          <a:off x="5995053" y="1283899"/>
          <a:ext cx="1583507" cy="1388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2012-2013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5 Master Reviewers, 11 Peer Reviewers, 27 faculty trained in APPQR</a:t>
          </a:r>
          <a:endParaRPr lang="en-US" sz="1300" kern="1200" dirty="0"/>
        </a:p>
      </dsp:txBody>
      <dsp:txXfrm>
        <a:off x="5995053" y="1283899"/>
        <a:ext cx="1583507" cy="1388037"/>
      </dsp:txXfrm>
    </dsp:sp>
    <dsp:sp modelId="{72C5FAC8-2C46-4ED0-B7FD-FC815BBB368D}">
      <dsp:nvSpPr>
        <dsp:cNvPr id="0" name=""/>
        <dsp:cNvSpPr/>
      </dsp:nvSpPr>
      <dsp:spPr>
        <a:xfrm>
          <a:off x="7279786" y="630705"/>
          <a:ext cx="298775" cy="29877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F8C36-6ED7-4B37-9949-49E3B9CAB193}">
      <dsp:nvSpPr>
        <dsp:cNvPr id="0" name=""/>
        <dsp:cNvSpPr/>
      </dsp:nvSpPr>
      <dsp:spPr>
        <a:xfrm rot="5400000">
          <a:off x="8109530" y="280146"/>
          <a:ext cx="1054091" cy="17539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B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3F5F8-1907-4303-9BB0-AAD63BAE123D}">
      <dsp:nvSpPr>
        <dsp:cNvPr id="0" name=""/>
        <dsp:cNvSpPr/>
      </dsp:nvSpPr>
      <dsp:spPr>
        <a:xfrm>
          <a:off x="7933576" y="804210"/>
          <a:ext cx="1583507" cy="1388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2013-2014 5 Master Reviewers, 47 faculty trained in APPQMR, collaborative training with Kenai Peninsula College</a:t>
          </a:r>
          <a:endParaRPr lang="en-US" sz="1300" kern="1200" dirty="0"/>
        </a:p>
      </dsp:txBody>
      <dsp:txXfrm>
        <a:off x="7933576" y="804210"/>
        <a:ext cx="1583507" cy="1388037"/>
      </dsp:txXfrm>
    </dsp:sp>
    <dsp:sp modelId="{D027385F-AE4E-46DA-BE7C-34A213C09343}">
      <dsp:nvSpPr>
        <dsp:cNvPr id="0" name=""/>
        <dsp:cNvSpPr/>
      </dsp:nvSpPr>
      <dsp:spPr>
        <a:xfrm>
          <a:off x="9218309" y="151016"/>
          <a:ext cx="298775" cy="29877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F9E10-0741-4DCA-B8F2-32A8977129DB}">
      <dsp:nvSpPr>
        <dsp:cNvPr id="0" name=""/>
        <dsp:cNvSpPr/>
      </dsp:nvSpPr>
      <dsp:spPr>
        <a:xfrm rot="5400000">
          <a:off x="10048053" y="-199542"/>
          <a:ext cx="1054091" cy="17539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B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115A7-FC29-426F-86B2-84066702CE2C}">
      <dsp:nvSpPr>
        <dsp:cNvPr id="0" name=""/>
        <dsp:cNvSpPr/>
      </dsp:nvSpPr>
      <dsp:spPr>
        <a:xfrm>
          <a:off x="9872099" y="324520"/>
          <a:ext cx="1583507" cy="1388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2014-2015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QM adopted  statewide </a:t>
          </a:r>
          <a:endParaRPr lang="en-US" sz="1300" kern="1200" dirty="0"/>
        </a:p>
      </dsp:txBody>
      <dsp:txXfrm>
        <a:off x="9872099" y="324520"/>
        <a:ext cx="1583507" cy="1388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6496A-5C1F-4484-BC42-A57CA438ADEE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37D2F-9458-4092-B51D-14E1314932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7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1C0C-8302-4C5C-8AF1-4E0CFE67F507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6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24C6-0905-407E-9634-500C149BDB33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7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5D96-4B1B-4370-A22E-0A497CE6DD42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3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C312-96FB-4A4F-8A93-BD9194F11727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3115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DB47-3402-465C-97E0-396CE12617DB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26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016F-26EB-42EC-B113-085EA6C962CC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0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712F-1DCB-4CB5-951F-D5A5CDAB7235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40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42CB-EE82-4C10-86E6-22ED05E55EC4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0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253967F-7B38-4863-9298-4917078E6559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9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20AB-ED37-4B96-922C-B1FFED248E59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7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C4A3-7ED6-49DF-8947-BCB8BABF0976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6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CE38-2662-4919-92F2-D810CC7C090B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1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D573-5C41-40DD-82A6-2D02FD3C27D7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8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8B9F-BD4C-4ACE-AE3C-F9B12554F5F5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1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43C6-6C5B-4B7E-8A7F-0520237D7708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1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499D-828D-4B66-955E-B1016A6CF3C5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E9B8-1044-48D9-9CB7-C569FC0D2839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4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624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1080604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62368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8CB0-8AD5-45B3-AA3F-F921813D78DF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6236812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6015" y="6037545"/>
            <a:ext cx="1154151" cy="820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57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FFFF99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FFDB69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20000"/>
              <a:lumOff val="80000"/>
            </a:schemeClr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ldeal@kodiak.Alaska.edu" TargetMode="External"/><Relationship Id="rId2" Type="http://schemas.openxmlformats.org/officeDocument/2006/relationships/hyperlink" Target="mailto:dacanavan@kodiak.alaska.ed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ldeal@kodiak.Alaska.edu" TargetMode="External"/><Relationship Id="rId2" Type="http://schemas.openxmlformats.org/officeDocument/2006/relationships/hyperlink" Target="mailto:dacanavan@kodiak.alaska.ed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557" y="2673958"/>
            <a:ext cx="8144134" cy="1551202"/>
          </a:xfrm>
        </p:spPr>
        <p:txBody>
          <a:bodyPr/>
          <a:lstStyle/>
          <a:p>
            <a:r>
              <a:rPr lang="en-US" sz="3600" b="1" dirty="0" smtClean="0"/>
              <a:t>QM 411:</a:t>
            </a:r>
            <a:r>
              <a:rPr lang="en-US" sz="3600" dirty="0" smtClean="0"/>
              <a:t> Providing </a:t>
            </a:r>
            <a:r>
              <a:rPr lang="en-US" sz="3600" dirty="0" smtClean="0"/>
              <a:t>a Shared Directory Approach </a:t>
            </a:r>
            <a:r>
              <a:rPr lang="en-US" sz="3600" dirty="0" smtClean="0"/>
              <a:t>for </a:t>
            </a:r>
            <a:r>
              <a:rPr lang="en-US" sz="3600" dirty="0" smtClean="0"/>
              <a:t>Design </a:t>
            </a:r>
            <a:r>
              <a:rPr lang="en-US" sz="3600" dirty="0" smtClean="0"/>
              <a:t>Resources </a:t>
            </a:r>
            <a:br>
              <a:rPr lang="en-US" sz="3600" dirty="0" smtClean="0"/>
            </a:br>
            <a:r>
              <a:rPr lang="en-US" sz="3600" dirty="0" smtClean="0"/>
              <a:t>&amp; </a:t>
            </a:r>
            <a:r>
              <a:rPr lang="en-US" sz="3600" dirty="0" smtClean="0"/>
              <a:t>Best Practices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Quality Matters 6</a:t>
            </a:r>
            <a:r>
              <a:rPr lang="en-US" b="1" baseline="30000" dirty="0" smtClean="0"/>
              <a:t>th</a:t>
            </a:r>
            <a:r>
              <a:rPr lang="en-US" b="1" dirty="0" smtClean="0"/>
              <a:t> Annual Conference</a:t>
            </a:r>
          </a:p>
          <a:p>
            <a:r>
              <a:rPr lang="en-US" i="1" dirty="0" smtClean="0">
                <a:solidFill>
                  <a:srgbClr val="9BDF41"/>
                </a:solidFill>
              </a:rPr>
              <a:t>Track:  We’ve Got QM; Now We’re Taking It to the Next Level</a:t>
            </a:r>
          </a:p>
          <a:p>
            <a:r>
              <a:rPr lang="en-US" dirty="0" smtClean="0"/>
              <a:t>September 29 – October 1,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034" y="2645217"/>
            <a:ext cx="1782599" cy="1157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91" y="3817812"/>
            <a:ext cx="1820411" cy="42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966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806046" cy="4460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Files, ideas, and resources are shared among users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 smtClean="0">
              <a:solidFill>
                <a:srgbClr val="FFDB69"/>
              </a:solidFill>
            </a:endParaRPr>
          </a:p>
          <a:p>
            <a:pPr marL="1828800" lvl="4" indent="0">
              <a:buNone/>
            </a:pPr>
            <a:r>
              <a:rPr lang="en-US" dirty="0" smtClean="0">
                <a:solidFill>
                  <a:srgbClr val="FFDB69"/>
                </a:solidFill>
              </a:rPr>
              <a:t>Items developed to meet QM standards are posted in a shared Blackboard</a:t>
            </a:r>
          </a:p>
          <a:p>
            <a:pPr marL="1828800" lvl="4" indent="0">
              <a:buNone/>
            </a:pPr>
            <a:r>
              <a:rPr lang="en-US" dirty="0" smtClean="0">
                <a:solidFill>
                  <a:srgbClr val="FFDB69"/>
                </a:solidFill>
              </a:rPr>
              <a:t>directory and can be “rolled” for use in any course by any member</a:t>
            </a:r>
            <a:endParaRPr lang="en-US" dirty="0">
              <a:solidFill>
                <a:srgbClr val="FFDB6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369" y="3220202"/>
            <a:ext cx="7700582" cy="1147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21" y="3220202"/>
            <a:ext cx="1491582" cy="310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Model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DB69"/>
                </a:solidFill>
              </a:rPr>
              <a:t>PROs</a:t>
            </a:r>
            <a:endParaRPr lang="en-US" sz="3600" dirty="0">
              <a:solidFill>
                <a:srgbClr val="FFDB6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0323" y="3030007"/>
            <a:ext cx="4278044" cy="4001857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Provides examples in best practice that can be adopted and “tweaked”</a:t>
            </a:r>
          </a:p>
          <a:p>
            <a:endParaRPr lang="en-US" sz="2600" dirty="0" smtClean="0"/>
          </a:p>
          <a:p>
            <a:r>
              <a:rPr lang="en-US" sz="2600" dirty="0" smtClean="0"/>
              <a:t>Time savings in development as items are shared</a:t>
            </a:r>
          </a:p>
          <a:p>
            <a:endParaRPr lang="en-US" sz="2600" dirty="0" smtClean="0"/>
          </a:p>
          <a:p>
            <a:r>
              <a:rPr lang="en-US" sz="2600" dirty="0" smtClean="0"/>
              <a:t>Course developers maintain creativity and preferences in course, emphasizes academic freedom </a:t>
            </a:r>
          </a:p>
          <a:p>
            <a:endParaRPr lang="en-US" sz="2600" dirty="0" smtClean="0"/>
          </a:p>
          <a:p>
            <a:r>
              <a:rPr lang="en-US" sz="2600" dirty="0" smtClean="0"/>
              <a:t>Builds a spirit of collaboration and collegiality among users</a:t>
            </a:r>
          </a:p>
          <a:p>
            <a:endParaRPr lang="en-US" sz="2600" dirty="0"/>
          </a:p>
          <a:p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7289441" y="2336873"/>
            <a:ext cx="3004739" cy="69207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DB69"/>
                </a:solidFill>
              </a:rPr>
              <a:t>CONs</a:t>
            </a:r>
            <a:endParaRPr lang="en-US" sz="3600" dirty="0">
              <a:solidFill>
                <a:srgbClr val="FFDB69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898947" y="3131366"/>
            <a:ext cx="4344143" cy="325655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Items must be “housed” for borrowing</a:t>
            </a:r>
          </a:p>
          <a:p>
            <a:endParaRPr lang="en-US" sz="2000" dirty="0" smtClean="0"/>
          </a:p>
          <a:p>
            <a:r>
              <a:rPr lang="en-US" sz="2000" dirty="0" smtClean="0"/>
              <a:t>Training must be provided to find and copy items  </a:t>
            </a:r>
          </a:p>
          <a:p>
            <a:endParaRPr lang="en-US" sz="2000" dirty="0" smtClean="0"/>
          </a:p>
          <a:p>
            <a:r>
              <a:rPr lang="en-US" sz="2000" dirty="0" smtClean="0"/>
              <a:t>Faculty must be persuaded to use shared items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3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67" y="3225916"/>
            <a:ext cx="1618559" cy="15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Shared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442" y="3007184"/>
            <a:ext cx="8073465" cy="36234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DB69"/>
                </a:solidFill>
              </a:rPr>
              <a:t>24/7 access in Blackboard</a:t>
            </a:r>
          </a:p>
          <a:p>
            <a:r>
              <a:rPr lang="en-US" dirty="0" smtClean="0">
                <a:solidFill>
                  <a:srgbClr val="FFDB69"/>
                </a:solidFill>
              </a:rPr>
              <a:t>Collegial &amp; collaborative</a:t>
            </a:r>
          </a:p>
          <a:p>
            <a:r>
              <a:rPr lang="en-US" dirty="0" smtClean="0">
                <a:solidFill>
                  <a:srgbClr val="FFDB69"/>
                </a:solidFill>
              </a:rPr>
              <a:t>Inclusive-for all instructors</a:t>
            </a:r>
          </a:p>
          <a:p>
            <a:r>
              <a:rPr lang="en-US" dirty="0" smtClean="0">
                <a:solidFill>
                  <a:srgbClr val="FFDB69"/>
                </a:solidFill>
              </a:rPr>
              <a:t>Current -updated every</a:t>
            </a:r>
          </a:p>
          <a:p>
            <a:pPr marL="0" indent="0">
              <a:buNone/>
            </a:pPr>
            <a:r>
              <a:rPr lang="en-US" dirty="0">
                <a:solidFill>
                  <a:srgbClr val="FFDB69"/>
                </a:solidFill>
              </a:rPr>
              <a:t>	</a:t>
            </a:r>
            <a:r>
              <a:rPr lang="en-US" dirty="0" smtClean="0">
                <a:solidFill>
                  <a:srgbClr val="FFDB69"/>
                </a:solidFill>
              </a:rPr>
              <a:t>           semester</a:t>
            </a:r>
            <a:endParaRPr lang="en-US" dirty="0">
              <a:solidFill>
                <a:srgbClr val="FFDB6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053" y="1793990"/>
            <a:ext cx="7700582" cy="1147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43" y="3198812"/>
            <a:ext cx="1650755" cy="3431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169" y="3345289"/>
            <a:ext cx="17240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Blackboard: Quality Matters at KoC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3513064"/>
            <a:ext cx="2821976" cy="292025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11" y="1834166"/>
            <a:ext cx="7700582" cy="114724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56114" y="3470857"/>
            <a:ext cx="7749171" cy="338714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DB69"/>
                </a:solidFill>
              </a:rPr>
              <a:t>QM Standards from 4</a:t>
            </a:r>
            <a:r>
              <a:rPr lang="en-US" baseline="30000" dirty="0" smtClean="0">
                <a:solidFill>
                  <a:srgbClr val="FFDB69"/>
                </a:solidFill>
              </a:rPr>
              <a:t>th </a:t>
            </a:r>
            <a:r>
              <a:rPr lang="en-US" dirty="0" smtClean="0">
                <a:solidFill>
                  <a:srgbClr val="FFDB69"/>
                </a:solidFill>
              </a:rPr>
              <a:t> edition for designing</a:t>
            </a:r>
          </a:p>
          <a:p>
            <a:endParaRPr lang="en-US" dirty="0" smtClean="0">
              <a:solidFill>
                <a:srgbClr val="FFDB69"/>
              </a:solidFill>
            </a:endParaRPr>
          </a:p>
          <a:p>
            <a:r>
              <a:rPr lang="en-US" dirty="0" smtClean="0">
                <a:solidFill>
                  <a:srgbClr val="FFDB69"/>
                </a:solidFill>
              </a:rPr>
              <a:t>Directions for tools and training resources </a:t>
            </a:r>
          </a:p>
          <a:p>
            <a:endParaRPr lang="en-US" dirty="0" smtClean="0">
              <a:solidFill>
                <a:srgbClr val="FFDB69"/>
              </a:solidFill>
            </a:endParaRPr>
          </a:p>
          <a:p>
            <a:r>
              <a:rPr lang="en-US" dirty="0" smtClean="0">
                <a:solidFill>
                  <a:srgbClr val="FFDB69"/>
                </a:solidFill>
              </a:rPr>
              <a:t>Course Review Process</a:t>
            </a:r>
          </a:p>
          <a:p>
            <a:endParaRPr lang="en-US" dirty="0" smtClean="0">
              <a:solidFill>
                <a:srgbClr val="FFDB69"/>
              </a:solidFill>
            </a:endParaRPr>
          </a:p>
          <a:p>
            <a:r>
              <a:rPr lang="en-US" dirty="0" smtClean="0">
                <a:solidFill>
                  <a:srgbClr val="FFDB69"/>
                </a:solidFill>
              </a:rPr>
              <a:t>Being updated for 5</a:t>
            </a:r>
            <a:r>
              <a:rPr lang="en-US" baseline="30000" dirty="0" smtClean="0">
                <a:solidFill>
                  <a:srgbClr val="FFDB69"/>
                </a:solidFill>
              </a:rPr>
              <a:t>th</a:t>
            </a:r>
            <a:r>
              <a:rPr lang="en-US" dirty="0" smtClean="0">
                <a:solidFill>
                  <a:srgbClr val="FFDB69"/>
                </a:solidFill>
              </a:rPr>
              <a:t>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1469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Blackboard: Quality Matters at KoC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3513064"/>
            <a:ext cx="2821976" cy="292025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11" y="1834166"/>
            <a:ext cx="7700582" cy="1147247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84475" y="3279328"/>
            <a:ext cx="7091813" cy="33877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cxnSp>
        <p:nvCxnSpPr>
          <p:cNvPr id="14" name="Curved Connector 13"/>
          <p:cNvCxnSpPr/>
          <p:nvPr/>
        </p:nvCxnSpPr>
        <p:spPr>
          <a:xfrm flipV="1">
            <a:off x="3502297" y="4660311"/>
            <a:ext cx="1082178" cy="721217"/>
          </a:xfrm>
          <a:prstGeom prst="curvedConnector3">
            <a:avLst/>
          </a:prstGeom>
          <a:ln w="7620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5172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the Shared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85" y="2346920"/>
            <a:ext cx="10252677" cy="7955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FFDB69"/>
                </a:solidFill>
              </a:rPr>
              <a:t>Now We’re Taking It to the Next </a:t>
            </a:r>
            <a:r>
              <a:rPr lang="en-US" i="1" dirty="0" smtClean="0">
                <a:solidFill>
                  <a:srgbClr val="FFDB69"/>
                </a:solidFill>
              </a:rPr>
              <a:t>Level by inviting you to join us in</a:t>
            </a:r>
          </a:p>
          <a:p>
            <a:pPr marL="0" indent="0" algn="ctr">
              <a:buNone/>
            </a:pPr>
            <a:endParaRPr lang="en-US" i="1" dirty="0">
              <a:solidFill>
                <a:srgbClr val="FFDB69"/>
              </a:solidFill>
            </a:endParaRPr>
          </a:p>
          <a:p>
            <a:pPr marL="0" indent="0" algn="ctr">
              <a:buNone/>
            </a:pPr>
            <a:endParaRPr lang="en-US" i="1" dirty="0" smtClean="0">
              <a:solidFill>
                <a:srgbClr val="FFDB69"/>
              </a:solidFill>
            </a:endParaRPr>
          </a:p>
          <a:p>
            <a:pPr marL="0" indent="0" algn="ctr">
              <a:buNone/>
            </a:pPr>
            <a:endParaRPr lang="en-US" i="1" dirty="0">
              <a:solidFill>
                <a:srgbClr val="FFDB69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64" y="4365937"/>
            <a:ext cx="9641441" cy="2330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820" y="3181745"/>
            <a:ext cx="2794806" cy="94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the Shared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2720435"/>
            <a:ext cx="10688299" cy="10939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FFDB69"/>
                </a:solidFill>
              </a:rPr>
              <a:t>Provide email on sign-up sheet, 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FFDB69"/>
                </a:solidFill>
              </a:rPr>
              <a:t>or email Debbi or Kitty for access to the course!</a:t>
            </a:r>
            <a:endParaRPr lang="en-US" i="1" dirty="0">
              <a:solidFill>
                <a:srgbClr val="FFDB69"/>
              </a:solidFill>
            </a:endParaRPr>
          </a:p>
          <a:p>
            <a:pPr marL="0" indent="0" algn="ctr">
              <a:buNone/>
            </a:pPr>
            <a:endParaRPr lang="en-US" i="1" dirty="0" smtClean="0">
              <a:solidFill>
                <a:srgbClr val="FFDB69"/>
              </a:solidFill>
            </a:endParaRPr>
          </a:p>
          <a:p>
            <a:pPr marL="0" indent="0" algn="ctr">
              <a:buNone/>
            </a:pPr>
            <a:endParaRPr lang="en-US" i="1" dirty="0">
              <a:solidFill>
                <a:srgbClr val="FFDB69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1" y="3858620"/>
            <a:ext cx="10037895" cy="24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the Shared Directory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268" b="6268"/>
          <a:stretch>
            <a:fillRect/>
          </a:stretch>
        </p:blipFill>
        <p:spPr>
          <a:xfrm>
            <a:off x="4829505" y="2336873"/>
            <a:ext cx="6514529" cy="43215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You will receive an email from Blackboard with an invitation to join the QM Shared Directory Approach Course </a:t>
            </a:r>
          </a:p>
          <a:p>
            <a:endParaRPr lang="en-US" dirty="0"/>
          </a:p>
          <a:p>
            <a:r>
              <a:rPr lang="en-US" dirty="0" smtClean="0"/>
              <a:t>You must “Click to confirm and register.” You will be prompted to create your user profile and information, then you will gain access to the course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sp>
        <p:nvSpPr>
          <p:cNvPr id="10" name="Left Arrow 9"/>
          <p:cNvSpPr/>
          <p:nvPr/>
        </p:nvSpPr>
        <p:spPr>
          <a:xfrm>
            <a:off x="7263685" y="3953815"/>
            <a:ext cx="2717442" cy="7727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DB69"/>
                </a:solidFill>
              </a:rPr>
              <a:t>Debbi Canavan</a:t>
            </a:r>
            <a:endParaRPr lang="en-US" sz="3600" u="sng" dirty="0">
              <a:solidFill>
                <a:srgbClr val="FFDB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Kodiak College</a:t>
            </a:r>
          </a:p>
          <a:p>
            <a:r>
              <a:rPr lang="en-US" dirty="0" smtClean="0"/>
              <a:t>(907) </a:t>
            </a:r>
            <a:r>
              <a:rPr lang="en-US" dirty="0" smtClean="0"/>
              <a:t>486-1202</a:t>
            </a:r>
          </a:p>
          <a:p>
            <a:r>
              <a:rPr lang="en-US" dirty="0" smtClean="0"/>
              <a:t>Email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DB69"/>
                </a:solidFill>
                <a:hlinkClick r:id="rId2"/>
              </a:rPr>
              <a:t>dacanavan@kodiak</a:t>
            </a:r>
            <a:r>
              <a:rPr lang="en-US" dirty="0" smtClean="0">
                <a:solidFill>
                  <a:srgbClr val="FFDB69"/>
                </a:solidFill>
                <a:hlinkClick r:id="rId2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DB69"/>
                </a:solidFill>
                <a:hlinkClick r:id="rId2"/>
              </a:rPr>
              <a:t>alaska.edu</a:t>
            </a:r>
            <a:endParaRPr lang="en-US" dirty="0" smtClean="0">
              <a:solidFill>
                <a:srgbClr val="FFDB69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DB69"/>
                </a:solidFill>
              </a:rPr>
              <a:t>Kitty Deal</a:t>
            </a:r>
            <a:endParaRPr lang="en-US" sz="3600" u="sng" dirty="0">
              <a:solidFill>
                <a:srgbClr val="FFDB69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Kodiak College</a:t>
            </a:r>
          </a:p>
          <a:p>
            <a:r>
              <a:rPr lang="en-US" dirty="0" smtClean="0"/>
              <a:t>(907) 486-1223</a:t>
            </a:r>
          </a:p>
          <a:p>
            <a:r>
              <a:rPr lang="en-US" dirty="0" smtClean="0"/>
              <a:t>Email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kldeal@kodiak.alaska.edu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9951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the Shared Directory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Questions &amp; Wrap-up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2" y="2633872"/>
            <a:ext cx="3507014" cy="35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Cama’i </a:t>
            </a:r>
            <a:r>
              <a:rPr lang="en-US" dirty="0" smtClean="0"/>
              <a:t>–Hello &amp; Introductions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r="2098"/>
          <a:stretch>
            <a:fillRect/>
          </a:stretch>
        </p:blipFill>
        <p:spPr>
          <a:xfrm>
            <a:off x="4829577" y="2210622"/>
            <a:ext cx="6581534" cy="4365952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80323" y="2210623"/>
            <a:ext cx="3876256" cy="436595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Debbi Canavan, Title III Activity Director &amp; eLearning Instructional Specialist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Kitty Deal, Assistant Professor of Education</a:t>
            </a:r>
          </a:p>
          <a:p>
            <a:endParaRPr lang="en-US" sz="2000" dirty="0"/>
          </a:p>
          <a:p>
            <a:r>
              <a:rPr lang="en-US" sz="2000" dirty="0" smtClean="0"/>
              <a:t>Kodiak College is a rural community campus of the University of Alaska Anchorage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sp>
        <p:nvSpPr>
          <p:cNvPr id="13" name="Bent-Up Arrow 12"/>
          <p:cNvSpPr/>
          <p:nvPr/>
        </p:nvSpPr>
        <p:spPr>
          <a:xfrm>
            <a:off x="8164220" y="5362393"/>
            <a:ext cx="605307" cy="34773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9227" y="5536258"/>
            <a:ext cx="253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are from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Kodiak Island, Alaska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2714" y="6511163"/>
            <a:ext cx="6618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/>
              <a:t>http://www.travelalaska.com/Destinations/~/media/Images/Travel%20Alaska/Maps/AlaskaMap.ashx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45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Quyanaa</a:t>
            </a:r>
            <a:r>
              <a:rPr lang="en-US" dirty="0" smtClean="0"/>
              <a:t>--Thank-you 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DB69"/>
                </a:solidFill>
              </a:rPr>
              <a:t>Debbi Canavan</a:t>
            </a:r>
            <a:endParaRPr lang="en-US" sz="3600" u="sng" dirty="0">
              <a:solidFill>
                <a:srgbClr val="FFDB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Kodiak College</a:t>
            </a:r>
          </a:p>
          <a:p>
            <a:r>
              <a:rPr lang="en-US" dirty="0" smtClean="0"/>
              <a:t>(907) 486-1202</a:t>
            </a:r>
          </a:p>
          <a:p>
            <a:r>
              <a:rPr lang="en-US" dirty="0" smtClean="0"/>
              <a:t>Email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DB69"/>
                </a:solidFill>
                <a:hlinkClick r:id="rId2"/>
              </a:rPr>
              <a:t>dacanavan@kodiak</a:t>
            </a:r>
            <a:r>
              <a:rPr lang="en-US" dirty="0" smtClean="0">
                <a:solidFill>
                  <a:srgbClr val="FFDB69"/>
                </a:solidFill>
                <a:hlinkClick r:id="rId2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DB69"/>
                </a:solidFill>
                <a:hlinkClick r:id="rId2"/>
              </a:rPr>
              <a:t>alaska.edu</a:t>
            </a:r>
            <a:endParaRPr lang="en-US" dirty="0" smtClean="0">
              <a:solidFill>
                <a:srgbClr val="FFDB69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DB69"/>
                </a:solidFill>
              </a:rPr>
              <a:t>Kitty Deal</a:t>
            </a:r>
            <a:endParaRPr lang="en-US" sz="3600" u="sng" dirty="0">
              <a:solidFill>
                <a:srgbClr val="FFDB69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Kodiak College</a:t>
            </a:r>
          </a:p>
          <a:p>
            <a:r>
              <a:rPr lang="en-US" dirty="0" smtClean="0"/>
              <a:t>(907) 486-1223</a:t>
            </a:r>
          </a:p>
          <a:p>
            <a:r>
              <a:rPr lang="en-US" dirty="0" smtClean="0"/>
              <a:t>Email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kldeal@kodiak.alaska.edu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07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/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806046" cy="42828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Compare directory, showcase &amp; template models</a:t>
            </a:r>
          </a:p>
          <a:p>
            <a:endParaRPr lang="en-US" sz="3200" dirty="0" smtClean="0"/>
          </a:p>
          <a:p>
            <a:r>
              <a:rPr lang="en-US" sz="3200" dirty="0" smtClean="0"/>
              <a:t>Identify strategies &amp; resources for meeting QM standards in designing courses</a:t>
            </a:r>
          </a:p>
          <a:p>
            <a:endParaRPr lang="en-US" sz="3200" dirty="0" smtClean="0"/>
          </a:p>
          <a:p>
            <a:r>
              <a:rPr lang="en-US" sz="3200" dirty="0" smtClean="0"/>
              <a:t>Share &amp; recommend resources for inclusion in a QM directory setting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72754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Our Journey to QM!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049541"/>
              </p:ext>
            </p:extLst>
          </p:nvPr>
        </p:nvGraphicFramePr>
        <p:xfrm>
          <a:off x="359066" y="2485623"/>
          <a:ext cx="11461100" cy="4261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82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Sharing Design Resources </a:t>
            </a:r>
            <a:br>
              <a:rPr lang="en-US" dirty="0" smtClean="0"/>
            </a:br>
            <a:r>
              <a:rPr lang="en-US" dirty="0" smtClean="0"/>
              <a:t>and Best Practices in eLearning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87" y="2771389"/>
            <a:ext cx="2985637" cy="326615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43472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Showcase Approach</a:t>
            </a:r>
          </a:p>
          <a:p>
            <a:endParaRPr lang="en-US" dirty="0"/>
          </a:p>
          <a:p>
            <a:r>
              <a:rPr lang="en-US" dirty="0"/>
              <a:t>Template </a:t>
            </a:r>
            <a:r>
              <a:rPr lang="en-US" dirty="0" smtClean="0"/>
              <a:t>Approach</a:t>
            </a:r>
          </a:p>
          <a:p>
            <a:endParaRPr lang="en-US" dirty="0"/>
          </a:p>
          <a:p>
            <a:r>
              <a:rPr lang="en-US" dirty="0"/>
              <a:t>Directory Approach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47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Showcase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Highlights a course as exemplary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174" y="3226491"/>
            <a:ext cx="5019432" cy="29210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6924" y="6381575"/>
            <a:ext cx="11269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http://chinook.kpc.alaska.edu/~ifscm/MircovichSurveyofChemistryTourshort/MircovichSurveyofChemistryTourshort.html</a:t>
            </a:r>
          </a:p>
        </p:txBody>
      </p:sp>
    </p:spTree>
    <p:extLst>
      <p:ext uri="{BB962C8B-B14F-4D97-AF65-F5344CB8AC3E}">
        <p14:creationId xmlns:p14="http://schemas.microsoft.com/office/powerpoint/2010/main" val="33639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Showcase Model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DB69"/>
                </a:solidFill>
              </a:rPr>
              <a:t>PROs</a:t>
            </a:r>
            <a:endParaRPr lang="en-US" sz="3600" dirty="0">
              <a:solidFill>
                <a:srgbClr val="FFDB6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0323" y="3030008"/>
            <a:ext cx="4278044" cy="357685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Provides concrete examples of exemplary practices</a:t>
            </a:r>
          </a:p>
          <a:p>
            <a:endParaRPr lang="en-US" dirty="0" smtClean="0"/>
          </a:p>
          <a:p>
            <a:r>
              <a:rPr lang="en-US" dirty="0" smtClean="0"/>
              <a:t>Acknowledges the good work of the course developer</a:t>
            </a:r>
          </a:p>
          <a:p>
            <a:endParaRPr lang="en-US" dirty="0" smtClean="0"/>
          </a:p>
          <a:p>
            <a:r>
              <a:rPr lang="en-US" dirty="0" smtClean="0"/>
              <a:t>Provides motivation to create one’s own course to standards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7289441" y="2336873"/>
            <a:ext cx="3004739" cy="69207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DB69"/>
                </a:solidFill>
              </a:rPr>
              <a:t>CONs</a:t>
            </a:r>
            <a:endParaRPr lang="en-US" sz="3600" dirty="0">
              <a:solidFill>
                <a:srgbClr val="FFDB69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898947" y="3131366"/>
            <a:ext cx="4344143" cy="29061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course must first be developed and then reviewed for best practices</a:t>
            </a:r>
          </a:p>
          <a:p>
            <a:endParaRPr lang="en-US" dirty="0" smtClean="0"/>
          </a:p>
          <a:p>
            <a:r>
              <a:rPr lang="en-US" dirty="0" smtClean="0"/>
              <a:t>Course developers must spend the time to replicate standards in their own courses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35" y="3429590"/>
            <a:ext cx="1618559" cy="15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Establishes a framework into which content is placed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633" y="3620640"/>
            <a:ext cx="8678549" cy="29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Model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DB69"/>
                </a:solidFill>
              </a:rPr>
              <a:t>PROs</a:t>
            </a:r>
            <a:endParaRPr lang="en-US" sz="3600" dirty="0">
              <a:solidFill>
                <a:srgbClr val="FFDB6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0323" y="3030008"/>
            <a:ext cx="4278044" cy="357685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Provides a standard applied to all courses</a:t>
            </a:r>
          </a:p>
          <a:p>
            <a:endParaRPr lang="en-US" sz="2600" dirty="0" smtClean="0"/>
          </a:p>
          <a:p>
            <a:r>
              <a:rPr lang="en-US" sz="2600" dirty="0" smtClean="0"/>
              <a:t>Consistency and time savings as template is pre-designed </a:t>
            </a:r>
          </a:p>
          <a:p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7289441" y="2336873"/>
            <a:ext cx="3004739" cy="69207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DB69"/>
                </a:solidFill>
              </a:rPr>
              <a:t>CONs</a:t>
            </a:r>
            <a:endParaRPr lang="en-US" sz="3600" dirty="0">
              <a:solidFill>
                <a:srgbClr val="FFDB69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898947" y="3131366"/>
            <a:ext cx="4344143" cy="3475496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A template design must be developed, agreed upon and adopted by the institution</a:t>
            </a:r>
          </a:p>
          <a:p>
            <a:endParaRPr lang="en-US" sz="3800" dirty="0" smtClean="0"/>
          </a:p>
          <a:p>
            <a:r>
              <a:rPr lang="en-US" sz="3800" dirty="0" smtClean="0"/>
              <a:t>The faculty must be persuaded to use the template</a:t>
            </a:r>
          </a:p>
          <a:p>
            <a:endParaRPr lang="en-US" sz="3800" dirty="0" smtClean="0"/>
          </a:p>
          <a:p>
            <a:r>
              <a:rPr lang="en-US" sz="3800" dirty="0" smtClean="0"/>
              <a:t>Does not allow for creativity and individual preferences in course development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67" y="3225916"/>
            <a:ext cx="1618559" cy="15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1458</TotalTime>
  <Words>621</Words>
  <Application>Microsoft Office PowerPoint</Application>
  <PresentationFormat>Widescreen</PresentationFormat>
  <Paragraphs>163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Trebuchet MS</vt:lpstr>
      <vt:lpstr>Berlin</vt:lpstr>
      <vt:lpstr>QM 411: Providing a Shared Directory Approach for Design Resources  &amp; Best Practices</vt:lpstr>
      <vt:lpstr>Cama’i –Hello &amp; Introductions</vt:lpstr>
      <vt:lpstr>Objectives / Agenda</vt:lpstr>
      <vt:lpstr> Our Journey to QM!</vt:lpstr>
      <vt:lpstr>Sharing Design Resources  and Best Practices in eLearning</vt:lpstr>
      <vt:lpstr>Showcase Model</vt:lpstr>
      <vt:lpstr>Showcase Model</vt:lpstr>
      <vt:lpstr>Template Model</vt:lpstr>
      <vt:lpstr>Template Model</vt:lpstr>
      <vt:lpstr>Directory Model</vt:lpstr>
      <vt:lpstr>Directory Model</vt:lpstr>
      <vt:lpstr>Our Shared Directory</vt:lpstr>
      <vt:lpstr>Blackboard: Quality Matters at KoC</vt:lpstr>
      <vt:lpstr>Blackboard: Quality Matters at KoC</vt:lpstr>
      <vt:lpstr>Sharing the Shared Directory</vt:lpstr>
      <vt:lpstr>Sharing the Shared Directory</vt:lpstr>
      <vt:lpstr>Sharing the Shared Directory</vt:lpstr>
      <vt:lpstr>Contacts</vt:lpstr>
      <vt:lpstr>Sharing the Shared Directory</vt:lpstr>
      <vt:lpstr>Quyanaa--Thank-you !</vt:lpstr>
    </vt:vector>
  </TitlesOfParts>
  <Company>Kodiak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2014 UPDATES!</dc:title>
  <dc:creator>Debbi A Canavan</dc:creator>
  <cp:lastModifiedBy>Debbi A Canavan</cp:lastModifiedBy>
  <cp:revision>102</cp:revision>
  <cp:lastPrinted>2014-08-23T01:06:42Z</cp:lastPrinted>
  <dcterms:created xsi:type="dcterms:W3CDTF">2014-08-22T14:41:53Z</dcterms:created>
  <dcterms:modified xsi:type="dcterms:W3CDTF">2014-09-15T23:11:58Z</dcterms:modified>
</cp:coreProperties>
</file>