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13,000 students</a:t>
            </a:r>
          </a:p>
          <a:p>
            <a:pPr lvl="0">
              <a:spcBef>
                <a:spcPts val="0"/>
              </a:spcBef>
              <a:buNone/>
            </a:pPr>
            <a:r>
              <a:rPr lang="en"/>
              <a:t>250 programs - certificates through Doctorate degrees</a:t>
            </a:r>
          </a:p>
          <a:p>
            <a:pPr lvl="0" rtl="0">
              <a:spcBef>
                <a:spcPts val="0"/>
              </a:spcBef>
              <a:buNone/>
            </a:pPr>
            <a:r>
              <a:rPr lang="en"/>
              <a:t>20 degree programs online, 12 graduate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4" name="Shape 54"/>
        <p:cNvGrpSpPr/>
        <p:nvPr/>
      </p:nvGrpSpPr>
      <p:grpSpPr>
        <a:xfrm>
          <a:off x="0" y="0"/>
          <a:ext cx="0" cy="0"/>
          <a:chOff x="0" y="0"/>
          <a:chExt cx="0" cy="0"/>
        </a:xfrm>
      </p:grpSpPr>
      <p:sp>
        <p:nvSpPr>
          <p:cNvPr id="55" name="Shape 55"/>
          <p:cNvSpPr txBox="1"/>
          <p:nvPr>
            <p:ph type="ctrTitle"/>
          </p:nvPr>
        </p:nvSpPr>
        <p:spPr>
          <a:xfrm>
            <a:off x="311708" y="744575"/>
            <a:ext cx="8520600" cy="2052600"/>
          </a:xfrm>
          <a:prstGeom prst="rect">
            <a:avLst/>
          </a:prstGeom>
        </p:spPr>
        <p:txBody>
          <a:bodyPr anchorCtr="0" anchor="b" bIns="91425" lIns="91425" rIns="91425"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56" name="Shape 56"/>
          <p:cNvSpPr txBox="1"/>
          <p:nvPr>
            <p:ph idx="1" type="subTitle"/>
          </p:nvPr>
        </p:nvSpPr>
        <p:spPr>
          <a:xfrm>
            <a:off x="311700" y="2834125"/>
            <a:ext cx="8520600" cy="7926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57" name="Shape 5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58" name="Shape 58"/>
        <p:cNvGrpSpPr/>
        <p:nvPr/>
      </p:nvGrpSpPr>
      <p:grpSpPr>
        <a:xfrm>
          <a:off x="0" y="0"/>
          <a:ext cx="0" cy="0"/>
          <a:chOff x="0" y="0"/>
          <a:chExt cx="0" cy="0"/>
        </a:xfrm>
      </p:grpSpPr>
      <p:sp>
        <p:nvSpPr>
          <p:cNvPr id="59" name="Shape 59"/>
          <p:cNvSpPr txBox="1"/>
          <p:nvPr>
            <p:ph type="title"/>
          </p:nvPr>
        </p:nvSpPr>
        <p:spPr>
          <a:xfrm>
            <a:off x="311700" y="2150850"/>
            <a:ext cx="8520600" cy="841800"/>
          </a:xfrm>
          <a:prstGeom prst="rect">
            <a:avLst/>
          </a:prstGeom>
        </p:spPr>
        <p:txBody>
          <a:bodyPr anchorCtr="0" anchor="ctr" bIns="91425" lIns="91425" rIns="91425"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60" name="Shape 6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1" name="Shape 61"/>
        <p:cNvGrpSpPr/>
        <p:nvPr/>
      </p:nvGrpSpPr>
      <p:grpSpPr>
        <a:xfrm>
          <a:off x="0" y="0"/>
          <a:ext cx="0" cy="0"/>
          <a:chOff x="0" y="0"/>
          <a:chExt cx="0" cy="0"/>
        </a:xfrm>
      </p:grpSpPr>
      <p:sp>
        <p:nvSpPr>
          <p:cNvPr id="62" name="Shape 62"/>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3" name="Shape 63"/>
          <p:cNvSpPr txBox="1"/>
          <p:nvPr>
            <p:ph idx="1" type="body"/>
          </p:nvPr>
        </p:nvSpPr>
        <p:spPr>
          <a:xfrm>
            <a:off x="311700" y="1152475"/>
            <a:ext cx="8520600" cy="3416400"/>
          </a:xfrm>
          <a:prstGeom prst="rect">
            <a:avLst/>
          </a:prstGeom>
        </p:spPr>
        <p:txBody>
          <a:bodyPr anchorCtr="0" anchor="t" bIns="91425" lIns="91425" rIns="91425" tIns="91425"/>
          <a:lstStyle>
            <a:lvl1pPr lvl="0" rtl="0">
              <a:spcBef>
                <a:spcPts val="0"/>
              </a:spcBef>
              <a:spcAft>
                <a:spcPts val="0"/>
              </a:spcAft>
              <a:defRPr sz="1100">
                <a:solidFill>
                  <a:srgbClr val="00000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4" name="Shape 6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7" name="Shape 67"/>
          <p:cNvSpPr txBox="1"/>
          <p:nvPr>
            <p:ph idx="1" type="body"/>
          </p:nvPr>
        </p:nvSpPr>
        <p:spPr>
          <a:xfrm>
            <a:off x="3117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68" name="Shape 68"/>
          <p:cNvSpPr txBox="1"/>
          <p:nvPr>
            <p:ph idx="2" type="body"/>
          </p:nvPr>
        </p:nvSpPr>
        <p:spPr>
          <a:xfrm>
            <a:off x="48324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69" name="Shape 6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2" name="Shape 7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73" name="Shape 73"/>
        <p:cNvGrpSpPr/>
        <p:nvPr/>
      </p:nvGrpSpPr>
      <p:grpSpPr>
        <a:xfrm>
          <a:off x="0" y="0"/>
          <a:ext cx="0" cy="0"/>
          <a:chOff x="0" y="0"/>
          <a:chExt cx="0" cy="0"/>
        </a:xfrm>
      </p:grpSpPr>
      <p:sp>
        <p:nvSpPr>
          <p:cNvPr id="74" name="Shape 74"/>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75" name="Shape 75"/>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6" name="Shape 7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77" name="Shape 77"/>
        <p:cNvGrpSpPr/>
        <p:nvPr/>
      </p:nvGrpSpPr>
      <p:grpSpPr>
        <a:xfrm>
          <a:off x="0" y="0"/>
          <a:ext cx="0" cy="0"/>
          <a:chOff x="0" y="0"/>
          <a:chExt cx="0" cy="0"/>
        </a:xfrm>
      </p:grpSpPr>
      <p:sp>
        <p:nvSpPr>
          <p:cNvPr id="78" name="Shape 78"/>
          <p:cNvSpPr txBox="1"/>
          <p:nvPr>
            <p:ph type="title"/>
          </p:nvPr>
        </p:nvSpPr>
        <p:spPr>
          <a:xfrm>
            <a:off x="490250" y="450150"/>
            <a:ext cx="6367800" cy="40908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79" name="Shape 7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80" name="Shape 80"/>
        <p:cNvGrpSpPr/>
        <p:nvPr/>
      </p:nvGrpSpPr>
      <p:grpSpPr>
        <a:xfrm>
          <a:off x="0" y="0"/>
          <a:ext cx="0" cy="0"/>
          <a:chOff x="0" y="0"/>
          <a:chExt cx="0" cy="0"/>
        </a:xfrm>
      </p:grpSpPr>
      <p:sp>
        <p:nvSpPr>
          <p:cNvPr id="81" name="Shape 81"/>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82" name="Shape 82"/>
          <p:cNvSpPr txBox="1"/>
          <p:nvPr>
            <p:ph type="title"/>
          </p:nvPr>
        </p:nvSpPr>
        <p:spPr>
          <a:xfrm>
            <a:off x="265500" y="1233175"/>
            <a:ext cx="4045200" cy="14823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83" name="Shape 83"/>
          <p:cNvSpPr txBox="1"/>
          <p:nvPr>
            <p:ph idx="1" type="subTitle"/>
          </p:nvPr>
        </p:nvSpPr>
        <p:spPr>
          <a:xfrm>
            <a:off x="265500" y="2803075"/>
            <a:ext cx="4045200" cy="12351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84" name="Shape 84"/>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dk1"/>
              </a:buClr>
              <a:defRPr>
                <a:solidFill>
                  <a:schemeClr val="dk1"/>
                </a:solidFill>
              </a:defRPr>
            </a:lvl1pPr>
            <a:lvl2pPr lvl="1" rtl="0">
              <a:spcBef>
                <a:spcPts val="0"/>
              </a:spcBef>
              <a:buClr>
                <a:schemeClr val="dk1"/>
              </a:buClr>
              <a:defRPr>
                <a:solidFill>
                  <a:schemeClr val="dk1"/>
                </a:solidFill>
              </a:defRPr>
            </a:lvl2pPr>
            <a:lvl3pPr lvl="2" rtl="0">
              <a:spcBef>
                <a:spcPts val="0"/>
              </a:spcBef>
              <a:buClr>
                <a:schemeClr val="dk1"/>
              </a:buClr>
              <a:defRPr>
                <a:solidFill>
                  <a:schemeClr val="dk1"/>
                </a:solidFill>
              </a:defRPr>
            </a:lvl3pPr>
            <a:lvl4pPr lvl="3" rtl="0">
              <a:spcBef>
                <a:spcPts val="0"/>
              </a:spcBef>
              <a:buClr>
                <a:schemeClr val="dk1"/>
              </a:buClr>
              <a:defRPr>
                <a:solidFill>
                  <a:schemeClr val="dk1"/>
                </a:solidFill>
              </a:defRPr>
            </a:lvl4pPr>
            <a:lvl5pPr lvl="4" rtl="0">
              <a:spcBef>
                <a:spcPts val="0"/>
              </a:spcBef>
              <a:buClr>
                <a:schemeClr val="dk1"/>
              </a:buClr>
              <a:defRPr>
                <a:solidFill>
                  <a:schemeClr val="dk1"/>
                </a:solidFill>
              </a:defRPr>
            </a:lvl5pPr>
            <a:lvl6pPr lvl="5" rtl="0">
              <a:spcBef>
                <a:spcPts val="0"/>
              </a:spcBef>
              <a:buClr>
                <a:schemeClr val="dk1"/>
              </a:buClr>
              <a:defRPr>
                <a:solidFill>
                  <a:schemeClr val="dk1"/>
                </a:solidFill>
              </a:defRPr>
            </a:lvl6pPr>
            <a:lvl7pPr lvl="6" rtl="0">
              <a:spcBef>
                <a:spcPts val="0"/>
              </a:spcBef>
              <a:buClr>
                <a:schemeClr val="dk1"/>
              </a:buClr>
              <a:defRPr>
                <a:solidFill>
                  <a:schemeClr val="dk1"/>
                </a:solidFill>
              </a:defRPr>
            </a:lvl7pPr>
            <a:lvl8pPr lvl="7" rtl="0">
              <a:spcBef>
                <a:spcPts val="0"/>
              </a:spcBef>
              <a:buClr>
                <a:schemeClr val="dk1"/>
              </a:buClr>
              <a:defRPr>
                <a:solidFill>
                  <a:schemeClr val="dk1"/>
                </a:solidFill>
              </a:defRPr>
            </a:lvl8pPr>
            <a:lvl9pPr lvl="8" rtl="0">
              <a:spcBef>
                <a:spcPts val="0"/>
              </a:spcBef>
              <a:buClr>
                <a:schemeClr val="dk1"/>
              </a:buClr>
              <a:defRPr>
                <a:solidFill>
                  <a:schemeClr val="dk1"/>
                </a:solidFill>
              </a:defRPr>
            </a:lvl9pPr>
          </a:lstStyle>
          <a:p/>
        </p:txBody>
      </p:sp>
      <p:sp>
        <p:nvSpPr>
          <p:cNvPr id="85" name="Shape 8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86" name="Shape 86"/>
        <p:cNvGrpSpPr/>
        <p:nvPr/>
      </p:nvGrpSpPr>
      <p:grpSpPr>
        <a:xfrm>
          <a:off x="0" y="0"/>
          <a:ext cx="0" cy="0"/>
          <a:chOff x="0" y="0"/>
          <a:chExt cx="0" cy="0"/>
        </a:xfrm>
      </p:grpSpPr>
      <p:sp>
        <p:nvSpPr>
          <p:cNvPr id="87" name="Shape 87"/>
          <p:cNvSpPr txBox="1"/>
          <p:nvPr>
            <p:ph idx="1" type="body"/>
          </p:nvPr>
        </p:nvSpPr>
        <p:spPr>
          <a:xfrm>
            <a:off x="311700" y="4230575"/>
            <a:ext cx="5998800" cy="6051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88" name="Shape 8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89" name="Shape 89"/>
        <p:cNvGrpSpPr/>
        <p:nvPr/>
      </p:nvGrpSpPr>
      <p:grpSpPr>
        <a:xfrm>
          <a:off x="0" y="0"/>
          <a:ext cx="0" cy="0"/>
          <a:chOff x="0" y="0"/>
          <a:chExt cx="0" cy="0"/>
        </a:xfrm>
      </p:grpSpPr>
      <p:sp>
        <p:nvSpPr>
          <p:cNvPr id="90" name="Shape 90"/>
          <p:cNvSpPr txBox="1"/>
          <p:nvPr>
            <p:ph type="title"/>
          </p:nvPr>
        </p:nvSpPr>
        <p:spPr>
          <a:xfrm>
            <a:off x="311700" y="1106125"/>
            <a:ext cx="8520600" cy="1963500"/>
          </a:xfrm>
          <a:prstGeom prst="rect">
            <a:avLst/>
          </a:prstGeom>
        </p:spPr>
        <p:txBody>
          <a:bodyPr anchorCtr="0" anchor="b" bIns="91425" lIns="91425" rIns="91425"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91" name="Shape 91"/>
          <p:cNvSpPr txBox="1"/>
          <p:nvPr>
            <p:ph idx="1" type="body"/>
          </p:nvPr>
        </p:nvSpPr>
        <p:spPr>
          <a:xfrm>
            <a:off x="311700" y="3152225"/>
            <a:ext cx="85206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92" name="Shape 9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3" name="Shape 93"/>
        <p:cNvGrpSpPr/>
        <p:nvPr/>
      </p:nvGrpSpPr>
      <p:grpSpPr>
        <a:xfrm>
          <a:off x="0" y="0"/>
          <a:ext cx="0" cy="0"/>
          <a:chOff x="0" y="0"/>
          <a:chExt cx="0" cy="0"/>
        </a:xfrm>
      </p:grpSpPr>
      <p:sp>
        <p:nvSpPr>
          <p:cNvPr id="94" name="Shape 9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52" name="Shape 52"/>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lt2"/>
              </a:buClr>
              <a:buSzPct val="100000"/>
              <a:defRPr sz="1800">
                <a:solidFill>
                  <a:schemeClr val="lt2"/>
                </a:solidFill>
              </a:defRPr>
            </a:lvl1pPr>
            <a:lvl2pPr lvl="1" rtl="0">
              <a:lnSpc>
                <a:spcPct val="115000"/>
              </a:lnSpc>
              <a:spcBef>
                <a:spcPts val="0"/>
              </a:spcBef>
              <a:spcAft>
                <a:spcPts val="1600"/>
              </a:spcAft>
              <a:buClr>
                <a:schemeClr val="lt2"/>
              </a:buClr>
              <a:defRPr>
                <a:solidFill>
                  <a:schemeClr val="lt2"/>
                </a:solidFill>
              </a:defRPr>
            </a:lvl2pPr>
            <a:lvl3pPr lvl="2" rtl="0">
              <a:lnSpc>
                <a:spcPct val="115000"/>
              </a:lnSpc>
              <a:spcBef>
                <a:spcPts val="0"/>
              </a:spcBef>
              <a:spcAft>
                <a:spcPts val="1600"/>
              </a:spcAft>
              <a:buClr>
                <a:schemeClr val="lt2"/>
              </a:buClr>
              <a:defRPr>
                <a:solidFill>
                  <a:schemeClr val="lt2"/>
                </a:solidFill>
              </a:defRPr>
            </a:lvl3pPr>
            <a:lvl4pPr lvl="3" rtl="0">
              <a:lnSpc>
                <a:spcPct val="115000"/>
              </a:lnSpc>
              <a:spcBef>
                <a:spcPts val="0"/>
              </a:spcBef>
              <a:spcAft>
                <a:spcPts val="1600"/>
              </a:spcAft>
              <a:buClr>
                <a:schemeClr val="lt2"/>
              </a:buClr>
              <a:defRPr>
                <a:solidFill>
                  <a:schemeClr val="lt2"/>
                </a:solidFill>
              </a:defRPr>
            </a:lvl4pPr>
            <a:lvl5pPr lvl="4" rtl="0">
              <a:lnSpc>
                <a:spcPct val="115000"/>
              </a:lnSpc>
              <a:spcBef>
                <a:spcPts val="0"/>
              </a:spcBef>
              <a:spcAft>
                <a:spcPts val="1600"/>
              </a:spcAft>
              <a:buClr>
                <a:schemeClr val="lt2"/>
              </a:buClr>
              <a:defRPr>
                <a:solidFill>
                  <a:schemeClr val="lt2"/>
                </a:solidFill>
              </a:defRPr>
            </a:lvl5pPr>
            <a:lvl6pPr lvl="5" rtl="0">
              <a:lnSpc>
                <a:spcPct val="115000"/>
              </a:lnSpc>
              <a:spcBef>
                <a:spcPts val="0"/>
              </a:spcBef>
              <a:spcAft>
                <a:spcPts val="1600"/>
              </a:spcAft>
              <a:buClr>
                <a:schemeClr val="lt2"/>
              </a:buClr>
              <a:defRPr>
                <a:solidFill>
                  <a:schemeClr val="lt2"/>
                </a:solidFill>
              </a:defRPr>
            </a:lvl6pPr>
            <a:lvl7pPr lvl="6" rtl="0">
              <a:lnSpc>
                <a:spcPct val="115000"/>
              </a:lnSpc>
              <a:spcBef>
                <a:spcPts val="0"/>
              </a:spcBef>
              <a:spcAft>
                <a:spcPts val="1600"/>
              </a:spcAft>
              <a:buClr>
                <a:schemeClr val="lt2"/>
              </a:buClr>
              <a:defRPr>
                <a:solidFill>
                  <a:schemeClr val="lt2"/>
                </a:solidFill>
              </a:defRPr>
            </a:lvl7pPr>
            <a:lvl8pPr lvl="7" rtl="0">
              <a:lnSpc>
                <a:spcPct val="115000"/>
              </a:lnSpc>
              <a:spcBef>
                <a:spcPts val="0"/>
              </a:spcBef>
              <a:spcAft>
                <a:spcPts val="1600"/>
              </a:spcAft>
              <a:buClr>
                <a:schemeClr val="lt2"/>
              </a:buClr>
              <a:defRPr>
                <a:solidFill>
                  <a:schemeClr val="lt2"/>
                </a:solidFill>
              </a:defRPr>
            </a:lvl8pPr>
            <a:lvl9pPr lvl="8" rtl="0">
              <a:lnSpc>
                <a:spcPct val="115000"/>
              </a:lnSpc>
              <a:spcBef>
                <a:spcPts val="0"/>
              </a:spcBef>
              <a:spcAft>
                <a:spcPts val="1600"/>
              </a:spcAft>
              <a:buClr>
                <a:schemeClr val="lt2"/>
              </a:buClr>
              <a:defRPr>
                <a:solidFill>
                  <a:schemeClr val="lt2"/>
                </a:solidFill>
              </a:defRPr>
            </a:lvl9pPr>
          </a:lstStyle>
          <a:p/>
        </p:txBody>
      </p:sp>
      <p:sp>
        <p:nvSpPr>
          <p:cNvPr id="53" name="Shape 53"/>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0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10.pn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7.jpg"/><Relationship Id="rId4" Type="http://schemas.openxmlformats.org/officeDocument/2006/relationships/image" Target="../media/image14.jpg"/><Relationship Id="rId5"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06.gif"/><Relationship Id="rId4" Type="http://schemas.openxmlformats.org/officeDocument/2006/relationships/image" Target="../media/image07.jpg"/><Relationship Id="rId5" Type="http://schemas.openxmlformats.org/officeDocument/2006/relationships/image" Target="../media/image04.png"/><Relationship Id="rId6" Type="http://schemas.openxmlformats.org/officeDocument/2006/relationships/image" Target="../media/image01.jpg"/><Relationship Id="rId7" Type="http://schemas.openxmlformats.org/officeDocument/2006/relationships/image" Target="../media/image00.jpg"/><Relationship Id="rId8"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03.jpg"/><Relationship Id="rId4" Type="http://schemas.openxmlformats.org/officeDocument/2006/relationships/image" Target="../media/image05.gif"/><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08.jpg"/><Relationship Id="rId5" Type="http://schemas.openxmlformats.org/officeDocument/2006/relationships/image" Target="../media/image0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98" name="Shape 98"/>
        <p:cNvGrpSpPr/>
        <p:nvPr/>
      </p:nvGrpSpPr>
      <p:grpSpPr>
        <a:xfrm>
          <a:off x="0" y="0"/>
          <a:ext cx="0" cy="0"/>
          <a:chOff x="0" y="0"/>
          <a:chExt cx="0" cy="0"/>
        </a:xfrm>
      </p:grpSpPr>
      <p:sp>
        <p:nvSpPr>
          <p:cNvPr id="99" name="Shape 99"/>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a:solidFill>
                  <a:srgbClr val="F1C232"/>
                </a:solidFill>
                <a:latin typeface="Verdana"/>
                <a:ea typeface="Verdana"/>
                <a:cs typeface="Verdana"/>
                <a:sym typeface="Verdana"/>
              </a:rPr>
              <a:t>Quality Talks</a:t>
            </a:r>
          </a:p>
        </p:txBody>
      </p:sp>
      <p:sp>
        <p:nvSpPr>
          <p:cNvPr id="100" name="Shape 100"/>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en">
                <a:latin typeface="Verdana"/>
                <a:ea typeface="Verdana"/>
                <a:cs typeface="Verdana"/>
                <a:sym typeface="Verdana"/>
              </a:rPr>
              <a:t>Specific Review Standard 5.3</a:t>
            </a:r>
          </a:p>
        </p:txBody>
      </p:sp>
      <p:sp>
        <p:nvSpPr>
          <p:cNvPr id="101" name="Shape 101"/>
          <p:cNvSpPr txBox="1"/>
          <p:nvPr/>
        </p:nvSpPr>
        <p:spPr>
          <a:xfrm>
            <a:off x="638250" y="4487875"/>
            <a:ext cx="7867500" cy="489300"/>
          </a:xfrm>
          <a:prstGeom prst="rect">
            <a:avLst/>
          </a:prstGeom>
          <a:noFill/>
          <a:ln>
            <a:noFill/>
          </a:ln>
        </p:spPr>
        <p:txBody>
          <a:bodyPr anchorCtr="0" anchor="t" bIns="91425" lIns="91425" rIns="91425" tIns="91425">
            <a:noAutofit/>
          </a:bodyPr>
          <a:lstStyle/>
          <a:p>
            <a:pPr lvl="0" algn="ctr">
              <a:spcBef>
                <a:spcPts val="0"/>
              </a:spcBef>
              <a:buNone/>
            </a:pPr>
            <a:r>
              <a:rPr lang="en">
                <a:solidFill>
                  <a:srgbClr val="FFD966"/>
                </a:solidFill>
                <a:latin typeface="Verdana"/>
                <a:ea typeface="Verdana"/>
                <a:cs typeface="Verdana"/>
                <a:sym typeface="Verdana"/>
              </a:rPr>
              <a:t>8</a:t>
            </a:r>
            <a:r>
              <a:rPr lang="en">
                <a:solidFill>
                  <a:srgbClr val="FFD966"/>
                </a:solidFill>
                <a:latin typeface="Verdana"/>
                <a:ea typeface="Verdana"/>
                <a:cs typeface="Verdana"/>
                <a:sym typeface="Verdana"/>
              </a:rPr>
              <a:t>th Annual Conference on Quality Assurance in Online Learning, "Blazing New Trails"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488900"/>
            <a:ext cx="8520600" cy="1608900"/>
          </a:xfrm>
          <a:prstGeom prst="rect">
            <a:avLst/>
          </a:prstGeom>
        </p:spPr>
        <p:txBody>
          <a:bodyPr anchorCtr="0" anchor="t" bIns="91425" lIns="91425" rIns="91425" tIns="91425">
            <a:noAutofit/>
          </a:bodyPr>
          <a:lstStyle/>
          <a:p>
            <a:pPr lvl="0">
              <a:spcBef>
                <a:spcPts val="0"/>
              </a:spcBef>
              <a:buNone/>
            </a:pPr>
            <a:r>
              <a:rPr lang="en"/>
              <a:t>Standard Required with Online Course</a:t>
            </a:r>
          </a:p>
          <a:p>
            <a:pPr lvl="0" rtl="0">
              <a:spcBef>
                <a:spcPts val="0"/>
              </a:spcBef>
              <a:buNone/>
            </a:pPr>
            <a:r>
              <a:rPr lang="en"/>
              <a:t>Development Awards</a:t>
            </a:r>
          </a:p>
          <a:p>
            <a:pPr indent="-355600" lvl="0" marL="457200" rtl="0">
              <a:spcBef>
                <a:spcPts val="0"/>
              </a:spcBef>
              <a:buSzPct val="100000"/>
              <a:buChar char="●"/>
            </a:pPr>
            <a:r>
              <a:rPr lang="en" sz="2000"/>
              <a:t>Email responses </a:t>
            </a:r>
          </a:p>
          <a:p>
            <a:pPr indent="-355600" lvl="0" marL="457200" rtl="0">
              <a:spcBef>
                <a:spcPts val="0"/>
              </a:spcBef>
              <a:buSzPct val="100000"/>
              <a:buChar char="●"/>
            </a:pPr>
            <a:r>
              <a:rPr lang="en" sz="2000"/>
              <a:t>Grading response time</a:t>
            </a:r>
          </a:p>
        </p:txBody>
      </p:sp>
      <p:sp>
        <p:nvSpPr>
          <p:cNvPr id="177" name="Shape 177"/>
          <p:cNvSpPr txBox="1"/>
          <p:nvPr>
            <p:ph idx="1" type="body"/>
          </p:nvPr>
        </p:nvSpPr>
        <p:spPr>
          <a:xfrm>
            <a:off x="311700" y="2371675"/>
            <a:ext cx="3999900" cy="1833600"/>
          </a:xfrm>
          <a:prstGeom prst="rect">
            <a:avLst/>
          </a:prstGeom>
        </p:spPr>
        <p:txBody>
          <a:bodyPr anchorCtr="0" anchor="t" bIns="91425" lIns="91425" rIns="91425" tIns="91425">
            <a:noAutofit/>
          </a:bodyPr>
          <a:lstStyle/>
          <a:p>
            <a:pPr lvl="0" rtl="0">
              <a:spcBef>
                <a:spcPts val="0"/>
              </a:spcBef>
              <a:buNone/>
            </a:pPr>
            <a:r>
              <a:rPr lang="en" sz="2600">
                <a:solidFill>
                  <a:srgbClr val="F1C232"/>
                </a:solidFill>
              </a:rPr>
              <a:t>Pros</a:t>
            </a:r>
          </a:p>
          <a:p>
            <a:pPr lvl="0" rtl="0">
              <a:spcBef>
                <a:spcPts val="0"/>
              </a:spcBef>
              <a:buNone/>
            </a:pPr>
            <a:r>
              <a:rPr lang="en" sz="2400">
                <a:solidFill>
                  <a:schemeClr val="accent2"/>
                </a:solidFill>
              </a:rPr>
              <a:t>Students: learning progress</a:t>
            </a:r>
          </a:p>
          <a:p>
            <a:pPr lvl="0" rtl="0">
              <a:spcBef>
                <a:spcPts val="0"/>
              </a:spcBef>
              <a:buNone/>
            </a:pPr>
            <a:r>
              <a:rPr lang="en" sz="2400">
                <a:solidFill>
                  <a:schemeClr val="accent2"/>
                </a:solidFill>
              </a:rPr>
              <a:t>Faculty: course management plan </a:t>
            </a:r>
          </a:p>
          <a:p>
            <a:pPr lvl="0" rtl="0">
              <a:spcBef>
                <a:spcPts val="0"/>
              </a:spcBef>
              <a:buNone/>
            </a:pPr>
            <a:r>
              <a:t/>
            </a:r>
            <a:endParaRPr sz="1800">
              <a:solidFill>
                <a:schemeClr val="accent2"/>
              </a:solidFill>
            </a:endParaRPr>
          </a:p>
        </p:txBody>
      </p:sp>
      <p:sp>
        <p:nvSpPr>
          <p:cNvPr id="178" name="Shape 178"/>
          <p:cNvSpPr txBox="1"/>
          <p:nvPr>
            <p:ph idx="2" type="body"/>
          </p:nvPr>
        </p:nvSpPr>
        <p:spPr>
          <a:xfrm>
            <a:off x="4832400" y="2394425"/>
            <a:ext cx="3999900" cy="2445000"/>
          </a:xfrm>
          <a:prstGeom prst="rect">
            <a:avLst/>
          </a:prstGeom>
        </p:spPr>
        <p:txBody>
          <a:bodyPr anchorCtr="0" anchor="t" bIns="91425" lIns="91425" rIns="91425" tIns="91425">
            <a:noAutofit/>
          </a:bodyPr>
          <a:lstStyle/>
          <a:p>
            <a:pPr lvl="0" rtl="0">
              <a:spcBef>
                <a:spcPts val="0"/>
              </a:spcBef>
              <a:buNone/>
            </a:pPr>
            <a:r>
              <a:rPr lang="en" sz="2600">
                <a:solidFill>
                  <a:srgbClr val="F1C232"/>
                </a:solidFill>
              </a:rPr>
              <a:t>Cons</a:t>
            </a:r>
          </a:p>
          <a:p>
            <a:pPr lvl="0">
              <a:spcBef>
                <a:spcPts val="0"/>
              </a:spcBef>
              <a:buNone/>
            </a:pPr>
            <a:r>
              <a:rPr lang="en" sz="2400">
                <a:solidFill>
                  <a:schemeClr val="accent2"/>
                </a:solidFill>
              </a:rPr>
              <a:t>Variation without institution guidelines</a:t>
            </a:r>
          </a:p>
          <a:p>
            <a:pPr lvl="0">
              <a:spcBef>
                <a:spcPts val="0"/>
              </a:spcBef>
              <a:buNone/>
            </a:pPr>
            <a:r>
              <a:t/>
            </a:r>
            <a:endParaRPr sz="2400">
              <a:solidFill>
                <a:schemeClr val="accent2"/>
              </a:solidFill>
            </a:endParaRPr>
          </a:p>
          <a:p>
            <a:pPr lvl="0" rtl="0">
              <a:spcBef>
                <a:spcPts val="0"/>
              </a:spcBef>
              <a:buNone/>
            </a:pPr>
            <a:r>
              <a:t/>
            </a:r>
            <a:endParaRPr sz="2400">
              <a:solidFill>
                <a:schemeClr val="accent2"/>
              </a:solidFill>
            </a:endParaRPr>
          </a:p>
          <a:p>
            <a:pPr lvl="0" rtl="0">
              <a:spcBef>
                <a:spcPts val="0"/>
              </a:spcBef>
              <a:buNone/>
            </a:pPr>
            <a:r>
              <a:t/>
            </a:r>
            <a:endParaRPr sz="2400">
              <a:solidFill>
                <a:schemeClr val="accent2"/>
              </a:solidFill>
            </a:endParaRPr>
          </a:p>
          <a:p>
            <a:pPr lvl="0" rtl="0">
              <a:spcBef>
                <a:spcPts val="0"/>
              </a:spcBef>
              <a:buNone/>
            </a:pPr>
            <a:r>
              <a:t/>
            </a:r>
            <a:endParaRPr sz="1800">
              <a:solidFill>
                <a:schemeClr val="accent2"/>
              </a:solidFill>
            </a:endParaRPr>
          </a:p>
        </p:txBody>
      </p:sp>
      <p:pic>
        <p:nvPicPr>
          <p:cNvPr id="179" name="Shape 179"/>
          <p:cNvPicPr preferRelativeResize="0"/>
          <p:nvPr/>
        </p:nvPicPr>
        <p:blipFill>
          <a:blip r:embed="rId3">
            <a:alphaModFix/>
          </a:blip>
          <a:stretch>
            <a:fillRect/>
          </a:stretch>
        </p:blipFill>
        <p:spPr>
          <a:xfrm>
            <a:off x="7220463" y="445023"/>
            <a:ext cx="1702348" cy="57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83" name="Shape 183"/>
        <p:cNvGrpSpPr/>
        <p:nvPr/>
      </p:nvGrpSpPr>
      <p:grpSpPr>
        <a:xfrm>
          <a:off x="0" y="0"/>
          <a:ext cx="0" cy="0"/>
          <a:chOff x="0" y="0"/>
          <a:chExt cx="0" cy="0"/>
        </a:xfrm>
      </p:grpSpPr>
      <p:sp>
        <p:nvSpPr>
          <p:cNvPr id="184" name="Shape 18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b="1" lang="en" u="sng">
                <a:solidFill>
                  <a:schemeClr val="dk1"/>
                </a:solidFill>
              </a:rPr>
              <a:t>E-mail.</a:t>
            </a:r>
            <a:r>
              <a:rPr lang="en">
                <a:solidFill>
                  <a:schemeClr val="dk1"/>
                </a:solidFill>
              </a:rPr>
              <a:t> If a student has a personal concern or question, he or she is encouraged to email me at lastname.firstname@uni.edu. I will make every effort to respond to students </a:t>
            </a:r>
            <a:r>
              <a:rPr lang="en" u="sng">
                <a:solidFill>
                  <a:schemeClr val="dk1"/>
                </a:solidFill>
              </a:rPr>
              <a:t>within a 48 hour </a:t>
            </a:r>
            <a:r>
              <a:rPr lang="en">
                <a:solidFill>
                  <a:schemeClr val="dk1"/>
                </a:solidFill>
              </a:rPr>
              <a:t>window. </a:t>
            </a:r>
            <a:r>
              <a:rPr lang="en" u="sng">
                <a:solidFill>
                  <a:schemeClr val="dk1"/>
                </a:solidFill>
              </a:rPr>
              <a:t>Exceptions </a:t>
            </a:r>
            <a:r>
              <a:rPr lang="en">
                <a:solidFill>
                  <a:schemeClr val="dk1"/>
                </a:solidFill>
              </a:rPr>
              <a:t>to this will be </a:t>
            </a:r>
            <a:r>
              <a:rPr lang="en" u="sng">
                <a:solidFill>
                  <a:schemeClr val="dk1"/>
                </a:solidFill>
              </a:rPr>
              <a:t>university holidays and weekends</a:t>
            </a:r>
            <a:r>
              <a:rPr lang="en">
                <a:solidFill>
                  <a:schemeClr val="dk1"/>
                </a:solidFill>
              </a:rPr>
              <a:t>.  </a:t>
            </a:r>
          </a:p>
          <a:p>
            <a:pPr lvl="0" rtl="0">
              <a:spcBef>
                <a:spcPts val="0"/>
              </a:spcBef>
              <a:buNone/>
            </a:pPr>
            <a:r>
              <a:rPr b="1" lang="en" u="sng">
                <a:solidFill>
                  <a:schemeClr val="dk1"/>
                </a:solidFill>
              </a:rPr>
              <a:t>Grading response time.</a:t>
            </a:r>
            <a:r>
              <a:rPr lang="en">
                <a:solidFill>
                  <a:schemeClr val="dk1"/>
                </a:solidFill>
              </a:rPr>
              <a:t> Students will have i</a:t>
            </a:r>
            <a:r>
              <a:rPr lang="en" u="sng">
                <a:solidFill>
                  <a:schemeClr val="dk1"/>
                </a:solidFill>
              </a:rPr>
              <a:t>mmediate feedback on quiz grades</a:t>
            </a:r>
            <a:r>
              <a:rPr lang="en">
                <a:solidFill>
                  <a:schemeClr val="dk1"/>
                </a:solidFill>
              </a:rPr>
              <a:t>. </a:t>
            </a:r>
            <a:r>
              <a:rPr lang="en" u="sng">
                <a:solidFill>
                  <a:schemeClr val="dk1"/>
                </a:solidFill>
              </a:rPr>
              <a:t>Essays </a:t>
            </a:r>
            <a:r>
              <a:rPr lang="en">
                <a:solidFill>
                  <a:schemeClr val="dk1"/>
                </a:solidFill>
              </a:rPr>
              <a:t>I will make every attempt to grade and post those grades within a </a:t>
            </a:r>
            <a:r>
              <a:rPr lang="en" u="sng">
                <a:solidFill>
                  <a:schemeClr val="dk1"/>
                </a:solidFill>
              </a:rPr>
              <a:t>ten </a:t>
            </a:r>
            <a:r>
              <a:rPr lang="en">
                <a:solidFill>
                  <a:schemeClr val="dk1"/>
                </a:solidFill>
              </a:rPr>
              <a:t>business day period that begins </a:t>
            </a:r>
            <a:r>
              <a:rPr lang="en" u="sng">
                <a:solidFill>
                  <a:schemeClr val="dk1"/>
                </a:solidFill>
              </a:rPr>
              <a:t>once the submission time has expired</a:t>
            </a:r>
            <a:r>
              <a:rPr lang="en">
                <a:solidFill>
                  <a:schemeClr val="dk1"/>
                </a:solidFill>
              </a:rPr>
              <a:t>. Sometimes, however, other university work commitments may delay the grading process. </a:t>
            </a:r>
            <a:r>
              <a:rPr lang="en" u="sng">
                <a:solidFill>
                  <a:schemeClr val="dk1"/>
                </a:solidFill>
              </a:rPr>
              <a:t>Discussion </a:t>
            </a:r>
            <a:r>
              <a:rPr lang="en">
                <a:solidFill>
                  <a:schemeClr val="dk1"/>
                </a:solidFill>
              </a:rPr>
              <a:t>board postings will be graded and posted within a </a:t>
            </a:r>
            <a:r>
              <a:rPr lang="en" u="sng">
                <a:solidFill>
                  <a:schemeClr val="dk1"/>
                </a:solidFill>
              </a:rPr>
              <a:t>five </a:t>
            </a:r>
            <a:r>
              <a:rPr lang="en">
                <a:solidFill>
                  <a:schemeClr val="dk1"/>
                </a:solidFill>
              </a:rPr>
              <a:t>business day period. </a:t>
            </a:r>
          </a:p>
        </p:txBody>
      </p:sp>
      <p:sp>
        <p:nvSpPr>
          <p:cNvPr id="185" name="Shape 18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000">
                <a:solidFill>
                  <a:srgbClr val="F1C232"/>
                </a:solidFill>
                <a:latin typeface="Verdana"/>
                <a:ea typeface="Verdana"/>
                <a:cs typeface="Verdana"/>
                <a:sym typeface="Verdana"/>
              </a:rPr>
              <a:t>Example 1</a:t>
            </a:r>
          </a:p>
        </p:txBody>
      </p:sp>
      <p:pic>
        <p:nvPicPr>
          <p:cNvPr id="186" name="Shape 186"/>
          <p:cNvPicPr preferRelativeResize="0"/>
          <p:nvPr/>
        </p:nvPicPr>
        <p:blipFill>
          <a:blip r:embed="rId3">
            <a:alphaModFix/>
          </a:blip>
          <a:stretch>
            <a:fillRect/>
          </a:stretch>
        </p:blipFill>
        <p:spPr>
          <a:xfrm>
            <a:off x="7220463" y="445023"/>
            <a:ext cx="1702348" cy="572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90" name="Shape 190"/>
        <p:cNvGrpSpPr/>
        <p:nvPr/>
      </p:nvGrpSpPr>
      <p:grpSpPr>
        <a:xfrm>
          <a:off x="0" y="0"/>
          <a:ext cx="0" cy="0"/>
          <a:chOff x="0" y="0"/>
          <a:chExt cx="0" cy="0"/>
        </a:xfrm>
      </p:grpSpPr>
      <p:sp>
        <p:nvSpPr>
          <p:cNvPr id="191" name="Shape 19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a:solidFill>
                  <a:schemeClr val="dk1"/>
                </a:solidFill>
              </a:rPr>
              <a:t>Response Time Policy:</a:t>
            </a:r>
          </a:p>
          <a:p>
            <a:pPr lvl="0" rtl="0">
              <a:spcBef>
                <a:spcPts val="0"/>
              </a:spcBef>
              <a:spcAft>
                <a:spcPts val="0"/>
              </a:spcAft>
              <a:buNone/>
            </a:pPr>
            <a:r>
              <a:rPr lang="en">
                <a:solidFill>
                  <a:schemeClr val="dk1"/>
                </a:solidFill>
              </a:rPr>
              <a:t>The preferred method of contacting me is through my UNI email address, which I check daily Monday through Friday. I will respond within </a:t>
            </a:r>
            <a:r>
              <a:rPr lang="en" u="sng">
                <a:solidFill>
                  <a:schemeClr val="dk1"/>
                </a:solidFill>
              </a:rPr>
              <a:t>24 hours of receiving emails Monday through Friday and within 48 hours on the weekends.</a:t>
            </a:r>
            <a:r>
              <a:rPr lang="en">
                <a:solidFill>
                  <a:schemeClr val="dk1"/>
                </a:solidFill>
              </a:rPr>
              <a:t> </a:t>
            </a:r>
          </a:p>
          <a:p>
            <a:pPr lvl="0" rtl="0">
              <a:spcBef>
                <a:spcPts val="0"/>
              </a:spcBef>
              <a:spcAft>
                <a:spcPts val="0"/>
              </a:spcAft>
              <a:buNone/>
            </a:pPr>
            <a:r>
              <a:t/>
            </a:r>
            <a:endParaRPr>
              <a:solidFill>
                <a:schemeClr val="dk1"/>
              </a:solidFill>
            </a:endParaRPr>
          </a:p>
          <a:p>
            <a:pPr lvl="0" rtl="0">
              <a:spcBef>
                <a:spcPts val="0"/>
              </a:spcBef>
              <a:spcAft>
                <a:spcPts val="0"/>
              </a:spcAft>
              <a:buNone/>
            </a:pPr>
            <a:r>
              <a:rPr lang="en">
                <a:solidFill>
                  <a:schemeClr val="dk1"/>
                </a:solidFill>
              </a:rPr>
              <a:t>You can also call me at 319-273-xxxx, which does go to my email if I am out of the office. </a:t>
            </a:r>
          </a:p>
          <a:p>
            <a:pPr lvl="0" rtl="0">
              <a:spcBef>
                <a:spcPts val="0"/>
              </a:spcBef>
              <a:spcAft>
                <a:spcPts val="0"/>
              </a:spcAft>
              <a:buNone/>
            </a:pPr>
            <a:r>
              <a:t/>
            </a:r>
            <a:endParaRPr>
              <a:solidFill>
                <a:schemeClr val="dk1"/>
              </a:solidFill>
            </a:endParaRPr>
          </a:p>
          <a:p>
            <a:pPr lvl="0">
              <a:spcBef>
                <a:spcPts val="0"/>
              </a:spcBef>
              <a:spcAft>
                <a:spcPts val="0"/>
              </a:spcAft>
              <a:buNone/>
            </a:pPr>
            <a:r>
              <a:rPr lang="en">
                <a:solidFill>
                  <a:schemeClr val="dk1"/>
                </a:solidFill>
              </a:rPr>
              <a:t>I will be reviewing and grading </a:t>
            </a:r>
            <a:r>
              <a:rPr lang="en" u="sng">
                <a:solidFill>
                  <a:schemeClr val="dk1"/>
                </a:solidFill>
              </a:rPr>
              <a:t>seminar assignments the weekend after the due date</a:t>
            </a:r>
            <a:r>
              <a:rPr lang="en">
                <a:solidFill>
                  <a:schemeClr val="dk1"/>
                </a:solidFill>
              </a:rPr>
              <a:t>.</a:t>
            </a:r>
          </a:p>
          <a:p>
            <a:pPr lvl="0" rtl="0">
              <a:spcBef>
                <a:spcPts val="0"/>
              </a:spcBef>
              <a:buNone/>
            </a:pPr>
            <a:r>
              <a:t/>
            </a:r>
            <a:endParaRPr sz="2000">
              <a:solidFill>
                <a:schemeClr val="dk1"/>
              </a:solidFill>
            </a:endParaRPr>
          </a:p>
        </p:txBody>
      </p:sp>
      <p:sp>
        <p:nvSpPr>
          <p:cNvPr id="192" name="Shape 19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000">
                <a:solidFill>
                  <a:srgbClr val="F1C232"/>
                </a:solidFill>
                <a:latin typeface="Verdana"/>
                <a:ea typeface="Verdana"/>
                <a:cs typeface="Verdana"/>
                <a:sym typeface="Verdana"/>
              </a:rPr>
              <a:t>Example 2</a:t>
            </a:r>
          </a:p>
        </p:txBody>
      </p:sp>
      <p:pic>
        <p:nvPicPr>
          <p:cNvPr id="193" name="Shape 193"/>
          <p:cNvPicPr preferRelativeResize="0"/>
          <p:nvPr/>
        </p:nvPicPr>
        <p:blipFill>
          <a:blip r:embed="rId3">
            <a:alphaModFix/>
          </a:blip>
          <a:stretch>
            <a:fillRect/>
          </a:stretch>
        </p:blipFill>
        <p:spPr>
          <a:xfrm>
            <a:off x="7220463" y="445023"/>
            <a:ext cx="1702348" cy="572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pic>
        <p:nvPicPr>
          <p:cNvPr descr="University-of-Northwestern-Ohio-Best-Online-Schools-for-Marketing-.jpg" id="198" name="Shape 198"/>
          <p:cNvPicPr preferRelativeResize="0"/>
          <p:nvPr/>
        </p:nvPicPr>
        <p:blipFill rotWithShape="1">
          <a:blip r:embed="rId3">
            <a:alphaModFix/>
          </a:blip>
          <a:srcRect b="0" l="49" r="49" t="0"/>
          <a:stretch/>
        </p:blipFill>
        <p:spPr>
          <a:xfrm>
            <a:off x="0" y="-419100"/>
            <a:ext cx="9144006" cy="6096003"/>
          </a:xfrm>
          <a:prstGeom prst="rect">
            <a:avLst/>
          </a:prstGeom>
          <a:noFill/>
          <a:ln>
            <a:noFill/>
          </a:ln>
        </p:spPr>
      </p:pic>
      <p:sp>
        <p:nvSpPr>
          <p:cNvPr id="199" name="Shape 199"/>
          <p:cNvSpPr txBox="1"/>
          <p:nvPr/>
        </p:nvSpPr>
        <p:spPr>
          <a:xfrm>
            <a:off x="0" y="198475"/>
            <a:ext cx="9144000" cy="620400"/>
          </a:xfrm>
          <a:prstGeom prst="rect">
            <a:avLst/>
          </a:prstGeom>
          <a:solidFill>
            <a:srgbClr val="FFFFFF"/>
          </a:solidFill>
          <a:ln>
            <a:noFill/>
          </a:ln>
        </p:spPr>
        <p:txBody>
          <a:bodyPr anchorCtr="0" anchor="ctr" bIns="91425" lIns="91425" rIns="91425" tIns="91425">
            <a:noAutofit/>
          </a:bodyPr>
          <a:lstStyle/>
          <a:p>
            <a:pPr lvl="0" rtl="0" algn="ctr">
              <a:spcBef>
                <a:spcPts val="0"/>
              </a:spcBef>
              <a:buNone/>
            </a:pPr>
            <a:r>
              <a:rPr lang="en" sz="1800">
                <a:latin typeface="Verdana"/>
                <a:ea typeface="Verdana"/>
                <a:cs typeface="Verdana"/>
                <a:sym typeface="Verdana"/>
              </a:rPr>
              <a:t>4-year private non-for-profit institution</a:t>
            </a:r>
          </a:p>
        </p:txBody>
      </p:sp>
      <p:pic>
        <p:nvPicPr>
          <p:cNvPr descr="88721-1-28684.PNG" id="200" name="Shape 200"/>
          <p:cNvPicPr preferRelativeResize="0"/>
          <p:nvPr/>
        </p:nvPicPr>
        <p:blipFill rotWithShape="1">
          <a:blip r:embed="rId4">
            <a:alphaModFix/>
          </a:blip>
          <a:srcRect b="2198" l="0" r="0" t="2208"/>
          <a:stretch/>
        </p:blipFill>
        <p:spPr>
          <a:xfrm>
            <a:off x="4193950" y="1724025"/>
            <a:ext cx="1476375" cy="1809749"/>
          </a:xfrm>
          <a:prstGeom prst="rect">
            <a:avLst/>
          </a:prstGeom>
          <a:noFill/>
          <a:ln>
            <a:noFill/>
          </a:ln>
        </p:spPr>
      </p:pic>
      <p:sp>
        <p:nvSpPr>
          <p:cNvPr id="201" name="Shape 201"/>
          <p:cNvSpPr txBox="1"/>
          <p:nvPr/>
        </p:nvSpPr>
        <p:spPr>
          <a:xfrm>
            <a:off x="5873025" y="1724125"/>
            <a:ext cx="2982600" cy="1809600"/>
          </a:xfrm>
          <a:prstGeom prst="rect">
            <a:avLst/>
          </a:prstGeom>
          <a:solidFill>
            <a:srgbClr val="FFFFFF"/>
          </a:solidFill>
          <a:ln>
            <a:noFill/>
          </a:ln>
        </p:spPr>
        <p:txBody>
          <a:bodyPr anchorCtr="0" anchor="ctr" bIns="91425" lIns="91425" rIns="91425" tIns="91425">
            <a:noAutofit/>
          </a:bodyPr>
          <a:lstStyle/>
          <a:p>
            <a:pPr lvl="0" rtl="0">
              <a:spcBef>
                <a:spcPts val="0"/>
              </a:spcBef>
              <a:buNone/>
            </a:pPr>
            <a:r>
              <a:rPr lang="en" sz="4800">
                <a:latin typeface="Verdana"/>
                <a:ea typeface="Verdana"/>
                <a:cs typeface="Verdana"/>
                <a:sym typeface="Verdana"/>
              </a:rPr>
              <a:t>Lisa</a:t>
            </a:r>
            <a:br>
              <a:rPr lang="en" sz="4800">
                <a:latin typeface="Verdana"/>
                <a:ea typeface="Verdana"/>
                <a:cs typeface="Verdana"/>
                <a:sym typeface="Verdana"/>
              </a:rPr>
            </a:br>
            <a:r>
              <a:rPr lang="en" sz="4800">
                <a:latin typeface="Verdana"/>
                <a:ea typeface="Verdana"/>
                <a:cs typeface="Verdana"/>
                <a:sym typeface="Verdana"/>
              </a:rPr>
              <a:t>Clark</a:t>
            </a:r>
          </a:p>
        </p:txBody>
      </p:sp>
      <p:pic>
        <p:nvPicPr>
          <p:cNvPr id="202" name="Shape 202"/>
          <p:cNvPicPr preferRelativeResize="0"/>
          <p:nvPr/>
        </p:nvPicPr>
        <p:blipFill>
          <a:blip r:embed="rId5">
            <a:alphaModFix/>
          </a:blip>
          <a:stretch>
            <a:fillRect/>
          </a:stretch>
        </p:blipFill>
        <p:spPr>
          <a:xfrm>
            <a:off x="378050" y="3851612"/>
            <a:ext cx="2457450" cy="847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488900"/>
            <a:ext cx="8520600" cy="1608900"/>
          </a:xfrm>
          <a:prstGeom prst="rect">
            <a:avLst/>
          </a:prstGeom>
        </p:spPr>
        <p:txBody>
          <a:bodyPr anchorCtr="0" anchor="t" bIns="91425" lIns="91425" rIns="91425" tIns="91425">
            <a:noAutofit/>
          </a:bodyPr>
          <a:lstStyle/>
          <a:p>
            <a:pPr lvl="0">
              <a:spcBef>
                <a:spcPts val="0"/>
              </a:spcBef>
              <a:buNone/>
            </a:pPr>
            <a:r>
              <a:rPr lang="en"/>
              <a:t>Policies are institutionally set based on</a:t>
            </a:r>
          </a:p>
          <a:p>
            <a:pPr lvl="0" rtl="0">
              <a:spcBef>
                <a:spcPts val="0"/>
              </a:spcBef>
              <a:buNone/>
            </a:pPr>
            <a:r>
              <a:rPr lang="en"/>
              <a:t>those commonly used in large online institutions</a:t>
            </a:r>
          </a:p>
          <a:p>
            <a:pPr indent="-355600" lvl="0" marL="457200" rtl="0">
              <a:spcBef>
                <a:spcPts val="0"/>
              </a:spcBef>
              <a:buSzPct val="100000"/>
              <a:buChar char="●"/>
            </a:pPr>
            <a:r>
              <a:rPr lang="en" sz="2000"/>
              <a:t>Communication responses in e-mail and General Questions Forum</a:t>
            </a:r>
          </a:p>
          <a:p>
            <a:pPr indent="-355600" lvl="0" marL="457200" rtl="0">
              <a:spcBef>
                <a:spcPts val="0"/>
              </a:spcBef>
              <a:buSzPct val="100000"/>
              <a:buChar char="●"/>
            </a:pPr>
            <a:r>
              <a:rPr lang="en" sz="2000"/>
              <a:t>Grading response time</a:t>
            </a:r>
          </a:p>
        </p:txBody>
      </p:sp>
      <p:sp>
        <p:nvSpPr>
          <p:cNvPr id="208" name="Shape 208"/>
          <p:cNvSpPr txBox="1"/>
          <p:nvPr>
            <p:ph idx="1" type="body"/>
          </p:nvPr>
        </p:nvSpPr>
        <p:spPr>
          <a:xfrm>
            <a:off x="311700" y="2371675"/>
            <a:ext cx="3999900" cy="1833600"/>
          </a:xfrm>
          <a:prstGeom prst="rect">
            <a:avLst/>
          </a:prstGeom>
        </p:spPr>
        <p:txBody>
          <a:bodyPr anchorCtr="0" anchor="t" bIns="91425" lIns="91425" rIns="91425" tIns="91425">
            <a:noAutofit/>
          </a:bodyPr>
          <a:lstStyle/>
          <a:p>
            <a:pPr lvl="0" rtl="0">
              <a:spcBef>
                <a:spcPts val="0"/>
              </a:spcBef>
              <a:buNone/>
            </a:pPr>
            <a:r>
              <a:rPr lang="en" sz="2600">
                <a:solidFill>
                  <a:srgbClr val="F1C232"/>
                </a:solidFill>
              </a:rPr>
              <a:t>Pros</a:t>
            </a:r>
          </a:p>
          <a:p>
            <a:pPr lvl="0" rtl="0">
              <a:spcBef>
                <a:spcPts val="0"/>
              </a:spcBef>
              <a:buNone/>
            </a:pPr>
            <a:r>
              <a:rPr lang="en" sz="2400">
                <a:solidFill>
                  <a:schemeClr val="accent2"/>
                </a:solidFill>
              </a:rPr>
              <a:t>Students: receive timely feedback</a:t>
            </a:r>
          </a:p>
          <a:p>
            <a:pPr lvl="0" rtl="0">
              <a:spcBef>
                <a:spcPts val="0"/>
              </a:spcBef>
              <a:buNone/>
            </a:pPr>
            <a:r>
              <a:rPr lang="en" sz="2400">
                <a:solidFill>
                  <a:schemeClr val="accent2"/>
                </a:solidFill>
              </a:rPr>
              <a:t>Faculty: Consistent time management </a:t>
            </a:r>
          </a:p>
          <a:p>
            <a:pPr lvl="0" rtl="0">
              <a:spcBef>
                <a:spcPts val="0"/>
              </a:spcBef>
              <a:buNone/>
            </a:pPr>
            <a:r>
              <a:t/>
            </a:r>
            <a:endParaRPr sz="1800">
              <a:solidFill>
                <a:schemeClr val="accent2"/>
              </a:solidFill>
            </a:endParaRPr>
          </a:p>
        </p:txBody>
      </p:sp>
      <p:sp>
        <p:nvSpPr>
          <p:cNvPr id="209" name="Shape 209"/>
          <p:cNvSpPr txBox="1"/>
          <p:nvPr>
            <p:ph idx="2" type="body"/>
          </p:nvPr>
        </p:nvSpPr>
        <p:spPr>
          <a:xfrm>
            <a:off x="4832400" y="2394425"/>
            <a:ext cx="3999900" cy="2445000"/>
          </a:xfrm>
          <a:prstGeom prst="rect">
            <a:avLst/>
          </a:prstGeom>
        </p:spPr>
        <p:txBody>
          <a:bodyPr anchorCtr="0" anchor="t" bIns="91425" lIns="91425" rIns="91425" tIns="91425">
            <a:noAutofit/>
          </a:bodyPr>
          <a:lstStyle/>
          <a:p>
            <a:pPr lvl="0" rtl="0">
              <a:spcBef>
                <a:spcPts val="0"/>
              </a:spcBef>
              <a:buNone/>
            </a:pPr>
            <a:r>
              <a:rPr lang="en" sz="2600">
                <a:solidFill>
                  <a:srgbClr val="F1C232"/>
                </a:solidFill>
              </a:rPr>
              <a:t>Cons</a:t>
            </a:r>
          </a:p>
          <a:p>
            <a:pPr lvl="0">
              <a:spcBef>
                <a:spcPts val="0"/>
              </a:spcBef>
              <a:buNone/>
            </a:pPr>
            <a:r>
              <a:rPr lang="en" sz="1800">
                <a:solidFill>
                  <a:schemeClr val="accent2"/>
                </a:solidFill>
              </a:rPr>
              <a:t>Requires oversight to ensure follow through- leads to delivery concerns</a:t>
            </a:r>
          </a:p>
          <a:p>
            <a:pPr lvl="0" rtl="0">
              <a:spcBef>
                <a:spcPts val="0"/>
              </a:spcBef>
              <a:buNone/>
            </a:pPr>
            <a:r>
              <a:rPr lang="en" sz="1800">
                <a:solidFill>
                  <a:schemeClr val="accent2"/>
                </a:solidFill>
              </a:rPr>
              <a:t>Doesn’t help with weekend warriors</a:t>
            </a:r>
          </a:p>
          <a:p>
            <a:pPr lvl="0" rtl="0">
              <a:spcBef>
                <a:spcPts val="0"/>
              </a:spcBef>
              <a:buNone/>
            </a:pPr>
            <a:r>
              <a:t/>
            </a:r>
            <a:endParaRPr sz="2400">
              <a:solidFill>
                <a:schemeClr val="accent2"/>
              </a:solidFill>
            </a:endParaRPr>
          </a:p>
          <a:p>
            <a:pPr lvl="0" rtl="0">
              <a:spcBef>
                <a:spcPts val="0"/>
              </a:spcBef>
              <a:buNone/>
            </a:pPr>
            <a:r>
              <a:t/>
            </a:r>
            <a:endParaRPr sz="2400">
              <a:solidFill>
                <a:schemeClr val="accent2"/>
              </a:solidFill>
            </a:endParaRPr>
          </a:p>
          <a:p>
            <a:pPr lvl="0" rtl="0">
              <a:spcBef>
                <a:spcPts val="0"/>
              </a:spcBef>
              <a:buNone/>
            </a:pPr>
            <a:r>
              <a:t/>
            </a:r>
            <a:endParaRPr sz="2400">
              <a:solidFill>
                <a:schemeClr val="accent2"/>
              </a:solidFill>
            </a:endParaRPr>
          </a:p>
          <a:p>
            <a:pPr lvl="0" rtl="0">
              <a:spcBef>
                <a:spcPts val="0"/>
              </a:spcBef>
              <a:buNone/>
            </a:pPr>
            <a:r>
              <a:t/>
            </a:r>
            <a:endParaRPr sz="1800">
              <a:solidFill>
                <a:schemeClr val="accent2"/>
              </a:solidFill>
            </a:endParaRPr>
          </a:p>
        </p:txBody>
      </p:sp>
      <p:pic>
        <p:nvPicPr>
          <p:cNvPr id="210" name="Shape 210"/>
          <p:cNvPicPr preferRelativeResize="0"/>
          <p:nvPr/>
        </p:nvPicPr>
        <p:blipFill>
          <a:blip r:embed="rId3">
            <a:alphaModFix/>
          </a:blip>
          <a:stretch>
            <a:fillRect/>
          </a:stretch>
        </p:blipFill>
        <p:spPr>
          <a:xfrm>
            <a:off x="7079074" y="258400"/>
            <a:ext cx="1933424" cy="6669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14" name="Shape 214"/>
        <p:cNvGrpSpPr/>
        <p:nvPr/>
      </p:nvGrpSpPr>
      <p:grpSpPr>
        <a:xfrm>
          <a:off x="0" y="0"/>
          <a:ext cx="0" cy="0"/>
          <a:chOff x="0" y="0"/>
          <a:chExt cx="0" cy="0"/>
        </a:xfrm>
      </p:grpSpPr>
      <p:sp>
        <p:nvSpPr>
          <p:cNvPr id="215" name="Shape 21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b="1" lang="en" sz="2000">
                <a:solidFill>
                  <a:schemeClr val="dk1"/>
                </a:solidFill>
              </a:rPr>
              <a:t>Response time: When can students expect to receive an answer to questions?</a:t>
            </a:r>
          </a:p>
          <a:p>
            <a:pPr indent="-355600" lvl="0" marL="457200" rtl="0">
              <a:spcBef>
                <a:spcPts val="0"/>
              </a:spcBef>
              <a:spcAft>
                <a:spcPts val="0"/>
              </a:spcAft>
              <a:buClr>
                <a:schemeClr val="dk1"/>
              </a:buClr>
              <a:buSzPct val="100000"/>
            </a:pPr>
            <a:r>
              <a:rPr lang="en" sz="2000">
                <a:solidFill>
                  <a:schemeClr val="dk1"/>
                </a:solidFill>
              </a:rPr>
              <a:t>The instructor will answer questions within 48 hours when posted in the "General Questions" forum. The instructor will answer student emails within 48 hours.</a:t>
            </a:r>
          </a:p>
          <a:p>
            <a:pPr lvl="0" rtl="0">
              <a:spcBef>
                <a:spcPts val="0"/>
              </a:spcBef>
              <a:spcAft>
                <a:spcPts val="1100"/>
              </a:spcAft>
              <a:buNone/>
            </a:pPr>
            <a:r>
              <a:rPr b="1" lang="en" sz="2000">
                <a:solidFill>
                  <a:schemeClr val="dk1"/>
                </a:solidFill>
              </a:rPr>
              <a:t>Office Hours: When can I talk with my instructor?</a:t>
            </a:r>
          </a:p>
          <a:p>
            <a:pPr indent="-355600" lvl="0" marL="457200" rtl="0">
              <a:lnSpc>
                <a:spcPct val="196363"/>
              </a:lnSpc>
              <a:spcBef>
                <a:spcPts val="0"/>
              </a:spcBef>
              <a:spcAft>
                <a:spcPts val="1100"/>
              </a:spcAft>
              <a:buClr>
                <a:schemeClr val="dk1"/>
              </a:buClr>
              <a:buSzPct val="100000"/>
              <a:buFont typeface="Arial"/>
            </a:pPr>
            <a:r>
              <a:rPr lang="en" sz="2000">
                <a:solidFill>
                  <a:schemeClr val="dk1"/>
                </a:solidFill>
              </a:rPr>
              <a:t>All faculty are required to keep a minimum of one office hour per week in Collaborate. See professor announcements for office hours weekly. </a:t>
            </a:r>
          </a:p>
          <a:p>
            <a:pPr lvl="0" rtl="0">
              <a:spcBef>
                <a:spcPts val="0"/>
              </a:spcBef>
              <a:buNone/>
            </a:pPr>
            <a:r>
              <a:t/>
            </a:r>
            <a:endParaRPr b="1" u="sng">
              <a:solidFill>
                <a:schemeClr val="dk1"/>
              </a:solidFill>
            </a:endParaRPr>
          </a:p>
        </p:txBody>
      </p:sp>
      <p:sp>
        <p:nvSpPr>
          <p:cNvPr id="216" name="Shape 21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000">
                <a:solidFill>
                  <a:srgbClr val="F1C232"/>
                </a:solidFill>
                <a:latin typeface="Verdana"/>
                <a:ea typeface="Verdana"/>
                <a:cs typeface="Verdana"/>
                <a:sym typeface="Verdana"/>
              </a:rPr>
              <a:t>Example 1</a:t>
            </a:r>
          </a:p>
        </p:txBody>
      </p:sp>
      <p:pic>
        <p:nvPicPr>
          <p:cNvPr id="217" name="Shape 217"/>
          <p:cNvPicPr preferRelativeResize="0"/>
          <p:nvPr/>
        </p:nvPicPr>
        <p:blipFill>
          <a:blip r:embed="rId3">
            <a:alphaModFix/>
          </a:blip>
          <a:stretch>
            <a:fillRect/>
          </a:stretch>
        </p:blipFill>
        <p:spPr>
          <a:xfrm>
            <a:off x="6532249" y="158500"/>
            <a:ext cx="2083675" cy="7187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21" name="Shape 221"/>
        <p:cNvGrpSpPr/>
        <p:nvPr/>
      </p:nvGrpSpPr>
      <p:grpSpPr>
        <a:xfrm>
          <a:off x="0" y="0"/>
          <a:ext cx="0" cy="0"/>
          <a:chOff x="0" y="0"/>
          <a:chExt cx="0" cy="0"/>
        </a:xfrm>
      </p:grpSpPr>
      <p:sp>
        <p:nvSpPr>
          <p:cNvPr id="222" name="Shape 22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spcAft>
                <a:spcPts val="0"/>
              </a:spcAft>
              <a:buNone/>
            </a:pPr>
            <a:r>
              <a:rPr b="1" lang="en" sz="2400">
                <a:solidFill>
                  <a:schemeClr val="dk1"/>
                </a:solidFill>
              </a:rPr>
              <a:t>Grades: When can students expect to see grades?</a:t>
            </a:r>
          </a:p>
          <a:p>
            <a:pPr indent="-381000" lvl="0" marL="457200" rtl="0">
              <a:spcBef>
                <a:spcPts val="0"/>
              </a:spcBef>
              <a:spcAft>
                <a:spcPts val="0"/>
              </a:spcAft>
              <a:buClr>
                <a:schemeClr val="dk1"/>
              </a:buClr>
              <a:buSzPct val="100000"/>
            </a:pPr>
            <a:r>
              <a:rPr lang="en" sz="2400">
                <a:solidFill>
                  <a:schemeClr val="dk1"/>
                </a:solidFill>
              </a:rPr>
              <a:t>All work will be graded within 7 days after the due date</a:t>
            </a:r>
          </a:p>
          <a:p>
            <a:pPr lvl="0" rtl="0">
              <a:spcBef>
                <a:spcPts val="0"/>
              </a:spcBef>
              <a:spcAft>
                <a:spcPts val="0"/>
              </a:spcAft>
              <a:buNone/>
            </a:pPr>
            <a:r>
              <a:t/>
            </a:r>
            <a:endParaRPr sz="1100">
              <a:solidFill>
                <a:schemeClr val="dk1"/>
              </a:solidFill>
            </a:endParaRPr>
          </a:p>
          <a:p>
            <a:pPr lvl="0" rtl="0">
              <a:spcBef>
                <a:spcPts val="0"/>
              </a:spcBef>
              <a:spcAft>
                <a:spcPts val="0"/>
              </a:spcAft>
              <a:buNone/>
            </a:pPr>
            <a:r>
              <a:t/>
            </a:r>
            <a:endParaRPr>
              <a:solidFill>
                <a:schemeClr val="dk1"/>
              </a:solidFill>
            </a:endParaRPr>
          </a:p>
          <a:p>
            <a:pPr lvl="0" rtl="0">
              <a:spcBef>
                <a:spcPts val="0"/>
              </a:spcBef>
              <a:buNone/>
            </a:pPr>
            <a:r>
              <a:t/>
            </a:r>
            <a:endParaRPr sz="2000">
              <a:solidFill>
                <a:schemeClr val="dk1"/>
              </a:solidFill>
            </a:endParaRPr>
          </a:p>
        </p:txBody>
      </p:sp>
      <p:sp>
        <p:nvSpPr>
          <p:cNvPr id="223" name="Shape 223"/>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000">
                <a:solidFill>
                  <a:srgbClr val="F1C232"/>
                </a:solidFill>
                <a:latin typeface="Verdana"/>
                <a:ea typeface="Verdana"/>
                <a:cs typeface="Verdana"/>
                <a:sym typeface="Verdana"/>
              </a:rPr>
              <a:t>Example 2</a:t>
            </a:r>
          </a:p>
        </p:txBody>
      </p:sp>
      <p:pic>
        <p:nvPicPr>
          <p:cNvPr id="224" name="Shape 224"/>
          <p:cNvPicPr preferRelativeResize="0"/>
          <p:nvPr/>
        </p:nvPicPr>
        <p:blipFill>
          <a:blip r:embed="rId3">
            <a:alphaModFix/>
          </a:blip>
          <a:stretch>
            <a:fillRect/>
          </a:stretch>
        </p:blipFill>
        <p:spPr>
          <a:xfrm>
            <a:off x="6811277" y="258400"/>
            <a:ext cx="2201223" cy="759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pic>
        <p:nvPicPr>
          <p:cNvPr descr="Idaho_State_Univ._Admin_bldg.jpg" id="229" name="Shape 229"/>
          <p:cNvPicPr preferRelativeResize="0"/>
          <p:nvPr/>
        </p:nvPicPr>
        <p:blipFill rotWithShape="1">
          <a:blip r:embed="rId3">
            <a:alphaModFix/>
          </a:blip>
          <a:srcRect b="0" l="4279" r="4279" t="0"/>
          <a:stretch/>
        </p:blipFill>
        <p:spPr>
          <a:xfrm>
            <a:off x="0" y="-419100"/>
            <a:ext cx="9144004" cy="6096002"/>
          </a:xfrm>
          <a:prstGeom prst="rect">
            <a:avLst/>
          </a:prstGeom>
          <a:noFill/>
          <a:ln>
            <a:noFill/>
          </a:ln>
        </p:spPr>
      </p:pic>
      <p:sp>
        <p:nvSpPr>
          <p:cNvPr id="230" name="Shape 230"/>
          <p:cNvSpPr txBox="1"/>
          <p:nvPr/>
        </p:nvSpPr>
        <p:spPr>
          <a:xfrm>
            <a:off x="0" y="198475"/>
            <a:ext cx="9144000" cy="620400"/>
          </a:xfrm>
          <a:prstGeom prst="rect">
            <a:avLst/>
          </a:prstGeom>
          <a:solidFill>
            <a:srgbClr val="FFFFFF"/>
          </a:solidFill>
          <a:ln>
            <a:noFill/>
          </a:ln>
        </p:spPr>
        <p:txBody>
          <a:bodyPr anchorCtr="0" anchor="ctr" bIns="91425" lIns="91425" rIns="91425" tIns="91425">
            <a:noAutofit/>
          </a:bodyPr>
          <a:lstStyle/>
          <a:p>
            <a:pPr lvl="0" rtl="0" algn="ctr">
              <a:spcBef>
                <a:spcPts val="0"/>
              </a:spcBef>
              <a:buNone/>
            </a:pPr>
            <a:r>
              <a:rPr lang="en" sz="1800">
                <a:latin typeface="Verdana"/>
                <a:ea typeface="Verdana"/>
                <a:cs typeface="Verdana"/>
                <a:sym typeface="Verdana"/>
              </a:rPr>
              <a:t>4-year public institution without a collective bargaining agreement</a:t>
            </a:r>
          </a:p>
        </p:txBody>
      </p:sp>
      <p:pic>
        <p:nvPicPr>
          <p:cNvPr descr="87613-0-28683.jpg" id="231" name="Shape 231"/>
          <p:cNvPicPr preferRelativeResize="0"/>
          <p:nvPr/>
        </p:nvPicPr>
        <p:blipFill rotWithShape="1">
          <a:blip r:embed="rId4">
            <a:alphaModFix/>
          </a:blip>
          <a:srcRect b="0" l="3925" r="3934" t="0"/>
          <a:stretch/>
        </p:blipFill>
        <p:spPr>
          <a:xfrm>
            <a:off x="4154350" y="1724025"/>
            <a:ext cx="1476374" cy="1809749"/>
          </a:xfrm>
          <a:prstGeom prst="rect">
            <a:avLst/>
          </a:prstGeom>
          <a:noFill/>
          <a:ln>
            <a:noFill/>
          </a:ln>
        </p:spPr>
      </p:pic>
      <p:sp>
        <p:nvSpPr>
          <p:cNvPr id="232" name="Shape 232"/>
          <p:cNvSpPr txBox="1"/>
          <p:nvPr/>
        </p:nvSpPr>
        <p:spPr>
          <a:xfrm>
            <a:off x="5833425" y="1724125"/>
            <a:ext cx="2982600" cy="1809600"/>
          </a:xfrm>
          <a:prstGeom prst="rect">
            <a:avLst/>
          </a:prstGeom>
          <a:solidFill>
            <a:srgbClr val="FFFFFF"/>
          </a:solidFill>
          <a:ln>
            <a:noFill/>
          </a:ln>
        </p:spPr>
        <p:txBody>
          <a:bodyPr anchorCtr="0" anchor="ctr" bIns="91425" lIns="91425" rIns="91425" tIns="91425">
            <a:noAutofit/>
          </a:bodyPr>
          <a:lstStyle/>
          <a:p>
            <a:pPr lvl="0" rtl="0">
              <a:spcBef>
                <a:spcPts val="0"/>
              </a:spcBef>
              <a:buNone/>
            </a:pPr>
            <a:r>
              <a:rPr lang="en" sz="4800">
                <a:latin typeface="Verdana"/>
                <a:ea typeface="Verdana"/>
                <a:cs typeface="Verdana"/>
                <a:sym typeface="Verdana"/>
              </a:rPr>
              <a:t>Lisa</a:t>
            </a:r>
            <a:br>
              <a:rPr lang="en" sz="4800">
                <a:latin typeface="Verdana"/>
                <a:ea typeface="Verdana"/>
                <a:cs typeface="Verdana"/>
                <a:sym typeface="Verdana"/>
              </a:rPr>
            </a:br>
            <a:r>
              <a:rPr lang="en" sz="4800">
                <a:latin typeface="Verdana"/>
                <a:ea typeface="Verdana"/>
                <a:cs typeface="Verdana"/>
                <a:sym typeface="Verdana"/>
              </a:rPr>
              <a:t>Kidder</a:t>
            </a:r>
          </a:p>
        </p:txBody>
      </p:sp>
      <p:pic>
        <p:nvPicPr>
          <p:cNvPr descr="Wordmark whitebox.png" id="233" name="Shape 233"/>
          <p:cNvPicPr preferRelativeResize="0"/>
          <p:nvPr/>
        </p:nvPicPr>
        <p:blipFill>
          <a:blip r:embed="rId5">
            <a:alphaModFix/>
          </a:blip>
          <a:stretch>
            <a:fillRect/>
          </a:stretch>
        </p:blipFill>
        <p:spPr>
          <a:xfrm>
            <a:off x="402973" y="3950323"/>
            <a:ext cx="2830325" cy="975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311700" y="445025"/>
            <a:ext cx="8520600" cy="1205100"/>
          </a:xfrm>
          <a:prstGeom prst="rect">
            <a:avLst/>
          </a:prstGeom>
        </p:spPr>
        <p:txBody>
          <a:bodyPr anchorCtr="0" anchor="t" bIns="91425" lIns="91425" rIns="91425" tIns="91425">
            <a:noAutofit/>
          </a:bodyPr>
          <a:lstStyle/>
          <a:p>
            <a:pPr lvl="0">
              <a:spcBef>
                <a:spcPts val="0"/>
              </a:spcBef>
              <a:buNone/>
            </a:pPr>
            <a:r>
              <a:rPr lang="en"/>
              <a:t>Policies Must Be Present</a:t>
            </a:r>
          </a:p>
          <a:p>
            <a:pPr indent="-355600" lvl="0" marL="457200" rtl="0">
              <a:spcBef>
                <a:spcPts val="0"/>
              </a:spcBef>
              <a:buSzPct val="100000"/>
              <a:buChar char="●"/>
            </a:pPr>
            <a:r>
              <a:rPr lang="en" sz="2000"/>
              <a:t>Email responses </a:t>
            </a:r>
          </a:p>
          <a:p>
            <a:pPr indent="-355600" lvl="0" marL="457200">
              <a:spcBef>
                <a:spcPts val="0"/>
              </a:spcBef>
              <a:buSzPct val="100000"/>
              <a:buChar char="●"/>
            </a:pPr>
            <a:r>
              <a:rPr lang="en" sz="2000"/>
              <a:t>Grading response time</a:t>
            </a:r>
          </a:p>
        </p:txBody>
      </p:sp>
      <p:sp>
        <p:nvSpPr>
          <p:cNvPr id="239" name="Shape 239"/>
          <p:cNvSpPr txBox="1"/>
          <p:nvPr>
            <p:ph idx="1" type="body"/>
          </p:nvPr>
        </p:nvSpPr>
        <p:spPr>
          <a:xfrm>
            <a:off x="311700" y="1762075"/>
            <a:ext cx="3999900" cy="1833600"/>
          </a:xfrm>
          <a:prstGeom prst="rect">
            <a:avLst/>
          </a:prstGeom>
        </p:spPr>
        <p:txBody>
          <a:bodyPr anchorCtr="0" anchor="t" bIns="91425" lIns="91425" rIns="91425" tIns="91425">
            <a:noAutofit/>
          </a:bodyPr>
          <a:lstStyle/>
          <a:p>
            <a:pPr lvl="0">
              <a:spcBef>
                <a:spcPts val="0"/>
              </a:spcBef>
              <a:buNone/>
            </a:pPr>
            <a:r>
              <a:rPr lang="en" sz="2600">
                <a:solidFill>
                  <a:srgbClr val="F1C232"/>
                </a:solidFill>
              </a:rPr>
              <a:t>Pros</a:t>
            </a:r>
          </a:p>
          <a:p>
            <a:pPr lvl="0">
              <a:spcBef>
                <a:spcPts val="0"/>
              </a:spcBef>
              <a:buNone/>
            </a:pPr>
            <a:r>
              <a:rPr lang="en" sz="2400">
                <a:solidFill>
                  <a:schemeClr val="accent2"/>
                </a:solidFill>
              </a:rPr>
              <a:t>Faculty By-In</a:t>
            </a:r>
          </a:p>
          <a:p>
            <a:pPr lvl="0">
              <a:spcBef>
                <a:spcPts val="0"/>
              </a:spcBef>
              <a:buNone/>
            </a:pPr>
            <a:r>
              <a:rPr lang="en" sz="2400">
                <a:solidFill>
                  <a:schemeClr val="accent2"/>
                </a:solidFill>
              </a:rPr>
              <a:t>Flexibility</a:t>
            </a:r>
          </a:p>
          <a:p>
            <a:pPr lvl="0">
              <a:spcBef>
                <a:spcPts val="0"/>
              </a:spcBef>
              <a:buNone/>
            </a:pPr>
            <a:r>
              <a:t/>
            </a:r>
            <a:endParaRPr sz="1800">
              <a:solidFill>
                <a:schemeClr val="accent2"/>
              </a:solidFill>
            </a:endParaRPr>
          </a:p>
        </p:txBody>
      </p:sp>
      <p:sp>
        <p:nvSpPr>
          <p:cNvPr id="240" name="Shape 240"/>
          <p:cNvSpPr txBox="1"/>
          <p:nvPr>
            <p:ph idx="2" type="body"/>
          </p:nvPr>
        </p:nvSpPr>
        <p:spPr>
          <a:xfrm>
            <a:off x="4832400" y="1762075"/>
            <a:ext cx="3999900" cy="2445000"/>
          </a:xfrm>
          <a:prstGeom prst="rect">
            <a:avLst/>
          </a:prstGeom>
        </p:spPr>
        <p:txBody>
          <a:bodyPr anchorCtr="0" anchor="t" bIns="91425" lIns="91425" rIns="91425" tIns="91425">
            <a:noAutofit/>
          </a:bodyPr>
          <a:lstStyle/>
          <a:p>
            <a:pPr lvl="0">
              <a:spcBef>
                <a:spcPts val="0"/>
              </a:spcBef>
              <a:buNone/>
            </a:pPr>
            <a:r>
              <a:rPr lang="en" sz="2600">
                <a:solidFill>
                  <a:srgbClr val="F1C232"/>
                </a:solidFill>
              </a:rPr>
              <a:t>Cons</a:t>
            </a:r>
          </a:p>
          <a:p>
            <a:pPr lvl="0">
              <a:spcBef>
                <a:spcPts val="0"/>
              </a:spcBef>
              <a:buNone/>
            </a:pPr>
            <a:r>
              <a:rPr lang="en" sz="2400">
                <a:solidFill>
                  <a:schemeClr val="accent2"/>
                </a:solidFill>
              </a:rPr>
              <a:t>Variation</a:t>
            </a:r>
          </a:p>
          <a:p>
            <a:pPr lvl="0">
              <a:spcBef>
                <a:spcPts val="0"/>
              </a:spcBef>
              <a:buNone/>
            </a:pPr>
            <a:r>
              <a:rPr lang="en" sz="2400">
                <a:solidFill>
                  <a:schemeClr val="accent2"/>
                </a:solidFill>
              </a:rPr>
              <a:t>Often only addresses one aspect</a:t>
            </a:r>
          </a:p>
          <a:p>
            <a:pPr lvl="0">
              <a:spcBef>
                <a:spcPts val="0"/>
              </a:spcBef>
              <a:buNone/>
            </a:pPr>
            <a:r>
              <a:t/>
            </a:r>
            <a:endParaRPr sz="1800">
              <a:solidFill>
                <a:schemeClr val="accent2"/>
              </a:solidFill>
            </a:endParaRPr>
          </a:p>
        </p:txBody>
      </p:sp>
      <p:pic>
        <p:nvPicPr>
          <p:cNvPr descr="Wordmark whitebox.png" id="241" name="Shape 241"/>
          <p:cNvPicPr preferRelativeResize="0"/>
          <p:nvPr/>
        </p:nvPicPr>
        <p:blipFill>
          <a:blip r:embed="rId3">
            <a:alphaModFix/>
          </a:blip>
          <a:stretch>
            <a:fillRect/>
          </a:stretch>
        </p:blipFill>
        <p:spPr>
          <a:xfrm>
            <a:off x="7107793" y="445018"/>
            <a:ext cx="1724499" cy="594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45" name="Shape 245"/>
        <p:cNvGrpSpPr/>
        <p:nvPr/>
      </p:nvGrpSpPr>
      <p:grpSpPr>
        <a:xfrm>
          <a:off x="0" y="0"/>
          <a:ext cx="0" cy="0"/>
          <a:chOff x="0" y="0"/>
          <a:chExt cx="0" cy="0"/>
        </a:xfrm>
      </p:grpSpPr>
      <p:sp>
        <p:nvSpPr>
          <p:cNvPr id="246" name="Shape 24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spcAft>
                <a:spcPts val="0"/>
              </a:spcAft>
              <a:buNone/>
            </a:pPr>
            <a:r>
              <a:rPr lang="en"/>
              <a:t>English 1101</a:t>
            </a:r>
          </a:p>
          <a:p>
            <a:pPr lvl="0">
              <a:spcBef>
                <a:spcPts val="0"/>
              </a:spcBef>
              <a:buNone/>
            </a:pPr>
            <a:r>
              <a:rPr lang="en"/>
              <a:t>Grading Timelines:</a:t>
            </a:r>
          </a:p>
          <a:p>
            <a:pPr lvl="0">
              <a:spcBef>
                <a:spcPts val="0"/>
              </a:spcBef>
              <a:buNone/>
            </a:pPr>
            <a:r>
              <a:rPr lang="en" sz="2000">
                <a:solidFill>
                  <a:srgbClr val="FFFFFF"/>
                </a:solidFill>
              </a:rPr>
              <a:t>Grading will normally take place on Tuesdays and Thursdays, usually in the morning.  Due to other professional responsibilities I have, there might be times in which an assignment you have submitted is not graded immediately on the next normal grading day.  However, I will make every effort to keep up with grading in a timely manner. If you need something graded in a more timely manner, you are welcome to schedule a visit to my office and I would be happy to review any work you need me to.</a:t>
            </a:r>
          </a:p>
        </p:txBody>
      </p:sp>
      <p:sp>
        <p:nvSpPr>
          <p:cNvPr id="247" name="Shape 247"/>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000">
                <a:solidFill>
                  <a:srgbClr val="F1C232"/>
                </a:solidFill>
                <a:latin typeface="Verdana"/>
                <a:ea typeface="Verdana"/>
                <a:cs typeface="Verdana"/>
                <a:sym typeface="Verdana"/>
              </a:rPr>
              <a:t>Example 1</a:t>
            </a:r>
          </a:p>
        </p:txBody>
      </p:sp>
      <p:pic>
        <p:nvPicPr>
          <p:cNvPr descr="Wordmark whitebox.png" id="248" name="Shape 248"/>
          <p:cNvPicPr preferRelativeResize="0"/>
          <p:nvPr/>
        </p:nvPicPr>
        <p:blipFill>
          <a:blip r:embed="rId3">
            <a:alphaModFix/>
          </a:blip>
          <a:stretch>
            <a:fillRect/>
          </a:stretch>
        </p:blipFill>
        <p:spPr>
          <a:xfrm>
            <a:off x="7107793" y="445018"/>
            <a:ext cx="1724499" cy="59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5" name="Shape 105"/>
        <p:cNvGrpSpPr/>
        <p:nvPr/>
      </p:nvGrpSpPr>
      <p:grpSpPr>
        <a:xfrm>
          <a:off x="0" y="0"/>
          <a:ext cx="0" cy="0"/>
          <a:chOff x="0" y="0"/>
          <a:chExt cx="0" cy="0"/>
        </a:xfrm>
      </p:grpSpPr>
      <p:pic>
        <p:nvPicPr>
          <p:cNvPr descr="andreoe.gif" id="106" name="Shape 106"/>
          <p:cNvPicPr preferRelativeResize="0"/>
          <p:nvPr/>
        </p:nvPicPr>
        <p:blipFill rotWithShape="1">
          <a:blip r:embed="rId3">
            <a:alphaModFix/>
          </a:blip>
          <a:srcRect b="961" l="0" r="0" t="970"/>
          <a:stretch/>
        </p:blipFill>
        <p:spPr>
          <a:xfrm>
            <a:off x="679537" y="320600"/>
            <a:ext cx="1476375" cy="1809750"/>
          </a:xfrm>
          <a:prstGeom prst="rect">
            <a:avLst/>
          </a:prstGeom>
          <a:noFill/>
          <a:ln>
            <a:noFill/>
          </a:ln>
        </p:spPr>
      </p:pic>
      <p:pic>
        <p:nvPicPr>
          <p:cNvPr id="107" name="Shape 107"/>
          <p:cNvPicPr preferRelativeResize="0"/>
          <p:nvPr/>
        </p:nvPicPr>
        <p:blipFill>
          <a:blip r:embed="rId4">
            <a:alphaModFix/>
          </a:blip>
          <a:stretch>
            <a:fillRect/>
          </a:stretch>
        </p:blipFill>
        <p:spPr>
          <a:xfrm>
            <a:off x="5495487" y="320600"/>
            <a:ext cx="1476375" cy="1809750"/>
          </a:xfrm>
          <a:prstGeom prst="rect">
            <a:avLst/>
          </a:prstGeom>
          <a:noFill/>
          <a:ln>
            <a:noFill/>
          </a:ln>
        </p:spPr>
      </p:pic>
      <p:pic>
        <p:nvPicPr>
          <p:cNvPr descr="88721-1-28684.PNG" id="108" name="Shape 108"/>
          <p:cNvPicPr preferRelativeResize="0"/>
          <p:nvPr/>
        </p:nvPicPr>
        <p:blipFill rotWithShape="1">
          <a:blip r:embed="rId5">
            <a:alphaModFix/>
          </a:blip>
          <a:srcRect b="2198" l="0" r="0" t="2208"/>
          <a:stretch/>
        </p:blipFill>
        <p:spPr>
          <a:xfrm>
            <a:off x="3118637" y="320600"/>
            <a:ext cx="1476375" cy="1809749"/>
          </a:xfrm>
          <a:prstGeom prst="rect">
            <a:avLst/>
          </a:prstGeom>
          <a:noFill/>
          <a:ln>
            <a:noFill/>
          </a:ln>
        </p:spPr>
      </p:pic>
      <p:pic>
        <p:nvPicPr>
          <p:cNvPr descr="87613-0-28683.jpg" id="109" name="Shape 109"/>
          <p:cNvPicPr preferRelativeResize="0"/>
          <p:nvPr/>
        </p:nvPicPr>
        <p:blipFill rotWithShape="1">
          <a:blip r:embed="rId6">
            <a:alphaModFix/>
          </a:blip>
          <a:srcRect b="0" l="3925" r="3934" t="0"/>
          <a:stretch/>
        </p:blipFill>
        <p:spPr>
          <a:xfrm>
            <a:off x="6849012" y="2673099"/>
            <a:ext cx="1476374" cy="1809749"/>
          </a:xfrm>
          <a:prstGeom prst="rect">
            <a:avLst/>
          </a:prstGeom>
          <a:noFill/>
          <a:ln>
            <a:noFill/>
          </a:ln>
        </p:spPr>
      </p:pic>
      <p:pic>
        <p:nvPicPr>
          <p:cNvPr descr="88726-1-28684.jpg" id="110" name="Shape 110"/>
          <p:cNvPicPr preferRelativeResize="0"/>
          <p:nvPr/>
        </p:nvPicPr>
        <p:blipFill rotWithShape="1">
          <a:blip r:embed="rId7">
            <a:alphaModFix/>
          </a:blip>
          <a:srcRect b="0" l="10462" r="10454" t="0"/>
          <a:stretch/>
        </p:blipFill>
        <p:spPr>
          <a:xfrm>
            <a:off x="4519611" y="2673100"/>
            <a:ext cx="1476376" cy="1809749"/>
          </a:xfrm>
          <a:prstGeom prst="rect">
            <a:avLst/>
          </a:prstGeom>
          <a:noFill/>
          <a:ln>
            <a:noFill/>
          </a:ln>
        </p:spPr>
      </p:pic>
      <p:pic>
        <p:nvPicPr>
          <p:cNvPr descr="Crawford_Steven.jpg" id="111" name="Shape 111"/>
          <p:cNvPicPr preferRelativeResize="0"/>
          <p:nvPr/>
        </p:nvPicPr>
        <p:blipFill rotWithShape="1">
          <a:blip r:embed="rId8">
            <a:alphaModFix/>
          </a:blip>
          <a:srcRect b="18247" l="0" r="0" t="0"/>
          <a:stretch/>
        </p:blipFill>
        <p:spPr>
          <a:xfrm>
            <a:off x="2053075" y="2673100"/>
            <a:ext cx="1476348" cy="1809750"/>
          </a:xfrm>
          <a:prstGeom prst="rect">
            <a:avLst/>
          </a:prstGeom>
          <a:noFill/>
          <a:ln>
            <a:noFill/>
          </a:ln>
        </p:spPr>
      </p:pic>
      <p:sp>
        <p:nvSpPr>
          <p:cNvPr id="112" name="Shape 112"/>
          <p:cNvSpPr txBox="1"/>
          <p:nvPr/>
        </p:nvSpPr>
        <p:spPr>
          <a:xfrm>
            <a:off x="4311900" y="4551550"/>
            <a:ext cx="1891800" cy="496200"/>
          </a:xfrm>
          <a:prstGeom prst="rect">
            <a:avLst/>
          </a:prstGeom>
          <a:noFill/>
          <a:ln>
            <a:noFill/>
          </a:ln>
        </p:spPr>
        <p:txBody>
          <a:bodyPr anchorCtr="0" anchor="ctr" bIns="91425" lIns="91425" rIns="91425" tIns="91425">
            <a:noAutofit/>
          </a:bodyPr>
          <a:lstStyle/>
          <a:p>
            <a:pPr lvl="0" rtl="0" algn="ctr">
              <a:spcBef>
                <a:spcPts val="0"/>
              </a:spcBef>
              <a:buNone/>
            </a:pPr>
            <a:r>
              <a:rPr lang="en" sz="2400">
                <a:solidFill>
                  <a:srgbClr val="FFFFFF"/>
                </a:solidFill>
                <a:latin typeface="Verdana"/>
                <a:ea typeface="Verdana"/>
                <a:cs typeface="Verdana"/>
                <a:sym typeface="Verdana"/>
              </a:rPr>
              <a:t>JJ Johnson</a:t>
            </a:r>
          </a:p>
        </p:txBody>
      </p:sp>
      <p:sp>
        <p:nvSpPr>
          <p:cNvPr id="113" name="Shape 113"/>
          <p:cNvSpPr txBox="1"/>
          <p:nvPr/>
        </p:nvSpPr>
        <p:spPr>
          <a:xfrm>
            <a:off x="1412450" y="4517200"/>
            <a:ext cx="2757600" cy="564900"/>
          </a:xfrm>
          <a:prstGeom prst="rect">
            <a:avLst/>
          </a:prstGeom>
          <a:noFill/>
          <a:ln>
            <a:noFill/>
          </a:ln>
        </p:spPr>
        <p:txBody>
          <a:bodyPr anchorCtr="0" anchor="ctr" bIns="91425" lIns="91425" rIns="91425" tIns="91425">
            <a:noAutofit/>
          </a:bodyPr>
          <a:lstStyle/>
          <a:p>
            <a:pPr lvl="0" rtl="0" algn="ctr">
              <a:spcBef>
                <a:spcPts val="0"/>
              </a:spcBef>
              <a:buNone/>
            </a:pPr>
            <a:r>
              <a:rPr lang="en" sz="2400">
                <a:solidFill>
                  <a:srgbClr val="FFFFFF"/>
                </a:solidFill>
                <a:latin typeface="Verdana"/>
                <a:ea typeface="Verdana"/>
                <a:cs typeface="Verdana"/>
                <a:sym typeface="Verdana"/>
              </a:rPr>
              <a:t>Steven Crawford</a:t>
            </a:r>
          </a:p>
        </p:txBody>
      </p:sp>
      <p:sp>
        <p:nvSpPr>
          <p:cNvPr id="114" name="Shape 114"/>
          <p:cNvSpPr txBox="1"/>
          <p:nvPr/>
        </p:nvSpPr>
        <p:spPr>
          <a:xfrm>
            <a:off x="5112275" y="2153625"/>
            <a:ext cx="2242800" cy="496200"/>
          </a:xfrm>
          <a:prstGeom prst="rect">
            <a:avLst/>
          </a:prstGeom>
          <a:noFill/>
          <a:ln>
            <a:noFill/>
          </a:ln>
        </p:spPr>
        <p:txBody>
          <a:bodyPr anchorCtr="0" anchor="ctr" bIns="91425" lIns="91425" rIns="91425" tIns="91425">
            <a:noAutofit/>
          </a:bodyPr>
          <a:lstStyle/>
          <a:p>
            <a:pPr lvl="0" rtl="0" algn="ctr">
              <a:spcBef>
                <a:spcPts val="0"/>
              </a:spcBef>
              <a:buNone/>
            </a:pPr>
            <a:r>
              <a:rPr lang="en" sz="2400">
                <a:solidFill>
                  <a:srgbClr val="FFFFFF"/>
                </a:solidFill>
                <a:latin typeface="Verdana"/>
                <a:ea typeface="Verdana"/>
                <a:cs typeface="Verdana"/>
                <a:sym typeface="Verdana"/>
              </a:rPr>
              <a:t>Belle Cowden</a:t>
            </a:r>
          </a:p>
        </p:txBody>
      </p:sp>
      <p:sp>
        <p:nvSpPr>
          <p:cNvPr id="115" name="Shape 115"/>
          <p:cNvSpPr txBox="1"/>
          <p:nvPr/>
        </p:nvSpPr>
        <p:spPr>
          <a:xfrm>
            <a:off x="234075" y="2153625"/>
            <a:ext cx="2367300" cy="496200"/>
          </a:xfrm>
          <a:prstGeom prst="rect">
            <a:avLst/>
          </a:prstGeom>
          <a:noFill/>
          <a:ln>
            <a:noFill/>
          </a:ln>
        </p:spPr>
        <p:txBody>
          <a:bodyPr anchorCtr="0" anchor="ctr" bIns="91425" lIns="91425" rIns="91425" tIns="91425">
            <a:noAutofit/>
          </a:bodyPr>
          <a:lstStyle/>
          <a:p>
            <a:pPr lvl="0" rtl="0" algn="ctr">
              <a:spcBef>
                <a:spcPts val="0"/>
              </a:spcBef>
              <a:buNone/>
            </a:pPr>
            <a:r>
              <a:rPr lang="en" sz="2400">
                <a:solidFill>
                  <a:srgbClr val="FFFFFF"/>
                </a:solidFill>
                <a:latin typeface="Verdana"/>
                <a:ea typeface="Verdana"/>
                <a:cs typeface="Verdana"/>
                <a:sym typeface="Verdana"/>
              </a:rPr>
              <a:t>Eddie Andreo</a:t>
            </a:r>
          </a:p>
        </p:txBody>
      </p:sp>
      <p:sp>
        <p:nvSpPr>
          <p:cNvPr id="116" name="Shape 116"/>
          <p:cNvSpPr txBox="1"/>
          <p:nvPr/>
        </p:nvSpPr>
        <p:spPr>
          <a:xfrm>
            <a:off x="3003925" y="2153625"/>
            <a:ext cx="1705800" cy="496200"/>
          </a:xfrm>
          <a:prstGeom prst="rect">
            <a:avLst/>
          </a:prstGeom>
          <a:noFill/>
          <a:ln>
            <a:noFill/>
          </a:ln>
        </p:spPr>
        <p:txBody>
          <a:bodyPr anchorCtr="0" anchor="ctr" bIns="91425" lIns="91425" rIns="91425" tIns="91425">
            <a:noAutofit/>
          </a:bodyPr>
          <a:lstStyle/>
          <a:p>
            <a:pPr lvl="0" rtl="0" algn="ctr">
              <a:spcBef>
                <a:spcPts val="0"/>
              </a:spcBef>
              <a:buNone/>
            </a:pPr>
            <a:r>
              <a:rPr lang="en" sz="2400">
                <a:solidFill>
                  <a:srgbClr val="FFFFFF"/>
                </a:solidFill>
                <a:latin typeface="Verdana"/>
                <a:ea typeface="Verdana"/>
                <a:cs typeface="Verdana"/>
                <a:sym typeface="Verdana"/>
              </a:rPr>
              <a:t>Lisa Clark</a:t>
            </a:r>
          </a:p>
        </p:txBody>
      </p:sp>
      <p:sp>
        <p:nvSpPr>
          <p:cNvPr id="117" name="Shape 117"/>
          <p:cNvSpPr txBox="1"/>
          <p:nvPr/>
        </p:nvSpPr>
        <p:spPr>
          <a:xfrm>
            <a:off x="6641300" y="4551550"/>
            <a:ext cx="1891800" cy="496200"/>
          </a:xfrm>
          <a:prstGeom prst="rect">
            <a:avLst/>
          </a:prstGeom>
          <a:noFill/>
          <a:ln>
            <a:noFill/>
          </a:ln>
        </p:spPr>
        <p:txBody>
          <a:bodyPr anchorCtr="0" anchor="ctr" bIns="91425" lIns="91425" rIns="91425" tIns="91425">
            <a:noAutofit/>
          </a:bodyPr>
          <a:lstStyle/>
          <a:p>
            <a:pPr lvl="0" rtl="0" algn="ctr">
              <a:spcBef>
                <a:spcPts val="0"/>
              </a:spcBef>
              <a:buNone/>
            </a:pPr>
            <a:r>
              <a:rPr lang="en" sz="2400">
                <a:solidFill>
                  <a:srgbClr val="FFFFFF"/>
                </a:solidFill>
                <a:latin typeface="Verdana"/>
                <a:ea typeface="Verdana"/>
                <a:cs typeface="Verdana"/>
                <a:sym typeface="Verdana"/>
              </a:rPr>
              <a:t>Lisa Kidder</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52" name="Shape 252"/>
        <p:cNvGrpSpPr/>
        <p:nvPr/>
      </p:nvGrpSpPr>
      <p:grpSpPr>
        <a:xfrm>
          <a:off x="0" y="0"/>
          <a:ext cx="0" cy="0"/>
          <a:chOff x="0" y="0"/>
          <a:chExt cx="0" cy="0"/>
        </a:xfrm>
      </p:grpSpPr>
      <p:sp>
        <p:nvSpPr>
          <p:cNvPr id="253" name="Shape 25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spcAft>
                <a:spcPts val="0"/>
              </a:spcAft>
              <a:buNone/>
            </a:pPr>
            <a:r>
              <a:rPr lang="en"/>
              <a:t>Nutrition 1139</a:t>
            </a:r>
          </a:p>
          <a:p>
            <a:pPr lvl="0" rtl="0">
              <a:spcBef>
                <a:spcPts val="0"/>
              </a:spcBef>
              <a:buNone/>
            </a:pPr>
            <a:r>
              <a:rPr lang="en"/>
              <a:t>Response Time Policy:</a:t>
            </a:r>
          </a:p>
          <a:p>
            <a:pPr lvl="0" rtl="0">
              <a:spcBef>
                <a:spcPts val="0"/>
              </a:spcBef>
              <a:buNone/>
            </a:pPr>
            <a:r>
              <a:rPr lang="en" sz="2000">
                <a:solidFill>
                  <a:srgbClr val="FFFFFF"/>
                </a:solidFill>
              </a:rPr>
              <a:t>Mondays I am unavailable most of the day, otherwise I will typically respond to course emails within 48 hours.  Grades for assignments will be posted to Moodle within one week after due date.  I will be monitoring the class forum discussions and will be posting summary comments after the discussion has ended. </a:t>
            </a:r>
          </a:p>
        </p:txBody>
      </p:sp>
      <p:sp>
        <p:nvSpPr>
          <p:cNvPr id="254" name="Shape 25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000">
                <a:solidFill>
                  <a:srgbClr val="F1C232"/>
                </a:solidFill>
                <a:latin typeface="Verdana"/>
                <a:ea typeface="Verdana"/>
                <a:cs typeface="Verdana"/>
                <a:sym typeface="Verdana"/>
              </a:rPr>
              <a:t>Example 2</a:t>
            </a:r>
          </a:p>
        </p:txBody>
      </p:sp>
      <p:pic>
        <p:nvPicPr>
          <p:cNvPr descr="Wordmark whitebox.png" id="255" name="Shape 255"/>
          <p:cNvPicPr preferRelativeResize="0"/>
          <p:nvPr/>
        </p:nvPicPr>
        <p:blipFill>
          <a:blip r:embed="rId3">
            <a:alphaModFix/>
          </a:blip>
          <a:stretch>
            <a:fillRect/>
          </a:stretch>
        </p:blipFill>
        <p:spPr>
          <a:xfrm>
            <a:off x="7107793" y="445018"/>
            <a:ext cx="1724499" cy="594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59" name="Shape 259"/>
        <p:cNvGrpSpPr/>
        <p:nvPr/>
      </p:nvGrpSpPr>
      <p:grpSpPr>
        <a:xfrm>
          <a:off x="0" y="0"/>
          <a:ext cx="0" cy="0"/>
          <a:chOff x="0" y="0"/>
          <a:chExt cx="0" cy="0"/>
        </a:xfrm>
      </p:grpSpPr>
      <p:sp>
        <p:nvSpPr>
          <p:cNvPr id="260" name="Shape 260"/>
          <p:cNvSpPr txBox="1"/>
          <p:nvPr>
            <p:ph type="ctrTitle"/>
          </p:nvPr>
        </p:nvSpPr>
        <p:spPr>
          <a:xfrm>
            <a:off x="311700" y="258550"/>
            <a:ext cx="8520600" cy="941100"/>
          </a:xfrm>
          <a:prstGeom prst="rect">
            <a:avLst/>
          </a:prstGeom>
        </p:spPr>
        <p:txBody>
          <a:bodyPr anchorCtr="0" anchor="b" bIns="91425" lIns="91425" rIns="91425" tIns="91425">
            <a:noAutofit/>
          </a:bodyPr>
          <a:lstStyle/>
          <a:p>
            <a:pPr lvl="0" rtl="0">
              <a:spcBef>
                <a:spcPts val="0"/>
              </a:spcBef>
              <a:buNone/>
            </a:pPr>
            <a:r>
              <a:rPr lang="en">
                <a:solidFill>
                  <a:srgbClr val="F1C232"/>
                </a:solidFill>
                <a:latin typeface="Verdana"/>
                <a:ea typeface="Verdana"/>
                <a:cs typeface="Verdana"/>
                <a:sym typeface="Verdana"/>
              </a:rPr>
              <a:t>Quality Talks</a:t>
            </a:r>
          </a:p>
        </p:txBody>
      </p:sp>
      <p:sp>
        <p:nvSpPr>
          <p:cNvPr id="261" name="Shape 261"/>
          <p:cNvSpPr txBox="1"/>
          <p:nvPr>
            <p:ph idx="1" type="subTitle"/>
          </p:nvPr>
        </p:nvSpPr>
        <p:spPr>
          <a:xfrm>
            <a:off x="311700" y="1236575"/>
            <a:ext cx="8520600" cy="792600"/>
          </a:xfrm>
          <a:prstGeom prst="rect">
            <a:avLst/>
          </a:prstGeom>
        </p:spPr>
        <p:txBody>
          <a:bodyPr anchorCtr="0" anchor="t" bIns="91425" lIns="91425" rIns="91425" tIns="91425">
            <a:noAutofit/>
          </a:bodyPr>
          <a:lstStyle/>
          <a:p>
            <a:pPr lvl="0" rtl="0">
              <a:spcBef>
                <a:spcPts val="0"/>
              </a:spcBef>
              <a:buNone/>
            </a:pPr>
            <a:r>
              <a:rPr lang="en">
                <a:latin typeface="Verdana"/>
                <a:ea typeface="Verdana"/>
                <a:cs typeface="Verdana"/>
                <a:sym typeface="Verdana"/>
              </a:rPr>
              <a:t>Specific Review Standard 5.3</a:t>
            </a:r>
          </a:p>
        </p:txBody>
      </p:sp>
      <p:sp>
        <p:nvSpPr>
          <p:cNvPr id="262" name="Shape 262"/>
          <p:cNvSpPr txBox="1"/>
          <p:nvPr/>
        </p:nvSpPr>
        <p:spPr>
          <a:xfrm>
            <a:off x="638250" y="4487875"/>
            <a:ext cx="7867500" cy="489300"/>
          </a:xfrm>
          <a:prstGeom prst="rect">
            <a:avLst/>
          </a:prstGeom>
          <a:noFill/>
          <a:ln>
            <a:noFill/>
          </a:ln>
        </p:spPr>
        <p:txBody>
          <a:bodyPr anchorCtr="0" anchor="t" bIns="91425" lIns="91425" rIns="91425" tIns="91425">
            <a:noAutofit/>
          </a:bodyPr>
          <a:lstStyle/>
          <a:p>
            <a:pPr lvl="0" rtl="0" algn="ctr">
              <a:spcBef>
                <a:spcPts val="0"/>
              </a:spcBef>
              <a:buNone/>
            </a:pPr>
            <a:r>
              <a:rPr lang="en">
                <a:solidFill>
                  <a:srgbClr val="FFD966"/>
                </a:solidFill>
                <a:latin typeface="Verdana"/>
                <a:ea typeface="Verdana"/>
                <a:cs typeface="Verdana"/>
                <a:sym typeface="Verdana"/>
              </a:rPr>
              <a:t>8th Annual Conference on Quality Assurance in Online Learning, "Blazing New Trails"</a:t>
            </a:r>
          </a:p>
        </p:txBody>
      </p:sp>
      <p:sp>
        <p:nvSpPr>
          <p:cNvPr id="263" name="Shape 263"/>
          <p:cNvSpPr txBox="1"/>
          <p:nvPr/>
        </p:nvSpPr>
        <p:spPr>
          <a:xfrm>
            <a:off x="775700" y="2335862"/>
            <a:ext cx="7368900" cy="1015800"/>
          </a:xfrm>
          <a:prstGeom prst="rect">
            <a:avLst/>
          </a:prstGeom>
          <a:noFill/>
          <a:ln>
            <a:noFill/>
          </a:ln>
        </p:spPr>
        <p:txBody>
          <a:bodyPr anchorCtr="0" anchor="ctr" bIns="91425" lIns="91425" rIns="91425" tIns="91425">
            <a:noAutofit/>
          </a:bodyPr>
          <a:lstStyle/>
          <a:p>
            <a:pPr lvl="0" algn="ctr">
              <a:spcBef>
                <a:spcPts val="0"/>
              </a:spcBef>
              <a:buNone/>
            </a:pPr>
            <a:r>
              <a:rPr lang="en" sz="2400">
                <a:solidFill>
                  <a:srgbClr val="FFFFFF"/>
                </a:solidFill>
                <a:latin typeface="Verdana"/>
                <a:ea typeface="Verdana"/>
                <a:cs typeface="Verdana"/>
                <a:sym typeface="Verdana"/>
              </a:rPr>
              <a:t>Please complete your session evaluations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21" name="Shape 121"/>
        <p:cNvGrpSpPr/>
        <p:nvPr/>
      </p:nvGrpSpPr>
      <p:grpSpPr>
        <a:xfrm>
          <a:off x="0" y="0"/>
          <a:ext cx="0" cy="0"/>
          <a:chOff x="0" y="0"/>
          <a:chExt cx="0" cy="0"/>
        </a:xfrm>
      </p:grpSpPr>
      <p:sp>
        <p:nvSpPr>
          <p:cNvPr id="122" name="Shape 122"/>
          <p:cNvSpPr txBox="1"/>
          <p:nvPr/>
        </p:nvSpPr>
        <p:spPr>
          <a:xfrm>
            <a:off x="442500" y="1156575"/>
            <a:ext cx="8259000" cy="3645300"/>
          </a:xfrm>
          <a:prstGeom prst="rect">
            <a:avLst/>
          </a:prstGeom>
          <a:noFill/>
          <a:ln>
            <a:noFill/>
          </a:ln>
        </p:spPr>
        <p:txBody>
          <a:bodyPr anchorCtr="0" anchor="t" bIns="91425" lIns="91425" rIns="91425" tIns="91425">
            <a:noAutofit/>
          </a:bodyPr>
          <a:lstStyle/>
          <a:p>
            <a:pPr indent="-381000" lvl="0" marL="457200" rtl="0">
              <a:spcBef>
                <a:spcPts val="0"/>
              </a:spcBef>
              <a:buClr>
                <a:schemeClr val="dk1"/>
              </a:buClr>
              <a:buSzPct val="100000"/>
              <a:buFont typeface="Verdana"/>
              <a:buChar char="●"/>
            </a:pPr>
            <a:r>
              <a:rPr lang="en" sz="2400">
                <a:solidFill>
                  <a:schemeClr val="dk1"/>
                </a:solidFill>
                <a:latin typeface="Verdana"/>
                <a:ea typeface="Verdana"/>
                <a:cs typeface="Verdana"/>
                <a:sym typeface="Verdana"/>
              </a:rPr>
              <a:t>Describe various ways to meet QM Specific Standard 5.3</a:t>
            </a:r>
          </a:p>
          <a:p>
            <a:pPr indent="-381000" lvl="0" marL="457200" rtl="0">
              <a:spcBef>
                <a:spcPts val="0"/>
              </a:spcBef>
              <a:buClr>
                <a:schemeClr val="dk1"/>
              </a:buClr>
              <a:buSzPct val="100000"/>
              <a:buFont typeface="Verdana"/>
              <a:buChar char="●"/>
            </a:pPr>
            <a:r>
              <a:rPr lang="en" sz="2400">
                <a:solidFill>
                  <a:schemeClr val="dk1"/>
                </a:solidFill>
                <a:latin typeface="Verdana"/>
                <a:ea typeface="Verdana"/>
                <a:cs typeface="Verdana"/>
                <a:sym typeface="Verdana"/>
              </a:rPr>
              <a:t>Compare the benefits of the various approaches to meeting the expectations of QM Specific Standard 5.3</a:t>
            </a:r>
          </a:p>
          <a:p>
            <a:pPr indent="-381000" lvl="0" marL="457200" rtl="0">
              <a:spcBef>
                <a:spcPts val="0"/>
              </a:spcBef>
              <a:buClr>
                <a:schemeClr val="dk1"/>
              </a:buClr>
              <a:buSzPct val="100000"/>
              <a:buFont typeface="Verdana"/>
              <a:buChar char="●"/>
            </a:pPr>
            <a:r>
              <a:rPr lang="en" sz="2400">
                <a:solidFill>
                  <a:schemeClr val="dk1"/>
                </a:solidFill>
                <a:latin typeface="Verdana"/>
                <a:ea typeface="Verdana"/>
                <a:cs typeface="Verdana"/>
                <a:sym typeface="Verdana"/>
              </a:rPr>
              <a:t>Apply the principles of QM Specific Standard 5.3 to their course design</a:t>
            </a:r>
          </a:p>
        </p:txBody>
      </p:sp>
      <p:sp>
        <p:nvSpPr>
          <p:cNvPr id="123" name="Shape 123"/>
          <p:cNvSpPr txBox="1"/>
          <p:nvPr/>
        </p:nvSpPr>
        <p:spPr>
          <a:xfrm>
            <a:off x="1455450" y="306962"/>
            <a:ext cx="6233100" cy="849600"/>
          </a:xfrm>
          <a:prstGeom prst="rect">
            <a:avLst/>
          </a:prstGeom>
          <a:noFill/>
          <a:ln>
            <a:noFill/>
          </a:ln>
        </p:spPr>
        <p:txBody>
          <a:bodyPr anchorCtr="0" anchor="ctr" bIns="91425" lIns="91425" rIns="91425" tIns="91425">
            <a:noAutofit/>
          </a:bodyPr>
          <a:lstStyle/>
          <a:p>
            <a:pPr lvl="0" rtl="0" algn="ctr">
              <a:spcBef>
                <a:spcPts val="0"/>
              </a:spcBef>
              <a:buNone/>
            </a:pPr>
            <a:r>
              <a:rPr lang="en" sz="4800">
                <a:solidFill>
                  <a:srgbClr val="F1C232"/>
                </a:solidFill>
                <a:latin typeface="Verdana"/>
                <a:ea typeface="Verdana"/>
                <a:cs typeface="Verdana"/>
                <a:sym typeface="Verdana"/>
              </a:rPr>
              <a:t>Session Objectives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27" name="Shape 127"/>
        <p:cNvGrpSpPr/>
        <p:nvPr/>
      </p:nvGrpSpPr>
      <p:grpSpPr>
        <a:xfrm>
          <a:off x="0" y="0"/>
          <a:ext cx="0" cy="0"/>
          <a:chOff x="0" y="0"/>
          <a:chExt cx="0" cy="0"/>
        </a:xfrm>
      </p:grpSpPr>
      <p:sp>
        <p:nvSpPr>
          <p:cNvPr id="128" name="Shape 128"/>
          <p:cNvSpPr txBox="1"/>
          <p:nvPr/>
        </p:nvSpPr>
        <p:spPr>
          <a:xfrm>
            <a:off x="2653875" y="1936837"/>
            <a:ext cx="6233100" cy="2170200"/>
          </a:xfrm>
          <a:prstGeom prst="rect">
            <a:avLst/>
          </a:prstGeom>
          <a:noFill/>
          <a:ln>
            <a:noFill/>
          </a:ln>
        </p:spPr>
        <p:txBody>
          <a:bodyPr anchorCtr="0" anchor="ctr" bIns="91425" lIns="91425" rIns="91425" tIns="91425">
            <a:noAutofit/>
          </a:bodyPr>
          <a:lstStyle/>
          <a:p>
            <a:pPr lvl="0" rtl="0" algn="ctr">
              <a:spcBef>
                <a:spcPts val="0"/>
              </a:spcBef>
              <a:buNone/>
            </a:pPr>
            <a:r>
              <a:rPr lang="en" sz="3000">
                <a:solidFill>
                  <a:schemeClr val="dk1"/>
                </a:solidFill>
                <a:latin typeface="Verdana"/>
                <a:ea typeface="Verdana"/>
                <a:cs typeface="Verdana"/>
                <a:sym typeface="Verdana"/>
              </a:rPr>
              <a:t>The instructor’s plan for classroom response time and feedback on assignments is clearly stated.</a:t>
            </a:r>
          </a:p>
        </p:txBody>
      </p:sp>
      <p:pic>
        <p:nvPicPr>
          <p:cNvPr descr="6df99428-be59-4d76-83e0-9fbfe0aaf441.jpg" id="129" name="Shape 129"/>
          <p:cNvPicPr preferRelativeResize="0"/>
          <p:nvPr/>
        </p:nvPicPr>
        <p:blipFill>
          <a:blip r:embed="rId3">
            <a:alphaModFix/>
          </a:blip>
          <a:stretch>
            <a:fillRect/>
          </a:stretch>
        </p:blipFill>
        <p:spPr>
          <a:xfrm>
            <a:off x="257024" y="1020387"/>
            <a:ext cx="2396849" cy="3102724"/>
          </a:xfrm>
          <a:prstGeom prst="rect">
            <a:avLst/>
          </a:prstGeom>
          <a:noFill/>
          <a:ln>
            <a:noFill/>
          </a:ln>
        </p:spPr>
      </p:pic>
      <p:sp>
        <p:nvSpPr>
          <p:cNvPr id="130" name="Shape 130"/>
          <p:cNvSpPr txBox="1"/>
          <p:nvPr/>
        </p:nvSpPr>
        <p:spPr>
          <a:xfrm>
            <a:off x="2653875" y="1036462"/>
            <a:ext cx="6233100" cy="849600"/>
          </a:xfrm>
          <a:prstGeom prst="rect">
            <a:avLst/>
          </a:prstGeom>
          <a:noFill/>
          <a:ln>
            <a:noFill/>
          </a:ln>
        </p:spPr>
        <p:txBody>
          <a:bodyPr anchorCtr="0" anchor="ctr" bIns="91425" lIns="91425" rIns="91425" tIns="91425">
            <a:noAutofit/>
          </a:bodyPr>
          <a:lstStyle/>
          <a:p>
            <a:pPr lvl="0" rtl="0" algn="ctr">
              <a:spcBef>
                <a:spcPts val="0"/>
              </a:spcBef>
              <a:buNone/>
            </a:pPr>
            <a:r>
              <a:rPr lang="en" sz="4800">
                <a:solidFill>
                  <a:srgbClr val="F1C232"/>
                </a:solidFill>
                <a:latin typeface="Verdana"/>
                <a:ea typeface="Verdana"/>
                <a:cs typeface="Verdana"/>
                <a:sym typeface="Verdana"/>
              </a:rPr>
              <a:t>SRS 5.3</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pic>
        <p:nvPicPr>
          <p:cNvPr descr="e0caf8aa811985fcd8e653b0e5b2c231.jpg" id="135" name="Shape 135"/>
          <p:cNvPicPr preferRelativeResize="0"/>
          <p:nvPr/>
        </p:nvPicPr>
        <p:blipFill rotWithShape="1">
          <a:blip r:embed="rId3">
            <a:alphaModFix/>
          </a:blip>
          <a:srcRect b="19" l="0" r="0" t="29"/>
          <a:stretch/>
        </p:blipFill>
        <p:spPr>
          <a:xfrm>
            <a:off x="0" y="-419100"/>
            <a:ext cx="9144005" cy="6096003"/>
          </a:xfrm>
          <a:prstGeom prst="rect">
            <a:avLst/>
          </a:prstGeom>
          <a:noFill/>
          <a:ln>
            <a:noFill/>
          </a:ln>
        </p:spPr>
      </p:pic>
      <p:sp>
        <p:nvSpPr>
          <p:cNvPr id="136" name="Shape 136"/>
          <p:cNvSpPr txBox="1"/>
          <p:nvPr/>
        </p:nvSpPr>
        <p:spPr>
          <a:xfrm>
            <a:off x="0" y="198475"/>
            <a:ext cx="9144000" cy="620400"/>
          </a:xfrm>
          <a:prstGeom prst="rect">
            <a:avLst/>
          </a:prstGeom>
          <a:solidFill>
            <a:srgbClr val="FFFFFF"/>
          </a:solidFill>
          <a:ln>
            <a:noFill/>
          </a:ln>
        </p:spPr>
        <p:txBody>
          <a:bodyPr anchorCtr="0" anchor="ctr" bIns="91425" lIns="91425" rIns="91425" tIns="91425">
            <a:noAutofit/>
          </a:bodyPr>
          <a:lstStyle/>
          <a:p>
            <a:pPr lvl="0" rtl="0" algn="ctr">
              <a:spcBef>
                <a:spcPts val="0"/>
              </a:spcBef>
              <a:buNone/>
            </a:pPr>
            <a:r>
              <a:rPr lang="en" sz="1800">
                <a:latin typeface="Verdana"/>
                <a:ea typeface="Verdana"/>
                <a:cs typeface="Verdana"/>
                <a:sym typeface="Verdana"/>
              </a:rPr>
              <a:t>2</a:t>
            </a:r>
            <a:r>
              <a:rPr lang="en" sz="1800">
                <a:latin typeface="Verdana"/>
                <a:ea typeface="Verdana"/>
                <a:cs typeface="Verdana"/>
                <a:sym typeface="Verdana"/>
              </a:rPr>
              <a:t>-year community college - Faculty Master Agreement</a:t>
            </a:r>
          </a:p>
        </p:txBody>
      </p:sp>
      <p:pic>
        <p:nvPicPr>
          <p:cNvPr descr="andreoe.gif" id="137" name="Shape 137"/>
          <p:cNvPicPr preferRelativeResize="0"/>
          <p:nvPr/>
        </p:nvPicPr>
        <p:blipFill rotWithShape="1">
          <a:blip r:embed="rId4">
            <a:alphaModFix/>
          </a:blip>
          <a:srcRect b="961" l="0" r="0" t="970"/>
          <a:stretch/>
        </p:blipFill>
        <p:spPr>
          <a:xfrm>
            <a:off x="3852275" y="1724025"/>
            <a:ext cx="1476375" cy="1809750"/>
          </a:xfrm>
          <a:prstGeom prst="rect">
            <a:avLst/>
          </a:prstGeom>
          <a:noFill/>
          <a:ln>
            <a:noFill/>
          </a:ln>
        </p:spPr>
      </p:pic>
      <p:sp>
        <p:nvSpPr>
          <p:cNvPr id="138" name="Shape 138"/>
          <p:cNvSpPr txBox="1"/>
          <p:nvPr/>
        </p:nvSpPr>
        <p:spPr>
          <a:xfrm>
            <a:off x="5531350" y="1724125"/>
            <a:ext cx="2982600" cy="1809600"/>
          </a:xfrm>
          <a:prstGeom prst="rect">
            <a:avLst/>
          </a:prstGeom>
          <a:solidFill>
            <a:srgbClr val="FFFFFF"/>
          </a:solidFill>
          <a:ln>
            <a:noFill/>
          </a:ln>
        </p:spPr>
        <p:txBody>
          <a:bodyPr anchorCtr="0" anchor="ctr" bIns="91425" lIns="91425" rIns="91425" tIns="91425">
            <a:noAutofit/>
          </a:bodyPr>
          <a:lstStyle/>
          <a:p>
            <a:pPr lvl="0" rtl="0">
              <a:spcBef>
                <a:spcPts val="0"/>
              </a:spcBef>
              <a:buNone/>
            </a:pPr>
            <a:r>
              <a:rPr lang="en" sz="4800">
                <a:latin typeface="Verdana"/>
                <a:ea typeface="Verdana"/>
                <a:cs typeface="Verdana"/>
                <a:sym typeface="Verdana"/>
              </a:rPr>
              <a:t>Eddie Andreo</a:t>
            </a:r>
          </a:p>
        </p:txBody>
      </p:sp>
      <p:sp>
        <p:nvSpPr>
          <p:cNvPr id="139" name="Shape 139"/>
          <p:cNvSpPr/>
          <p:nvPr/>
        </p:nvSpPr>
        <p:spPr>
          <a:xfrm>
            <a:off x="332350" y="4290912"/>
            <a:ext cx="4017000" cy="9048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40" name="Shape 140"/>
          <p:cNvPicPr preferRelativeResize="0"/>
          <p:nvPr/>
        </p:nvPicPr>
        <p:blipFill>
          <a:blip r:embed="rId5">
            <a:alphaModFix/>
          </a:blip>
          <a:stretch>
            <a:fillRect/>
          </a:stretch>
        </p:blipFill>
        <p:spPr>
          <a:xfrm>
            <a:off x="322647" y="4300599"/>
            <a:ext cx="4036403" cy="8854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1205100"/>
          </a:xfrm>
          <a:prstGeom prst="rect">
            <a:avLst/>
          </a:prstGeom>
        </p:spPr>
        <p:txBody>
          <a:bodyPr anchorCtr="0" anchor="t" bIns="91425" lIns="91425" rIns="91425" tIns="91425">
            <a:noAutofit/>
          </a:bodyPr>
          <a:lstStyle/>
          <a:p>
            <a:pPr lvl="0" rtl="0">
              <a:spcBef>
                <a:spcPts val="0"/>
              </a:spcBef>
              <a:buNone/>
            </a:pPr>
            <a:r>
              <a:rPr lang="en"/>
              <a:t>Syllabus Template/Sample</a:t>
            </a:r>
          </a:p>
          <a:p>
            <a:pPr indent="-355600" lvl="0" marL="457200" rtl="0">
              <a:spcBef>
                <a:spcPts val="0"/>
              </a:spcBef>
              <a:buSzPct val="100000"/>
              <a:buChar char="●"/>
            </a:pPr>
            <a:r>
              <a:rPr lang="en" sz="2000"/>
              <a:t>Blackboard Messages response time: 24-48 hours</a:t>
            </a:r>
          </a:p>
          <a:p>
            <a:pPr indent="-355600" lvl="0" marL="457200" rtl="0">
              <a:spcBef>
                <a:spcPts val="0"/>
              </a:spcBef>
              <a:buSzPct val="100000"/>
              <a:buChar char="●"/>
            </a:pPr>
            <a:r>
              <a:rPr lang="en" sz="2000"/>
              <a:t>Grading response time policy</a:t>
            </a:r>
          </a:p>
        </p:txBody>
      </p:sp>
      <p:sp>
        <p:nvSpPr>
          <p:cNvPr id="146" name="Shape 146"/>
          <p:cNvSpPr txBox="1"/>
          <p:nvPr>
            <p:ph idx="1" type="body"/>
          </p:nvPr>
        </p:nvSpPr>
        <p:spPr>
          <a:xfrm>
            <a:off x="311700" y="1762075"/>
            <a:ext cx="3999900" cy="1833600"/>
          </a:xfrm>
          <a:prstGeom prst="rect">
            <a:avLst/>
          </a:prstGeom>
        </p:spPr>
        <p:txBody>
          <a:bodyPr anchorCtr="0" anchor="t" bIns="91425" lIns="91425" rIns="91425" tIns="91425">
            <a:noAutofit/>
          </a:bodyPr>
          <a:lstStyle/>
          <a:p>
            <a:pPr lvl="0" rtl="0">
              <a:spcBef>
                <a:spcPts val="0"/>
              </a:spcBef>
              <a:buNone/>
            </a:pPr>
            <a:r>
              <a:rPr lang="en" sz="2600">
                <a:solidFill>
                  <a:srgbClr val="F1C232"/>
                </a:solidFill>
              </a:rPr>
              <a:t>Pros</a:t>
            </a:r>
          </a:p>
          <a:p>
            <a:pPr lvl="0" rtl="0">
              <a:spcBef>
                <a:spcPts val="0"/>
              </a:spcBef>
              <a:buNone/>
            </a:pPr>
            <a:r>
              <a:rPr lang="en" sz="2400">
                <a:solidFill>
                  <a:schemeClr val="accent2"/>
                </a:solidFill>
              </a:rPr>
              <a:t>Shared Governance </a:t>
            </a:r>
          </a:p>
          <a:p>
            <a:pPr lvl="0" rtl="0">
              <a:spcBef>
                <a:spcPts val="0"/>
              </a:spcBef>
              <a:buNone/>
            </a:pPr>
            <a:r>
              <a:rPr lang="en" sz="2400">
                <a:solidFill>
                  <a:schemeClr val="accent2"/>
                </a:solidFill>
              </a:rPr>
              <a:t>Flexible, yet Consistent</a:t>
            </a:r>
          </a:p>
          <a:p>
            <a:pPr lvl="0" rtl="0">
              <a:spcBef>
                <a:spcPts val="0"/>
              </a:spcBef>
              <a:buNone/>
            </a:pPr>
            <a:r>
              <a:t/>
            </a:r>
            <a:endParaRPr sz="1800">
              <a:solidFill>
                <a:schemeClr val="accent2"/>
              </a:solidFill>
            </a:endParaRPr>
          </a:p>
        </p:txBody>
      </p:sp>
      <p:sp>
        <p:nvSpPr>
          <p:cNvPr id="147" name="Shape 147"/>
          <p:cNvSpPr txBox="1"/>
          <p:nvPr>
            <p:ph idx="2" type="body"/>
          </p:nvPr>
        </p:nvSpPr>
        <p:spPr>
          <a:xfrm>
            <a:off x="4832400" y="1762075"/>
            <a:ext cx="3999900" cy="2445000"/>
          </a:xfrm>
          <a:prstGeom prst="rect">
            <a:avLst/>
          </a:prstGeom>
        </p:spPr>
        <p:txBody>
          <a:bodyPr anchorCtr="0" anchor="t" bIns="91425" lIns="91425" rIns="91425" tIns="91425">
            <a:noAutofit/>
          </a:bodyPr>
          <a:lstStyle/>
          <a:p>
            <a:pPr lvl="0" rtl="0">
              <a:spcBef>
                <a:spcPts val="0"/>
              </a:spcBef>
              <a:buNone/>
            </a:pPr>
            <a:r>
              <a:rPr lang="en" sz="2600">
                <a:solidFill>
                  <a:srgbClr val="F1C232"/>
                </a:solidFill>
              </a:rPr>
              <a:t>Cons</a:t>
            </a:r>
          </a:p>
          <a:p>
            <a:pPr lvl="0">
              <a:spcBef>
                <a:spcPts val="0"/>
              </a:spcBef>
              <a:buNone/>
            </a:pPr>
            <a:r>
              <a:rPr lang="en" sz="2400">
                <a:solidFill>
                  <a:schemeClr val="accent2"/>
                </a:solidFill>
              </a:rPr>
              <a:t>Shared Governance</a:t>
            </a:r>
          </a:p>
          <a:p>
            <a:pPr lvl="0" rtl="0">
              <a:spcBef>
                <a:spcPts val="0"/>
              </a:spcBef>
              <a:buNone/>
            </a:pPr>
            <a:r>
              <a:rPr lang="en" sz="2400">
                <a:solidFill>
                  <a:schemeClr val="accent2"/>
                </a:solidFill>
              </a:rPr>
              <a:t>Failure to customize and stick to response time</a:t>
            </a:r>
          </a:p>
          <a:p>
            <a:pPr lvl="0" rtl="0">
              <a:spcBef>
                <a:spcPts val="0"/>
              </a:spcBef>
              <a:buNone/>
            </a:pPr>
            <a:r>
              <a:rPr lang="en" sz="2400">
                <a:solidFill>
                  <a:schemeClr val="accent2"/>
                </a:solidFill>
              </a:rPr>
              <a:t>Not always clear on grading response time - varies C2C</a:t>
            </a:r>
          </a:p>
          <a:p>
            <a:pPr lvl="0" rtl="0">
              <a:spcBef>
                <a:spcPts val="0"/>
              </a:spcBef>
              <a:buNone/>
            </a:pPr>
            <a:r>
              <a:t/>
            </a:r>
            <a:endParaRPr sz="1800">
              <a:solidFill>
                <a:schemeClr val="accent2"/>
              </a:solidFill>
            </a:endParaRPr>
          </a:p>
        </p:txBody>
      </p:sp>
      <p:pic>
        <p:nvPicPr>
          <p:cNvPr id="148" name="Shape 148"/>
          <p:cNvPicPr preferRelativeResize="0"/>
          <p:nvPr/>
        </p:nvPicPr>
        <p:blipFill>
          <a:blip r:embed="rId3">
            <a:alphaModFix/>
          </a:blip>
          <a:stretch>
            <a:fillRect/>
          </a:stretch>
        </p:blipFill>
        <p:spPr>
          <a:xfrm>
            <a:off x="6273949" y="76199"/>
            <a:ext cx="2870045" cy="6295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52" name="Shape 152"/>
        <p:cNvGrpSpPr/>
        <p:nvPr/>
      </p:nvGrpSpPr>
      <p:grpSpPr>
        <a:xfrm>
          <a:off x="0" y="0"/>
          <a:ext cx="0" cy="0"/>
          <a:chOff x="0" y="0"/>
          <a:chExt cx="0" cy="0"/>
        </a:xfrm>
      </p:grpSpPr>
      <p:sp>
        <p:nvSpPr>
          <p:cNvPr id="153" name="Shape 153"/>
          <p:cNvSpPr txBox="1"/>
          <p:nvPr>
            <p:ph idx="1" type="body"/>
          </p:nvPr>
        </p:nvSpPr>
        <p:spPr>
          <a:xfrm>
            <a:off x="311700" y="1152475"/>
            <a:ext cx="8520600" cy="3781500"/>
          </a:xfrm>
          <a:prstGeom prst="rect">
            <a:avLst/>
          </a:prstGeom>
        </p:spPr>
        <p:txBody>
          <a:bodyPr anchorCtr="0" anchor="t" bIns="91425" lIns="91425" rIns="91425" tIns="91425">
            <a:noAutofit/>
          </a:bodyPr>
          <a:lstStyle/>
          <a:p>
            <a:pPr lvl="0" rtl="0">
              <a:spcBef>
                <a:spcPts val="0"/>
              </a:spcBef>
              <a:buNone/>
            </a:pPr>
            <a:r>
              <a:rPr lang="en"/>
              <a:t>Bb Messages Guidelines (Standardized Syllabus Template):</a:t>
            </a:r>
          </a:p>
          <a:p>
            <a:pPr lvl="0">
              <a:spcBef>
                <a:spcPts val="0"/>
              </a:spcBef>
              <a:buNone/>
            </a:pPr>
            <a:r>
              <a:rPr lang="en" sz="1600">
                <a:solidFill>
                  <a:srgbClr val="FFFFFF"/>
                </a:solidFill>
              </a:rPr>
              <a:t>Communication - Communication regarding this course will take place via Blackboard Messages. </a:t>
            </a:r>
          </a:p>
          <a:p>
            <a:pPr lvl="0">
              <a:spcBef>
                <a:spcPts val="0"/>
              </a:spcBef>
              <a:buNone/>
            </a:pPr>
            <a:r>
              <a:rPr lang="en" sz="1600">
                <a:solidFill>
                  <a:srgbClr val="FFFFFF"/>
                </a:solidFill>
              </a:rPr>
              <a:t>Blackboard Messages is a private and secure text-based communication system which occurs within a course among its Course members. Users must log on to Blackboard to send, receive, or read messages. The Blackboard Messages tool is located on the Course Menu, on the left side of the course webpage. It is recommended that students check their messages routinely to ensure up-to-date communication. This is the best way to communicate with your instructor privately. </a:t>
            </a:r>
          </a:p>
          <a:p>
            <a:pPr lvl="0" rtl="0">
              <a:spcBef>
                <a:spcPts val="0"/>
              </a:spcBef>
              <a:buNone/>
            </a:pPr>
            <a:r>
              <a:rPr lang="en" sz="1600">
                <a:solidFill>
                  <a:srgbClr val="FFFFFF"/>
                </a:solidFill>
              </a:rPr>
              <a:t>I will respond to your messages within 48 HOURS. Please do not resend your email if 48 HOURS have not passed.</a:t>
            </a:r>
          </a:p>
        </p:txBody>
      </p:sp>
      <p:sp>
        <p:nvSpPr>
          <p:cNvPr id="154" name="Shape 15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000">
                <a:solidFill>
                  <a:srgbClr val="F1C232"/>
                </a:solidFill>
                <a:latin typeface="Verdana"/>
                <a:ea typeface="Verdana"/>
                <a:cs typeface="Verdana"/>
                <a:sym typeface="Verdana"/>
              </a:rPr>
              <a:t>Messages</a:t>
            </a:r>
          </a:p>
        </p:txBody>
      </p:sp>
      <p:pic>
        <p:nvPicPr>
          <p:cNvPr id="155" name="Shape 155"/>
          <p:cNvPicPr preferRelativeResize="0"/>
          <p:nvPr/>
        </p:nvPicPr>
        <p:blipFill>
          <a:blip r:embed="rId3">
            <a:alphaModFix/>
          </a:blip>
          <a:stretch>
            <a:fillRect/>
          </a:stretch>
        </p:blipFill>
        <p:spPr>
          <a:xfrm>
            <a:off x="6273949" y="76199"/>
            <a:ext cx="2870045" cy="629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59" name="Shape 159"/>
        <p:cNvGrpSpPr/>
        <p:nvPr/>
      </p:nvGrpSpPr>
      <p:grpSpPr>
        <a:xfrm>
          <a:off x="0" y="0"/>
          <a:ext cx="0" cy="0"/>
          <a:chOff x="0" y="0"/>
          <a:chExt cx="0" cy="0"/>
        </a:xfrm>
      </p:grpSpPr>
      <p:sp>
        <p:nvSpPr>
          <p:cNvPr id="160" name="Shape 16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a:t>Response Time Policy (determined by the faculty member):</a:t>
            </a:r>
          </a:p>
          <a:p>
            <a:pPr lvl="0">
              <a:spcBef>
                <a:spcPts val="0"/>
              </a:spcBef>
              <a:buNone/>
            </a:pPr>
            <a:r>
              <a:rPr i="1" lang="en" sz="2000">
                <a:solidFill>
                  <a:srgbClr val="FFFFFF"/>
                </a:solidFill>
              </a:rPr>
              <a:t>Business Mathematics</a:t>
            </a:r>
            <a:r>
              <a:rPr lang="en" sz="2000">
                <a:solidFill>
                  <a:srgbClr val="FFFFFF"/>
                </a:solidFill>
              </a:rPr>
              <a:t> - All student academic reports and current grades can be accessed in Blackboard and through Tiger Connect. </a:t>
            </a:r>
          </a:p>
          <a:p>
            <a:pPr lvl="0" rtl="0">
              <a:spcBef>
                <a:spcPts val="0"/>
              </a:spcBef>
              <a:buNone/>
            </a:pPr>
            <a:r>
              <a:rPr lang="en" sz="2000">
                <a:solidFill>
                  <a:srgbClr val="FFFFFF"/>
                </a:solidFill>
              </a:rPr>
              <a:t>Feedback on coursework (assignments, discussion boards, exams, etc.) will be provided back within 7 days after a week’s conclusion.</a:t>
            </a:r>
          </a:p>
        </p:txBody>
      </p:sp>
      <p:sp>
        <p:nvSpPr>
          <p:cNvPr id="161" name="Shape 16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3000">
                <a:solidFill>
                  <a:srgbClr val="F1C232"/>
                </a:solidFill>
                <a:latin typeface="Verdana"/>
                <a:ea typeface="Verdana"/>
                <a:cs typeface="Verdana"/>
                <a:sym typeface="Verdana"/>
              </a:rPr>
              <a:t>Grading</a:t>
            </a:r>
          </a:p>
        </p:txBody>
      </p:sp>
      <p:pic>
        <p:nvPicPr>
          <p:cNvPr id="162" name="Shape 162"/>
          <p:cNvPicPr preferRelativeResize="0"/>
          <p:nvPr/>
        </p:nvPicPr>
        <p:blipFill>
          <a:blip r:embed="rId3">
            <a:alphaModFix/>
          </a:blip>
          <a:stretch>
            <a:fillRect/>
          </a:stretch>
        </p:blipFill>
        <p:spPr>
          <a:xfrm>
            <a:off x="6273949" y="76199"/>
            <a:ext cx="2870045" cy="6295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pic>
        <p:nvPicPr>
          <p:cNvPr descr="IMG_1078_1.jpg" id="167" name="Shape 167"/>
          <p:cNvPicPr preferRelativeResize="0"/>
          <p:nvPr/>
        </p:nvPicPr>
        <p:blipFill>
          <a:blip r:embed="rId3">
            <a:alphaModFix/>
          </a:blip>
          <a:stretch>
            <a:fillRect/>
          </a:stretch>
        </p:blipFill>
        <p:spPr>
          <a:xfrm>
            <a:off x="0" y="-419100"/>
            <a:ext cx="9144005" cy="6096003"/>
          </a:xfrm>
          <a:prstGeom prst="rect">
            <a:avLst/>
          </a:prstGeom>
          <a:noFill/>
          <a:ln>
            <a:noFill/>
          </a:ln>
        </p:spPr>
      </p:pic>
      <p:sp>
        <p:nvSpPr>
          <p:cNvPr id="168" name="Shape 168"/>
          <p:cNvSpPr txBox="1"/>
          <p:nvPr/>
        </p:nvSpPr>
        <p:spPr>
          <a:xfrm>
            <a:off x="0" y="198475"/>
            <a:ext cx="9144000" cy="620400"/>
          </a:xfrm>
          <a:prstGeom prst="rect">
            <a:avLst/>
          </a:prstGeom>
          <a:solidFill>
            <a:srgbClr val="FFFFFF"/>
          </a:solidFill>
          <a:ln>
            <a:noFill/>
          </a:ln>
        </p:spPr>
        <p:txBody>
          <a:bodyPr anchorCtr="0" anchor="ctr" bIns="91425" lIns="91425" rIns="91425" tIns="91425">
            <a:noAutofit/>
          </a:bodyPr>
          <a:lstStyle/>
          <a:p>
            <a:pPr lvl="0" algn="ctr">
              <a:spcBef>
                <a:spcPts val="0"/>
              </a:spcBef>
              <a:buNone/>
            </a:pPr>
            <a:r>
              <a:rPr lang="en" sz="1800">
                <a:latin typeface="Verdana"/>
                <a:ea typeface="Verdana"/>
                <a:cs typeface="Verdana"/>
                <a:sym typeface="Verdana"/>
              </a:rPr>
              <a:t>4-year public institution with a collective bargaining </a:t>
            </a:r>
            <a:r>
              <a:rPr lang="en" sz="1800">
                <a:latin typeface="Verdana"/>
                <a:ea typeface="Verdana"/>
                <a:cs typeface="Verdana"/>
                <a:sym typeface="Verdana"/>
              </a:rPr>
              <a:t>agreement</a:t>
            </a:r>
          </a:p>
        </p:txBody>
      </p:sp>
      <p:pic>
        <p:nvPicPr>
          <p:cNvPr id="169" name="Shape 169"/>
          <p:cNvPicPr preferRelativeResize="0"/>
          <p:nvPr/>
        </p:nvPicPr>
        <p:blipFill>
          <a:blip r:embed="rId4">
            <a:alphaModFix/>
          </a:blip>
          <a:stretch>
            <a:fillRect/>
          </a:stretch>
        </p:blipFill>
        <p:spPr>
          <a:xfrm>
            <a:off x="3824575" y="1666875"/>
            <a:ext cx="1476375" cy="1809750"/>
          </a:xfrm>
          <a:prstGeom prst="rect">
            <a:avLst/>
          </a:prstGeom>
          <a:noFill/>
          <a:ln>
            <a:noFill/>
          </a:ln>
        </p:spPr>
      </p:pic>
      <p:sp>
        <p:nvSpPr>
          <p:cNvPr id="170" name="Shape 170"/>
          <p:cNvSpPr txBox="1"/>
          <p:nvPr/>
        </p:nvSpPr>
        <p:spPr>
          <a:xfrm>
            <a:off x="5503650" y="1666975"/>
            <a:ext cx="2982600" cy="1809600"/>
          </a:xfrm>
          <a:prstGeom prst="rect">
            <a:avLst/>
          </a:prstGeom>
          <a:solidFill>
            <a:srgbClr val="FFFFFF"/>
          </a:solidFill>
          <a:ln>
            <a:noFill/>
          </a:ln>
        </p:spPr>
        <p:txBody>
          <a:bodyPr anchorCtr="0" anchor="ctr" bIns="91425" lIns="91425" rIns="91425" tIns="91425">
            <a:noAutofit/>
          </a:bodyPr>
          <a:lstStyle/>
          <a:p>
            <a:pPr lvl="0">
              <a:spcBef>
                <a:spcPts val="0"/>
              </a:spcBef>
              <a:buNone/>
            </a:pPr>
            <a:r>
              <a:rPr lang="en" sz="4800">
                <a:latin typeface="Verdana"/>
                <a:ea typeface="Verdana"/>
                <a:cs typeface="Verdana"/>
                <a:sym typeface="Verdana"/>
              </a:rPr>
              <a:t>Belle</a:t>
            </a:r>
            <a:br>
              <a:rPr lang="en" sz="4800">
                <a:latin typeface="Verdana"/>
                <a:ea typeface="Verdana"/>
                <a:cs typeface="Verdana"/>
                <a:sym typeface="Verdana"/>
              </a:rPr>
            </a:br>
            <a:r>
              <a:rPr lang="en" sz="4800">
                <a:latin typeface="Verdana"/>
                <a:ea typeface="Verdana"/>
                <a:cs typeface="Verdana"/>
                <a:sym typeface="Verdana"/>
              </a:rPr>
              <a:t>Cowden</a:t>
            </a:r>
          </a:p>
        </p:txBody>
      </p:sp>
      <p:pic>
        <p:nvPicPr>
          <p:cNvPr id="171" name="Shape 171"/>
          <p:cNvPicPr preferRelativeResize="0"/>
          <p:nvPr/>
        </p:nvPicPr>
        <p:blipFill>
          <a:blip r:embed="rId5">
            <a:alphaModFix/>
          </a:blip>
          <a:stretch>
            <a:fillRect/>
          </a:stretch>
        </p:blipFill>
        <p:spPr>
          <a:xfrm>
            <a:off x="841987" y="3979067"/>
            <a:ext cx="2982599" cy="100340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