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57" r:id="rId3"/>
    <p:sldId id="258" r:id="rId4"/>
    <p:sldId id="274" r:id="rId5"/>
    <p:sldId id="292" r:id="rId6"/>
    <p:sldId id="260" r:id="rId7"/>
    <p:sldId id="262" r:id="rId8"/>
    <p:sldId id="284" r:id="rId9"/>
    <p:sldId id="285" r:id="rId10"/>
    <p:sldId id="263" r:id="rId11"/>
    <p:sldId id="270" r:id="rId12"/>
    <p:sldId id="271" r:id="rId13"/>
    <p:sldId id="272" r:id="rId14"/>
    <p:sldId id="273" r:id="rId15"/>
    <p:sldId id="283" r:id="rId16"/>
    <p:sldId id="264" r:id="rId17"/>
    <p:sldId id="286" r:id="rId18"/>
    <p:sldId id="287" r:id="rId19"/>
    <p:sldId id="288" r:id="rId20"/>
    <p:sldId id="266" r:id="rId21"/>
    <p:sldId id="289" r:id="rId22"/>
    <p:sldId id="290" r:id="rId23"/>
    <p:sldId id="275" r:id="rId24"/>
    <p:sldId id="276" r:id="rId25"/>
    <p:sldId id="277" r:id="rId26"/>
    <p:sldId id="280" r:id="rId27"/>
    <p:sldId id="281" r:id="rId28"/>
    <p:sldId id="282" r:id="rId29"/>
    <p:sldId id="294" r:id="rId30"/>
    <p:sldId id="295" r:id="rId31"/>
    <p:sldId id="296" r:id="rId32"/>
    <p:sldId id="297" r:id="rId33"/>
    <p:sldId id="293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EBA"/>
    <a:srgbClr val="FF09CF"/>
    <a:srgbClr val="0A12FF"/>
    <a:srgbClr val="BCFBFE"/>
    <a:srgbClr val="FFB9C5"/>
    <a:srgbClr val="D5FED2"/>
    <a:srgbClr val="FEE3D2"/>
    <a:srgbClr val="FEB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41" autoAdjust="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2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6E4A6-D3F0-4CB9-AB3F-84036901834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CDD286-879A-4AF5-9CAC-69A4008955C9}">
      <dgm:prSet phldrT="[Text]" custT="1"/>
      <dgm:spPr/>
      <dgm:t>
        <a:bodyPr/>
        <a:lstStyle/>
        <a:p>
          <a:r>
            <a:rPr lang="en-US" sz="1600" b="1" dirty="0" smtClean="0"/>
            <a:t>Action Research</a:t>
          </a:r>
          <a:endParaRPr lang="en-US" sz="1600" b="1" dirty="0"/>
        </a:p>
      </dgm:t>
    </dgm:pt>
    <dgm:pt modelId="{5B1B9A68-30D5-4847-A622-775C283B4305}" type="parTrans" cxnId="{307691A7-4933-4AA1-9DC2-EFE978430C76}">
      <dgm:prSet/>
      <dgm:spPr/>
      <dgm:t>
        <a:bodyPr/>
        <a:lstStyle/>
        <a:p>
          <a:endParaRPr lang="en-US"/>
        </a:p>
      </dgm:t>
    </dgm:pt>
    <dgm:pt modelId="{24800DBF-49DF-4D07-9790-B5281A207E06}" type="sibTrans" cxnId="{307691A7-4933-4AA1-9DC2-EFE978430C76}">
      <dgm:prSet/>
      <dgm:spPr/>
      <dgm:t>
        <a:bodyPr/>
        <a:lstStyle/>
        <a:p>
          <a:endParaRPr lang="en-US"/>
        </a:p>
      </dgm:t>
    </dgm:pt>
    <dgm:pt modelId="{4F5EA33B-E39B-48D5-8775-2AB04AD4B128}">
      <dgm:prSet phldrT="[Text]" custT="1"/>
      <dgm:spPr/>
      <dgm:t>
        <a:bodyPr/>
        <a:lstStyle/>
        <a:p>
          <a:r>
            <a:rPr lang="en-US" sz="1600" b="1" dirty="0" smtClean="0"/>
            <a:t>Documentation and Assessment in C &amp; I (elective)</a:t>
          </a:r>
          <a:endParaRPr lang="en-US" sz="1600" b="1" dirty="0"/>
        </a:p>
      </dgm:t>
    </dgm:pt>
    <dgm:pt modelId="{00C24DED-3A94-4373-AB02-FC61CD23B762}" type="parTrans" cxnId="{C1CA9603-A6C1-46A9-B01C-A5F1504C1134}">
      <dgm:prSet/>
      <dgm:spPr/>
      <dgm:t>
        <a:bodyPr/>
        <a:lstStyle/>
        <a:p>
          <a:endParaRPr lang="en-US"/>
        </a:p>
      </dgm:t>
    </dgm:pt>
    <dgm:pt modelId="{EC1F639F-7F7B-414E-89A5-557FC0B32E88}" type="sibTrans" cxnId="{C1CA9603-A6C1-46A9-B01C-A5F1504C1134}">
      <dgm:prSet/>
      <dgm:spPr/>
      <dgm:t>
        <a:bodyPr/>
        <a:lstStyle/>
        <a:p>
          <a:endParaRPr lang="en-US"/>
        </a:p>
      </dgm:t>
    </dgm:pt>
    <dgm:pt modelId="{D1B3AC8A-1FBF-4A02-B868-59CE4754D047}">
      <dgm:prSet phldrT="[Text]" custT="1"/>
      <dgm:spPr/>
      <dgm:t>
        <a:bodyPr/>
        <a:lstStyle/>
        <a:p>
          <a:r>
            <a:rPr lang="en-US" sz="1600" b="1" dirty="0" smtClean="0"/>
            <a:t>Design Components of Curriculum</a:t>
          </a:r>
          <a:endParaRPr lang="en-US" sz="1600" b="1" dirty="0"/>
        </a:p>
      </dgm:t>
    </dgm:pt>
    <dgm:pt modelId="{A037838E-B338-4FF8-8C99-C08437B1BBEE}" type="parTrans" cxnId="{E1762F20-7CE8-4150-9F50-52F231BAAC95}">
      <dgm:prSet/>
      <dgm:spPr/>
      <dgm:t>
        <a:bodyPr/>
        <a:lstStyle/>
        <a:p>
          <a:endParaRPr lang="en-US"/>
        </a:p>
      </dgm:t>
    </dgm:pt>
    <dgm:pt modelId="{5F473096-B9B7-445B-9769-605CBD89D4CE}" type="sibTrans" cxnId="{E1762F20-7CE8-4150-9F50-52F231BAAC95}">
      <dgm:prSet/>
      <dgm:spPr/>
      <dgm:t>
        <a:bodyPr/>
        <a:lstStyle/>
        <a:p>
          <a:endParaRPr lang="en-US"/>
        </a:p>
      </dgm:t>
    </dgm:pt>
    <dgm:pt modelId="{570FA5E2-0B52-4508-94F5-944F99F500F0}">
      <dgm:prSet phldrT="[Text]" custT="1"/>
      <dgm:spPr/>
      <dgm:t>
        <a:bodyPr/>
        <a:lstStyle/>
        <a:p>
          <a:r>
            <a:rPr lang="en-US" sz="1600" b="1" dirty="0" smtClean="0"/>
            <a:t>U.S. Curricular </a:t>
          </a:r>
        </a:p>
        <a:p>
          <a:r>
            <a:rPr lang="en-US" sz="1600" b="1" dirty="0" smtClean="0"/>
            <a:t>Trends and Issues</a:t>
          </a:r>
          <a:endParaRPr lang="en-US" sz="1600" b="1" dirty="0"/>
        </a:p>
      </dgm:t>
    </dgm:pt>
    <dgm:pt modelId="{173C8432-8A2D-4E4C-B75B-F95DE758AB13}" type="parTrans" cxnId="{2CE8D71A-02F3-4E84-9B37-FF6E9194FC0E}">
      <dgm:prSet/>
      <dgm:spPr/>
      <dgm:t>
        <a:bodyPr/>
        <a:lstStyle/>
        <a:p>
          <a:endParaRPr lang="en-US"/>
        </a:p>
      </dgm:t>
    </dgm:pt>
    <dgm:pt modelId="{46894DDD-0D70-4D0F-B078-4815BB19D680}" type="sibTrans" cxnId="{2CE8D71A-02F3-4E84-9B37-FF6E9194FC0E}">
      <dgm:prSet/>
      <dgm:spPr/>
      <dgm:t>
        <a:bodyPr/>
        <a:lstStyle/>
        <a:p>
          <a:endParaRPr lang="en-US"/>
        </a:p>
      </dgm:t>
    </dgm:pt>
    <dgm:pt modelId="{367A2890-FA2E-4E0C-9D09-B26D5D730EBC}">
      <dgm:prSet phldrT="[Text]" custT="1"/>
      <dgm:spPr/>
      <dgm:t>
        <a:bodyPr/>
        <a:lstStyle/>
        <a:p>
          <a:r>
            <a:rPr lang="en-US" sz="1600" b="1" dirty="0" smtClean="0"/>
            <a:t>Curriculum Leadership</a:t>
          </a:r>
          <a:endParaRPr lang="en-US" sz="1600" b="1" dirty="0"/>
        </a:p>
      </dgm:t>
    </dgm:pt>
    <dgm:pt modelId="{956472B4-4F70-449E-BCBE-9426C6BC9DE9}" type="parTrans" cxnId="{6F4A131B-4E1A-405F-96F6-696D54A3D0FD}">
      <dgm:prSet/>
      <dgm:spPr/>
      <dgm:t>
        <a:bodyPr/>
        <a:lstStyle/>
        <a:p>
          <a:endParaRPr lang="en-US"/>
        </a:p>
      </dgm:t>
    </dgm:pt>
    <dgm:pt modelId="{0436C0AB-BA26-45C8-80A5-5ABFD8B932C4}" type="sibTrans" cxnId="{6F4A131B-4E1A-405F-96F6-696D54A3D0FD}">
      <dgm:prSet/>
      <dgm:spPr/>
      <dgm:t>
        <a:bodyPr/>
        <a:lstStyle/>
        <a:p>
          <a:endParaRPr lang="en-US"/>
        </a:p>
      </dgm:t>
    </dgm:pt>
    <dgm:pt modelId="{F7534244-28C8-4D6F-AC00-725B84628346}" type="pres">
      <dgm:prSet presAssocID="{5756E4A6-D3F0-4CB9-AB3F-84036901834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3BF27A9-3B35-4FF5-952C-CFEF93EA0521}" type="pres">
      <dgm:prSet presAssocID="{5756E4A6-D3F0-4CB9-AB3F-840369018342}" presName="pyramid" presStyleLbl="node1" presStyleIdx="0" presStyleCnt="1" custScaleX="124138" custLinFactNeighborX="-6293"/>
      <dgm:spPr/>
    </dgm:pt>
    <dgm:pt modelId="{60F8EA8D-EDA3-496B-AA1A-F8CC5B814EA9}" type="pres">
      <dgm:prSet presAssocID="{5756E4A6-D3F0-4CB9-AB3F-840369018342}" presName="theList" presStyleCnt="0"/>
      <dgm:spPr/>
    </dgm:pt>
    <dgm:pt modelId="{37C60F2D-3728-43B6-B637-D82B47F7B5AF}" type="pres">
      <dgm:prSet presAssocID="{0ECDD286-879A-4AF5-9CAC-69A4008955C9}" presName="aNode" presStyleLbl="fgAcc1" presStyleIdx="0" presStyleCnt="5" custScaleX="64457" custScaleY="216710" custLinFactY="111407" custLinFactNeighborX="-59682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146D0-7862-4527-A695-B357C5A876C0}" type="pres">
      <dgm:prSet presAssocID="{0ECDD286-879A-4AF5-9CAC-69A4008955C9}" presName="aSpace" presStyleCnt="0"/>
      <dgm:spPr/>
    </dgm:pt>
    <dgm:pt modelId="{3FCDB8A6-A807-4CF0-8DB4-AA2CB877F065}" type="pres">
      <dgm:prSet presAssocID="{367A2890-FA2E-4E0C-9D09-B26D5D730EBC}" presName="aNode" presStyleLbl="fgAcc1" presStyleIdx="1" presStyleCnt="5" custScaleX="54907" custScaleY="302917" custLinFactX="-29974" custLinFactY="408121" custLinFactNeighborX="-100000" custLinFactNeighborY="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31F7F-3BDA-4EF2-BDF4-7B4192A315F5}" type="pres">
      <dgm:prSet presAssocID="{367A2890-FA2E-4E0C-9D09-B26D5D730EBC}" presName="aSpace" presStyleCnt="0"/>
      <dgm:spPr/>
    </dgm:pt>
    <dgm:pt modelId="{76FB93D0-03BF-4687-9E82-B605873DB68B}" type="pres">
      <dgm:prSet presAssocID="{4F5EA33B-E39B-48D5-8775-2AB04AD4B128}" presName="aNode" presStyleLbl="fgAcc1" presStyleIdx="2" presStyleCnt="5" custScaleX="75862" custScaleY="450713" custLinFactY="92869" custLinFactNeighborX="-5742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A9CF1-99BE-4926-B9E6-9BA937DF565C}" type="pres">
      <dgm:prSet presAssocID="{4F5EA33B-E39B-48D5-8775-2AB04AD4B128}" presName="aSpace" presStyleCnt="0"/>
      <dgm:spPr/>
    </dgm:pt>
    <dgm:pt modelId="{0448DBFC-B334-4C63-85AF-DF99327A387B}" type="pres">
      <dgm:prSet presAssocID="{D1B3AC8A-1FBF-4A02-B868-59CE4754D047}" presName="aNode" presStyleLbl="fgAcc1" presStyleIdx="3" presStyleCnt="5" custScaleX="69761" custScaleY="307673" custLinFactY="-270509" custLinFactNeighborX="23342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54482-0E09-409F-967E-C36E0F43AEAD}" type="pres">
      <dgm:prSet presAssocID="{D1B3AC8A-1FBF-4A02-B868-59CE4754D047}" presName="aSpace" presStyleCnt="0"/>
      <dgm:spPr/>
    </dgm:pt>
    <dgm:pt modelId="{8BE9AE05-05D9-44C9-9951-330FE31C7A6A}" type="pres">
      <dgm:prSet presAssocID="{570FA5E2-0B52-4508-94F5-944F99F500F0}" presName="aNode" presStyleLbl="fgAcc1" presStyleIdx="4" presStyleCnt="5" custScaleX="85677" custScaleY="267060" custLinFactY="24829" custLinFactNeighborX="-5477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90A23-2B45-422D-8671-64F5FCF74955}" type="pres">
      <dgm:prSet presAssocID="{570FA5E2-0B52-4508-94F5-944F99F500F0}" presName="aSpace" presStyleCnt="0"/>
      <dgm:spPr/>
    </dgm:pt>
  </dgm:ptLst>
  <dgm:cxnLst>
    <dgm:cxn modelId="{2CE8D71A-02F3-4E84-9B37-FF6E9194FC0E}" srcId="{5756E4A6-D3F0-4CB9-AB3F-840369018342}" destId="{570FA5E2-0B52-4508-94F5-944F99F500F0}" srcOrd="4" destOrd="0" parTransId="{173C8432-8A2D-4E4C-B75B-F95DE758AB13}" sibTransId="{46894DDD-0D70-4D0F-B078-4815BB19D680}"/>
    <dgm:cxn modelId="{307691A7-4933-4AA1-9DC2-EFE978430C76}" srcId="{5756E4A6-D3F0-4CB9-AB3F-840369018342}" destId="{0ECDD286-879A-4AF5-9CAC-69A4008955C9}" srcOrd="0" destOrd="0" parTransId="{5B1B9A68-30D5-4847-A622-775C283B4305}" sibTransId="{24800DBF-49DF-4D07-9790-B5281A207E06}"/>
    <dgm:cxn modelId="{C9091CE2-B877-45A0-9B69-771644CF6776}" type="presOf" srcId="{D1B3AC8A-1FBF-4A02-B868-59CE4754D047}" destId="{0448DBFC-B334-4C63-85AF-DF99327A387B}" srcOrd="0" destOrd="0" presId="urn:microsoft.com/office/officeart/2005/8/layout/pyramid2"/>
    <dgm:cxn modelId="{CFD81E34-3785-49AF-B0FC-5205A857C3F0}" type="presOf" srcId="{4F5EA33B-E39B-48D5-8775-2AB04AD4B128}" destId="{76FB93D0-03BF-4687-9E82-B605873DB68B}" srcOrd="0" destOrd="0" presId="urn:microsoft.com/office/officeart/2005/8/layout/pyramid2"/>
    <dgm:cxn modelId="{FB55D9BB-D50A-44E2-B793-4F5FEBE42158}" type="presOf" srcId="{0ECDD286-879A-4AF5-9CAC-69A4008955C9}" destId="{37C60F2D-3728-43B6-B637-D82B47F7B5AF}" srcOrd="0" destOrd="0" presId="urn:microsoft.com/office/officeart/2005/8/layout/pyramid2"/>
    <dgm:cxn modelId="{465CF137-72E8-4759-AFAF-11F8035BDA35}" type="presOf" srcId="{5756E4A6-D3F0-4CB9-AB3F-840369018342}" destId="{F7534244-28C8-4D6F-AC00-725B84628346}" srcOrd="0" destOrd="0" presId="urn:microsoft.com/office/officeart/2005/8/layout/pyramid2"/>
    <dgm:cxn modelId="{E1762F20-7CE8-4150-9F50-52F231BAAC95}" srcId="{5756E4A6-D3F0-4CB9-AB3F-840369018342}" destId="{D1B3AC8A-1FBF-4A02-B868-59CE4754D047}" srcOrd="3" destOrd="0" parTransId="{A037838E-B338-4FF8-8C99-C08437B1BBEE}" sibTransId="{5F473096-B9B7-445B-9769-605CBD89D4CE}"/>
    <dgm:cxn modelId="{0A82B551-9FB5-4E17-93C3-F126E364E379}" type="presOf" srcId="{570FA5E2-0B52-4508-94F5-944F99F500F0}" destId="{8BE9AE05-05D9-44C9-9951-330FE31C7A6A}" srcOrd="0" destOrd="0" presId="urn:microsoft.com/office/officeart/2005/8/layout/pyramid2"/>
    <dgm:cxn modelId="{098A08B1-828B-4B1A-A56E-4ADA7E670B4F}" type="presOf" srcId="{367A2890-FA2E-4E0C-9D09-B26D5D730EBC}" destId="{3FCDB8A6-A807-4CF0-8DB4-AA2CB877F065}" srcOrd="0" destOrd="0" presId="urn:microsoft.com/office/officeart/2005/8/layout/pyramid2"/>
    <dgm:cxn modelId="{6F4A131B-4E1A-405F-96F6-696D54A3D0FD}" srcId="{5756E4A6-D3F0-4CB9-AB3F-840369018342}" destId="{367A2890-FA2E-4E0C-9D09-B26D5D730EBC}" srcOrd="1" destOrd="0" parTransId="{956472B4-4F70-449E-BCBE-9426C6BC9DE9}" sibTransId="{0436C0AB-BA26-45C8-80A5-5ABFD8B932C4}"/>
    <dgm:cxn modelId="{C1CA9603-A6C1-46A9-B01C-A5F1504C1134}" srcId="{5756E4A6-D3F0-4CB9-AB3F-840369018342}" destId="{4F5EA33B-E39B-48D5-8775-2AB04AD4B128}" srcOrd="2" destOrd="0" parTransId="{00C24DED-3A94-4373-AB02-FC61CD23B762}" sibTransId="{EC1F639F-7F7B-414E-89A5-557FC0B32E88}"/>
    <dgm:cxn modelId="{823D9FC1-BDC5-4B9C-B4C0-2C653508D732}" type="presParOf" srcId="{F7534244-28C8-4D6F-AC00-725B84628346}" destId="{E3BF27A9-3B35-4FF5-952C-CFEF93EA0521}" srcOrd="0" destOrd="0" presId="urn:microsoft.com/office/officeart/2005/8/layout/pyramid2"/>
    <dgm:cxn modelId="{AEB3896E-37B3-4FA0-88E4-DB71C2976B78}" type="presParOf" srcId="{F7534244-28C8-4D6F-AC00-725B84628346}" destId="{60F8EA8D-EDA3-496B-AA1A-F8CC5B814EA9}" srcOrd="1" destOrd="0" presId="urn:microsoft.com/office/officeart/2005/8/layout/pyramid2"/>
    <dgm:cxn modelId="{E965F204-6701-4D90-AEE5-4C5A90EBEC70}" type="presParOf" srcId="{60F8EA8D-EDA3-496B-AA1A-F8CC5B814EA9}" destId="{37C60F2D-3728-43B6-B637-D82B47F7B5AF}" srcOrd="0" destOrd="0" presId="urn:microsoft.com/office/officeart/2005/8/layout/pyramid2"/>
    <dgm:cxn modelId="{77787898-341C-4B57-80CF-C72FA9B8EC77}" type="presParOf" srcId="{60F8EA8D-EDA3-496B-AA1A-F8CC5B814EA9}" destId="{90D146D0-7862-4527-A695-B357C5A876C0}" srcOrd="1" destOrd="0" presId="urn:microsoft.com/office/officeart/2005/8/layout/pyramid2"/>
    <dgm:cxn modelId="{E4B82DBB-4BD2-4B3C-BB34-3C8DE30F23CC}" type="presParOf" srcId="{60F8EA8D-EDA3-496B-AA1A-F8CC5B814EA9}" destId="{3FCDB8A6-A807-4CF0-8DB4-AA2CB877F065}" srcOrd="2" destOrd="0" presId="urn:microsoft.com/office/officeart/2005/8/layout/pyramid2"/>
    <dgm:cxn modelId="{A3D18DB4-438E-48E5-8A83-BDF3D2675007}" type="presParOf" srcId="{60F8EA8D-EDA3-496B-AA1A-F8CC5B814EA9}" destId="{A6D31F7F-3BDA-4EF2-BDF4-7B4192A315F5}" srcOrd="3" destOrd="0" presId="urn:microsoft.com/office/officeart/2005/8/layout/pyramid2"/>
    <dgm:cxn modelId="{FDF9F4E0-4CCC-4A4E-B4DD-21FC81F10F0E}" type="presParOf" srcId="{60F8EA8D-EDA3-496B-AA1A-F8CC5B814EA9}" destId="{76FB93D0-03BF-4687-9E82-B605873DB68B}" srcOrd="4" destOrd="0" presId="urn:microsoft.com/office/officeart/2005/8/layout/pyramid2"/>
    <dgm:cxn modelId="{367075B8-BB2F-4DA5-BE6F-8426DF99C149}" type="presParOf" srcId="{60F8EA8D-EDA3-496B-AA1A-F8CC5B814EA9}" destId="{49FA9CF1-99BE-4926-B9E6-9BA937DF565C}" srcOrd="5" destOrd="0" presId="urn:microsoft.com/office/officeart/2005/8/layout/pyramid2"/>
    <dgm:cxn modelId="{0D0CB975-448E-4C8A-B593-666A27894852}" type="presParOf" srcId="{60F8EA8D-EDA3-496B-AA1A-F8CC5B814EA9}" destId="{0448DBFC-B334-4C63-85AF-DF99327A387B}" srcOrd="6" destOrd="0" presId="urn:microsoft.com/office/officeart/2005/8/layout/pyramid2"/>
    <dgm:cxn modelId="{2B614DE9-3BE5-443D-A820-E790EFD54666}" type="presParOf" srcId="{60F8EA8D-EDA3-496B-AA1A-F8CC5B814EA9}" destId="{FB454482-0E09-409F-967E-C36E0F43AEAD}" srcOrd="7" destOrd="0" presId="urn:microsoft.com/office/officeart/2005/8/layout/pyramid2"/>
    <dgm:cxn modelId="{392A278C-071F-49D0-8869-179D9C6B72D5}" type="presParOf" srcId="{60F8EA8D-EDA3-496B-AA1A-F8CC5B814EA9}" destId="{8BE9AE05-05D9-44C9-9951-330FE31C7A6A}" srcOrd="8" destOrd="0" presId="urn:microsoft.com/office/officeart/2005/8/layout/pyramid2"/>
    <dgm:cxn modelId="{5E54A1E3-D29D-4C62-B64F-B77E8CC5C63D}" type="presParOf" srcId="{60F8EA8D-EDA3-496B-AA1A-F8CC5B814EA9}" destId="{50690A23-2B45-422D-8671-64F5FCF7495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4F466-A3AE-469E-BEF5-F3A9F00F9111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6BD56-1699-4742-992B-3B535CEE5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4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added this slide to get some basic info about who the audience is. How we do it will depend on the numbers. What other</a:t>
            </a:r>
            <a:r>
              <a:rPr lang="en-US" baseline="0" dirty="0" smtClean="0"/>
              <a:t> info would help 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BD56-1699-4742-992B-3B535CEE54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3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BD56-1699-4742-992B-3B535CEE54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6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all entered the</a:t>
            </a:r>
            <a:r>
              <a:rPr lang="en-US" baseline="0" dirty="0" smtClean="0"/>
              <a:t> CEL course with a various backgrounds &amp; responsibilities. We were united as a cohort in that we  shared the goal of creating 1 of a series of 5 education courses for Masters students. Our various responsibilities forced us to find ourselves in one of these positions on a regular basis.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BD56-1699-4742-992B-3B535CEE546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BD56-1699-4742-992B-3B535CEE546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BD56-1699-4742-992B-3B535CEE546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BD56-1699-4742-992B-3B535CEE546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Obviously, attendees are/have converted with intent. We will focus on the ‘How’s’ and successes of effective</a:t>
            </a:r>
            <a:r>
              <a:rPr lang="en-US" baseline="0" dirty="0" smtClean="0"/>
              <a:t> conversion.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BD56-1699-4742-992B-3B535CEE546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93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comments about LMS: Blackboard, Moodle,… how they are used for F2F, effectiveness for transition to eLearning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BD56-1699-4742-992B-3B535CEE546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60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Generate responses about what components are</a:t>
            </a:r>
            <a:r>
              <a:rPr lang="en-US" baseline="0" dirty="0" smtClean="0"/>
              <a:t> available to create engagement in eLearning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BD56-1699-4742-992B-3B535CEE546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7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EBF1-F50C-4575-8E4E-7C0503D05C0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EBF1-F50C-4575-8E4E-7C0503D05C0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ADC-2517-4E26-8966-FC21361458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EBF1-F50C-4575-8E4E-7C0503D05C0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ADC-2517-4E26-8966-FC21361458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EBF1-F50C-4575-8E4E-7C0503D05C0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ADC-2517-4E26-8966-FC21361458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EBF1-F50C-4575-8E4E-7C0503D05C0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ADC-2517-4E26-8966-FC21361458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EBF1-F50C-4575-8E4E-7C0503D05C0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ADC-2517-4E26-8966-FC21361458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EBF1-F50C-4575-8E4E-7C0503D05C0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ADC-2517-4E26-8966-FC21361458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EBF1-F50C-4575-8E4E-7C0503D05C0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ADC-2517-4E26-8966-FC21361458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EBF1-F50C-4575-8E4E-7C0503D05C0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ADC-2517-4E26-8966-FC21361458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EBF1-F50C-4575-8E4E-7C0503D05C0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ADC-2517-4E26-8966-FC2136145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EBF1-F50C-4575-8E4E-7C0503D05C0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ADC-2517-4E26-8966-FC21361458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EBF1-F50C-4575-8E4E-7C0503D05C0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ADC-2517-4E26-8966-FC21361458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F6ADC-2517-4E26-8966-FC21361458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5EBF1-F50C-4575-8E4E-7C0503D05C0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file:///\\localhost\htts\::bb9.fau.edu:websapps:logi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Mastering Elearning:</a:t>
            </a:r>
            <a:br>
              <a:rPr lang="en-US" dirty="0" smtClean="0"/>
            </a:br>
            <a:r>
              <a:rPr lang="en-US" dirty="0" smtClean="0"/>
              <a:t>One Faculty Group’s Experience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Debbie </a:t>
            </a:r>
            <a:r>
              <a:rPr lang="en-US" dirty="0" err="1" smtClean="0"/>
              <a:t>Beaudry</a:t>
            </a:r>
            <a:endParaRPr lang="en-US" dirty="0" smtClean="0"/>
          </a:p>
          <a:p>
            <a:r>
              <a:rPr lang="en-US" dirty="0" smtClean="0"/>
              <a:t>Dr. Melissa Parks</a:t>
            </a:r>
          </a:p>
          <a:p>
            <a:r>
              <a:rPr lang="en-US" dirty="0" smtClean="0"/>
              <a:t>Dr. Judy Somers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Current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Delivery mode</a:t>
            </a:r>
          </a:p>
          <a:p>
            <a:r>
              <a:rPr lang="en-US" dirty="0" smtClean="0"/>
              <a:t>Duration</a:t>
            </a:r>
          </a:p>
          <a:p>
            <a:r>
              <a:rPr lang="en-US" dirty="0" smtClean="0"/>
              <a:t>Audience</a:t>
            </a:r>
          </a:p>
          <a:p>
            <a:r>
              <a:rPr lang="en-US" dirty="0"/>
              <a:t>Content/Focus</a:t>
            </a:r>
          </a:p>
          <a:p>
            <a:r>
              <a:rPr lang="en-US" dirty="0" smtClean="0"/>
              <a:t>Incentives</a:t>
            </a:r>
          </a:p>
        </p:txBody>
      </p:sp>
      <p:pic>
        <p:nvPicPr>
          <p:cNvPr id="2055" name="Picture 7" descr="C:\Users\Debbie\AppData\Local\Microsoft\Windows\Temporary Internet Files\Content.IE5\TA419YS0\MC9000451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37" y="2362200"/>
            <a:ext cx="3048000" cy="32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20897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Face-to-face workshops</a:t>
            </a:r>
            <a:endParaRPr lang="en-US" sz="1400" dirty="0"/>
          </a:p>
          <a:p>
            <a:r>
              <a:rPr lang="en-US" dirty="0" smtClean="0"/>
              <a:t>Online </a:t>
            </a:r>
            <a:endParaRPr lang="en-US" sz="1600" dirty="0" smtClean="0"/>
          </a:p>
          <a:p>
            <a:r>
              <a:rPr lang="en-US" dirty="0" smtClean="0"/>
              <a:t>Combination</a:t>
            </a:r>
          </a:p>
          <a:p>
            <a:r>
              <a:rPr lang="en-US" dirty="0" smtClean="0"/>
              <a:t>Instructional design consultation</a:t>
            </a:r>
            <a:endParaRPr lang="en-US" sz="1600" dirty="0" smtClean="0"/>
          </a:p>
          <a:p>
            <a:r>
              <a:rPr lang="en-US" dirty="0" smtClean="0"/>
              <a:t>Self-study</a:t>
            </a:r>
          </a:p>
          <a:p>
            <a:r>
              <a:rPr lang="en-US" dirty="0" smtClean="0"/>
              <a:t>Work </a:t>
            </a:r>
            <a:r>
              <a:rPr lang="en-US" dirty="0"/>
              <a:t>with faculty mentor/observe a </a:t>
            </a:r>
            <a:r>
              <a:rPr lang="en-US" dirty="0" smtClean="0"/>
              <a:t>course</a:t>
            </a:r>
          </a:p>
        </p:txBody>
      </p:sp>
      <p:pic>
        <p:nvPicPr>
          <p:cNvPr id="1031" name="Picture 7" descr="C:\Users\Debbie\AppData\Local\Microsoft\Windows\Temporary Internet Files\Content.IE5\K19IS347\MC9000561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3413503" cy="27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313613" cy="3657600"/>
          </a:xfrm>
        </p:spPr>
        <p:txBody>
          <a:bodyPr/>
          <a:lstStyle/>
          <a:p>
            <a:r>
              <a:rPr lang="en-US" dirty="0" smtClean="0"/>
              <a:t>3-6 hours </a:t>
            </a:r>
            <a:endParaRPr lang="en-US" sz="1600" dirty="0" smtClean="0"/>
          </a:p>
          <a:p>
            <a:r>
              <a:rPr lang="en-US" dirty="0" smtClean="0"/>
              <a:t>8 weeks </a:t>
            </a:r>
            <a:endParaRPr lang="en-US" sz="1600" dirty="0" smtClean="0"/>
          </a:p>
          <a:p>
            <a:r>
              <a:rPr lang="en-US" dirty="0" smtClean="0"/>
              <a:t>3 full days </a:t>
            </a:r>
            <a:endParaRPr lang="en-US" sz="1600" dirty="0" smtClean="0"/>
          </a:p>
          <a:p>
            <a:r>
              <a:rPr lang="en-US" dirty="0" smtClean="0"/>
              <a:t>12 weeks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3078" name="Picture 6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21" y="1371600"/>
            <a:ext cx="2971800" cy="31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Inexperienced online instructors</a:t>
            </a:r>
            <a:endParaRPr lang="en-US" sz="1600" dirty="0" smtClean="0"/>
          </a:p>
          <a:p>
            <a:r>
              <a:rPr lang="en-US" dirty="0" smtClean="0"/>
              <a:t>Experienced online instructors</a:t>
            </a:r>
          </a:p>
          <a:p>
            <a:r>
              <a:rPr lang="en-US" dirty="0" smtClean="0"/>
              <a:t>Full time  faculty</a:t>
            </a:r>
          </a:p>
          <a:p>
            <a:r>
              <a:rPr lang="en-US" dirty="0" smtClean="0"/>
              <a:t>Adjunct faculty</a:t>
            </a:r>
          </a:p>
          <a:p>
            <a:endParaRPr lang="en-US" dirty="0"/>
          </a:p>
        </p:txBody>
      </p:sp>
      <p:pic>
        <p:nvPicPr>
          <p:cNvPr id="4098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2833634" cy="242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Content/Focus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0813" cy="3657600"/>
          </a:xfrm>
        </p:spPr>
        <p:txBody>
          <a:bodyPr/>
          <a:lstStyle/>
          <a:p>
            <a:r>
              <a:rPr lang="en-US" dirty="0" smtClean="0"/>
              <a:t>Course design</a:t>
            </a:r>
          </a:p>
          <a:p>
            <a:r>
              <a:rPr lang="en-US" dirty="0"/>
              <a:t>T</a:t>
            </a:r>
            <a:r>
              <a:rPr lang="en-US" dirty="0" smtClean="0"/>
              <a:t>echnology</a:t>
            </a:r>
          </a:p>
          <a:p>
            <a:r>
              <a:rPr lang="en-US" dirty="0" smtClean="0"/>
              <a:t>How to teach online</a:t>
            </a:r>
            <a:endParaRPr lang="en-US" dirty="0"/>
          </a:p>
        </p:txBody>
      </p:sp>
      <p:pic>
        <p:nvPicPr>
          <p:cNvPr id="6146" name="Picture 2" descr="C:\Users\Debbie\AppData\Local\Microsoft\Windows\Temporary Internet Files\Content.IE5\HLNGWIXF\MP9003877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Stipends</a:t>
            </a:r>
          </a:p>
          <a:p>
            <a:r>
              <a:rPr lang="en-US" dirty="0" smtClean="0"/>
              <a:t>Certificates</a:t>
            </a:r>
          </a:p>
          <a:p>
            <a:r>
              <a:rPr lang="en-US" dirty="0" smtClean="0"/>
              <a:t>Equipment</a:t>
            </a:r>
          </a:p>
          <a:p>
            <a:endParaRPr lang="en-US" dirty="0"/>
          </a:p>
        </p:txBody>
      </p:sp>
      <p:pic>
        <p:nvPicPr>
          <p:cNvPr id="5124" name="Picture 4" descr="C:\Users\Debbie\AppData\Local\Microsoft\Windows\Temporary Internet Files\Content.IE5\TA419YS0\MC9000787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3950208" cy="400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95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6675"/>
            <a:ext cx="8001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Procrastinators, Hitchhikers &amp; Overachievers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3000" y="1752600"/>
            <a:ext cx="2438400" cy="22098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A1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That’s not due until next week. I’ll do it later.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638800" y="1752600"/>
            <a:ext cx="2514600" cy="24384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A1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Oh no! It’s due already! Let me see what everyone has done.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4114800"/>
            <a:ext cx="2438400" cy="19812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A1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Oh that…I’ve had that done for a week.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ircular Arrow 6"/>
          <p:cNvSpPr/>
          <p:nvPr/>
        </p:nvSpPr>
        <p:spPr>
          <a:xfrm>
            <a:off x="3886200" y="1676400"/>
            <a:ext cx="12832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185539"/>
              <a:gd name="adj5" fmla="val 12500"/>
            </a:avLst>
          </a:prstGeom>
          <a:solidFill>
            <a:srgbClr val="FF09CF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 rot="7638582">
            <a:off x="6095395" y="4325109"/>
            <a:ext cx="1204960" cy="978408"/>
          </a:xfrm>
          <a:prstGeom prst="circularArrow">
            <a:avLst/>
          </a:prstGeom>
          <a:solidFill>
            <a:srgbClr val="FF09CF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ular Arrow 8"/>
          <p:cNvSpPr/>
          <p:nvPr/>
        </p:nvSpPr>
        <p:spPr>
          <a:xfrm rot="14861244">
            <a:off x="1835256" y="4371504"/>
            <a:ext cx="1324667" cy="9022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139916"/>
              <a:gd name="adj5" fmla="val 12500"/>
            </a:avLst>
          </a:prstGeom>
          <a:solidFill>
            <a:srgbClr val="FF09CF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62400" y="2667000"/>
            <a:ext cx="1143000" cy="9906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Our cohort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0813" cy="1371600"/>
          </a:xfrm>
        </p:spPr>
        <p:txBody>
          <a:bodyPr/>
          <a:lstStyle/>
          <a:p>
            <a:r>
              <a:rPr lang="en-US" dirty="0" smtClean="0"/>
              <a:t>Vertically Aligned Courses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2976603"/>
              </p:ext>
            </p:extLst>
          </p:nvPr>
        </p:nvGraphicFramePr>
        <p:xfrm>
          <a:off x="1295400" y="1600200"/>
          <a:ext cx="7086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138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Commonalities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Sandbox</a:t>
            </a:r>
            <a:endParaRPr lang="en-US" dirty="0" smtClean="0"/>
          </a:p>
          <a:p>
            <a:r>
              <a:rPr lang="en-US" dirty="0" smtClean="0"/>
              <a:t>Start Here (instructor/course information)</a:t>
            </a:r>
          </a:p>
          <a:p>
            <a:r>
              <a:rPr lang="en-US" dirty="0" smtClean="0"/>
              <a:t>Course Content (learning units)</a:t>
            </a:r>
          </a:p>
          <a:p>
            <a:r>
              <a:rPr lang="en-US" dirty="0" smtClean="0"/>
              <a:t>Discussion Boards</a:t>
            </a:r>
          </a:p>
          <a:p>
            <a:r>
              <a:rPr lang="en-US" dirty="0" smtClean="0"/>
              <a:t>Library and Course Resources (external support)</a:t>
            </a:r>
          </a:p>
          <a:p>
            <a:r>
              <a:rPr lang="en-US" dirty="0" smtClean="0"/>
              <a:t>Icons to be consistent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371600"/>
            <a:ext cx="1540679" cy="14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63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the cohort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ideas grow better when transplanted into another mind than the one where they sprang up. —Oliver Wendell Holmes</a:t>
            </a:r>
          </a:p>
          <a:p>
            <a:endParaRPr lang="en-US" dirty="0" smtClean="0"/>
          </a:p>
          <a:p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Support, encouragement &amp; commiseration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887609">
            <a:off x="507501" y="5709489"/>
            <a:ext cx="1314682" cy="800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6172200"/>
            <a:ext cx="221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err="1" smtClean="0"/>
              <a:t>www.everydayhealth.com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978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</a:t>
            </a:r>
            <a:r>
              <a:rPr lang="en-US" dirty="0"/>
              <a:t>research about current models for helping faculty move to online learning</a:t>
            </a:r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dirty="0"/>
              <a:t>the benefits and challenges of a collaborative course development process</a:t>
            </a:r>
          </a:p>
          <a:p>
            <a:r>
              <a:rPr lang="en-US" dirty="0" smtClean="0"/>
              <a:t> Utilize </a:t>
            </a:r>
            <a:r>
              <a:rPr lang="en-US" dirty="0"/>
              <a:t>a concept map to demonstrate the different approaches to curriculum between face-to-face and online environments.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of the cohort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Judgment</a:t>
            </a:r>
          </a:p>
          <a:p>
            <a:r>
              <a:rPr lang="en-US" dirty="0" smtClean="0"/>
              <a:t>Keeping up</a:t>
            </a:r>
          </a:p>
          <a:p>
            <a:pPr lvl="1"/>
            <a:r>
              <a:rPr lang="en-US" dirty="0" smtClean="0"/>
              <a:t>Document production</a:t>
            </a:r>
          </a:p>
          <a:p>
            <a:pPr lvl="1"/>
            <a:r>
              <a:rPr lang="en-US" dirty="0" smtClean="0"/>
              <a:t>Tests</a:t>
            </a:r>
          </a:p>
          <a:p>
            <a:pPr lvl="1"/>
            <a:r>
              <a:rPr lang="en-US" dirty="0" smtClean="0"/>
              <a:t>Discussion boards</a:t>
            </a:r>
            <a:endParaRPr lang="en-US" u="sng" dirty="0" smtClean="0"/>
          </a:p>
          <a:p>
            <a:pPr lvl="1">
              <a:buNone/>
            </a:pPr>
            <a:r>
              <a:rPr lang="en-US" u="sng" dirty="0" smtClean="0"/>
              <a:t>Isolation</a:t>
            </a:r>
            <a:r>
              <a:rPr lang="en-US" dirty="0" smtClean="0"/>
              <a:t>- comments go ‘out there’ without instant response </a:t>
            </a:r>
            <a:r>
              <a:rPr lang="en-US" sz="1600" dirty="0" smtClean="0"/>
              <a:t>(</a:t>
            </a:r>
            <a:r>
              <a:rPr lang="en-US" sz="1600" dirty="0" err="1" smtClean="0"/>
              <a:t>McInnerney</a:t>
            </a:r>
            <a:r>
              <a:rPr lang="en-US" sz="1600" dirty="0" smtClean="0"/>
              <a:t> &amp; Roberts, 2004)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447800"/>
            <a:ext cx="2616200" cy="309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6211669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Image:http://www.burokoos.com/blog/wp-content/uploads/2010/02/pressurecooker.jpg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&amp; Hindsight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4582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Use the cohort meaningfully: Focus on goals, trust expertise of colleagues, and accept frustrations</a:t>
            </a:r>
          </a:p>
          <a:p>
            <a:pPr lvl="1"/>
            <a:r>
              <a:rPr lang="en-US" dirty="0" smtClean="0"/>
              <a:t>Build and share courses collaboratively</a:t>
            </a:r>
          </a:p>
          <a:p>
            <a:pPr lvl="1"/>
            <a:r>
              <a:rPr lang="en-US" dirty="0" smtClean="0"/>
              <a:t>Discuss shortcomings and pleasant surprises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4038600"/>
            <a:ext cx="1676400" cy="12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56388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secret is to gang up on the problem, rather than each other. —Thomas </a:t>
            </a:r>
            <a:r>
              <a:rPr lang="en-US" dirty="0" err="1" smtClean="0"/>
              <a:t>Stallkamp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58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take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Image: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286000"/>
            <a:ext cx="1676400" cy="23622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9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Cohort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network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981200"/>
            <a:ext cx="2438400" cy="37338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9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Guidance &amp; support to produce rigorous, engaging, and ‘complete’ online course from face to face course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2286000"/>
            <a:ext cx="1905000" cy="22860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9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Confidence to </a:t>
            </a:r>
            <a:r>
              <a:rPr lang="en-US" sz="2400" smtClean="0">
                <a:solidFill>
                  <a:schemeClr val="tx1"/>
                </a:solidFill>
              </a:rPr>
              <a:t>continue exploring </a:t>
            </a:r>
            <a:r>
              <a:rPr lang="en-US" sz="2400" dirty="0" smtClean="0">
                <a:solidFill>
                  <a:schemeClr val="tx1"/>
                </a:solidFill>
              </a:rPr>
              <a:t>Elearning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209800" y="3124200"/>
            <a:ext cx="6096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5562600" y="3048000"/>
            <a:ext cx="457200" cy="45720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1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1559"/>
            <a:ext cx="7770813" cy="1371600"/>
          </a:xfrm>
        </p:spPr>
        <p:txBody>
          <a:bodyPr/>
          <a:lstStyle/>
          <a:p>
            <a:r>
              <a:rPr lang="en-US" sz="4400" dirty="0" smtClean="0"/>
              <a:t>Pedagogical Shift:</a:t>
            </a:r>
            <a:br>
              <a:rPr lang="en-US" sz="4400" dirty="0" smtClean="0"/>
            </a:br>
            <a:r>
              <a:rPr lang="en-US" sz="4400" dirty="0" smtClean="0"/>
              <a:t>Converting F2F         Online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Conscious decision?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to incorporate effective teaching practices?</a:t>
            </a:r>
          </a:p>
          <a:p>
            <a:r>
              <a:rPr lang="en-US" dirty="0" smtClean="0"/>
              <a:t>What about interactive discussions?</a:t>
            </a:r>
          </a:p>
          <a:p>
            <a:r>
              <a:rPr lang="en-US" dirty="0" smtClean="0"/>
              <a:t>How do I know who they are?</a:t>
            </a:r>
          </a:p>
          <a:p>
            <a:r>
              <a:rPr lang="en-US" dirty="0" smtClean="0"/>
              <a:t>What’s important to incorporate?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What’s the BIG deal?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315200" y="2819400"/>
            <a:ext cx="1143000" cy="2057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257800" y="96316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257800" y="2597113"/>
            <a:ext cx="3048000" cy="4130811"/>
            <a:chOff x="5257800" y="2597113"/>
            <a:chExt cx="3048000" cy="4130811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5257800" y="2597113"/>
              <a:ext cx="3048000" cy="2813087"/>
            </a:xfrm>
            <a:prstGeom prst="wedgeRoundRectCallout">
              <a:avLst>
                <a:gd name="adj1" fmla="val -1418"/>
                <a:gd name="adj2" fmla="val 68812"/>
                <a:gd name="adj3" fmla="val 16667"/>
              </a:avLst>
            </a:prstGeom>
            <a:solidFill>
              <a:srgbClr val="FFFEB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2759054"/>
              <a:ext cx="2819400" cy="258532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“All I need to do is add my PPTs, insert some Web links for them, include some Discussion Board questions and some MC quizzes and…VOILA!  An online course, ready to go…”</a:t>
              </a:r>
            </a:p>
            <a:p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6938356" y="5715000"/>
              <a:ext cx="1138844" cy="1012924"/>
            </a:xfrm>
            <a:prstGeom prst="smileyFac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00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LMS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r="6281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Effective Tool</a:t>
            </a:r>
          </a:p>
          <a:p>
            <a:r>
              <a:rPr lang="en-US" dirty="0" smtClean="0"/>
              <a:t>Ways to engage &amp; interact; online or F2F</a:t>
            </a:r>
          </a:p>
          <a:p>
            <a:r>
              <a:rPr lang="en-US" dirty="0" smtClean="0"/>
              <a:t>Repository for Course</a:t>
            </a:r>
          </a:p>
          <a:p>
            <a:r>
              <a:rPr lang="en-US" dirty="0" smtClean="0"/>
              <a:t>LINK between students &amp; instructor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257800"/>
            <a:ext cx="7770813" cy="1048870"/>
          </a:xfrm>
        </p:spPr>
        <p:txBody>
          <a:bodyPr/>
          <a:lstStyle/>
          <a:p>
            <a:r>
              <a:rPr lang="en-US" sz="3600" dirty="0" smtClean="0"/>
              <a:t>Components of an Engaging Environment</a:t>
            </a:r>
            <a:endParaRPr lang="en-US" sz="36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" b="6600"/>
          <a:stretch>
            <a:fillRect/>
          </a:stretch>
        </p:blipFill>
        <p:spPr>
          <a:xfrm>
            <a:off x="685800" y="457200"/>
            <a:ext cx="7696200" cy="3173413"/>
          </a:xfrm>
        </p:spPr>
      </p:pic>
    </p:spTree>
    <p:extLst>
      <p:ext uri="{BB962C8B-B14F-4D97-AF65-F5344CB8AC3E}">
        <p14:creationId xmlns:p14="http://schemas.microsoft.com/office/powerpoint/2010/main" val="40705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r="11533"/>
          <a:stretch/>
        </p:blipFill>
        <p:spPr>
          <a:xfrm>
            <a:off x="1447800" y="3352800"/>
            <a:ext cx="6084278" cy="27622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I:\clips\transi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205413" cy="247276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4343400" y="2853768"/>
            <a:ext cx="336947" cy="727632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18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clips\transi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5205413" cy="247276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52825"/>
            <a:ext cx="7486650" cy="26955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own Arrow 5"/>
          <p:cNvSpPr/>
          <p:nvPr/>
        </p:nvSpPr>
        <p:spPr>
          <a:xfrm>
            <a:off x="4660106" y="2895600"/>
            <a:ext cx="226219" cy="657225"/>
          </a:xfrm>
          <a:prstGeom prst="downArrow">
            <a:avLst/>
          </a:prstGeom>
          <a:solidFill>
            <a:srgbClr val="7030A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92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clips\transi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205413" cy="247276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9" y="3428999"/>
            <a:ext cx="6993732" cy="28442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33CC3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own Arrow 3"/>
          <p:cNvSpPr/>
          <p:nvPr/>
        </p:nvSpPr>
        <p:spPr>
          <a:xfrm>
            <a:off x="4495800" y="2701368"/>
            <a:ext cx="359661" cy="880032"/>
          </a:xfrm>
          <a:prstGeom prst="downArrow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89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Excellence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Factors: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Sound pedagogy</a:t>
            </a:r>
          </a:p>
          <a:p>
            <a:r>
              <a:rPr lang="en-US" dirty="0" smtClean="0"/>
              <a:t>Effective and engaging learning environment</a:t>
            </a:r>
          </a:p>
          <a:p>
            <a:r>
              <a:rPr lang="en-US" dirty="0" smtClean="0"/>
              <a:t>Meaningful learning experiences</a:t>
            </a:r>
          </a:p>
          <a:p>
            <a:r>
              <a:rPr lang="en-US" dirty="0" smtClean="0"/>
              <a:t>High student satisfaction</a:t>
            </a:r>
          </a:p>
          <a:p>
            <a:r>
              <a:rPr lang="en-US" dirty="0" smtClean="0"/>
              <a:t>Medium becomes transparent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Student: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Focus on course</a:t>
            </a:r>
          </a:p>
          <a:p>
            <a:r>
              <a:rPr lang="en-US" dirty="0" smtClean="0"/>
              <a:t>Immerse in learning experience</a:t>
            </a:r>
          </a:p>
          <a:p>
            <a:r>
              <a:rPr lang="en-US" dirty="0" smtClean="0"/>
              <a:t>Groups, activities place student in charge of learning</a:t>
            </a:r>
          </a:p>
          <a:p>
            <a:r>
              <a:rPr lang="en-US" dirty="0" smtClean="0"/>
              <a:t>Construct own understanding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60960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Henry, 2008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520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3"/>
            <a:ext cx="7770813" cy="1371600"/>
          </a:xfrm>
        </p:spPr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723" y="2133600"/>
            <a:ext cx="7770813" cy="3657600"/>
          </a:xfrm>
        </p:spPr>
        <p:txBody>
          <a:bodyPr/>
          <a:lstStyle/>
          <a:p>
            <a:r>
              <a:rPr lang="en-US" dirty="0" smtClean="0"/>
              <a:t>Debbie Beaudry, Ph.D.</a:t>
            </a:r>
          </a:p>
          <a:p>
            <a:pPr lvl="1"/>
            <a:r>
              <a:rPr lang="en-US" dirty="0" smtClean="0"/>
              <a:t>Adjunct faculty &amp; instructional designer</a:t>
            </a:r>
          </a:p>
          <a:p>
            <a:r>
              <a:rPr lang="en-US" dirty="0" smtClean="0"/>
              <a:t>Melissa Parks, Ph.D.</a:t>
            </a:r>
          </a:p>
          <a:p>
            <a:pPr lvl="1"/>
            <a:r>
              <a:rPr lang="en-US" dirty="0" smtClean="0"/>
              <a:t>Adjunct faculty &amp; classroom teacher</a:t>
            </a:r>
          </a:p>
          <a:p>
            <a:r>
              <a:rPr lang="en-US" dirty="0" smtClean="0"/>
              <a:t>Judy Somers, Ed.D.</a:t>
            </a:r>
          </a:p>
          <a:p>
            <a:pPr lvl="1"/>
            <a:r>
              <a:rPr lang="en-US" dirty="0" smtClean="0"/>
              <a:t>Adjunct faculty &amp; AIT Mentor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6"/>
          <a:stretch/>
        </p:blipFill>
        <p:spPr>
          <a:xfrm>
            <a:off x="5562600" y="4648200"/>
            <a:ext cx="3312499" cy="1908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Online: Totally different environment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strengths and capabilities available</a:t>
            </a:r>
          </a:p>
          <a:p>
            <a:r>
              <a:rPr lang="en-US" dirty="0" smtClean="0"/>
              <a:t>Retooling, redesigning course materials</a:t>
            </a:r>
          </a:p>
          <a:p>
            <a:r>
              <a:rPr lang="en-US" dirty="0" smtClean="0"/>
              <a:t>Course prep- time consuming </a:t>
            </a:r>
          </a:p>
          <a:p>
            <a:r>
              <a:rPr lang="en-US" dirty="0" smtClean="0"/>
              <a:t>Active student involvement with content</a:t>
            </a:r>
          </a:p>
          <a:p>
            <a:r>
              <a:rPr lang="en-US" dirty="0" smtClean="0"/>
              <a:t>Interaction, dialogue, coaching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5671"/>
            <a:ext cx="3311237" cy="428512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56553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4000" dirty="0" smtClean="0"/>
              <a:t>Great online courses are defined by teaching, not technology.”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aspects of course align with objectives</a:t>
            </a:r>
          </a:p>
          <a:p>
            <a:r>
              <a:rPr lang="en-US" dirty="0" smtClean="0"/>
              <a:t>Sense of community: collaborative learning activities, communication, social presence (doesn’t happen on its own)</a:t>
            </a:r>
          </a:p>
          <a:p>
            <a:r>
              <a:rPr lang="en-US" dirty="0" smtClean="0"/>
              <a:t>Support throughout</a:t>
            </a:r>
          </a:p>
          <a:p>
            <a:r>
              <a:rPr lang="en-US" dirty="0" smtClean="0"/>
              <a:t>Ongoing assessment, evaluation, revision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4478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Henry,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61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 that make a difference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r="628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E-mail &amp; announcements</a:t>
            </a:r>
          </a:p>
          <a:p>
            <a:r>
              <a:rPr lang="en-US" dirty="0" smtClean="0"/>
              <a:t>Audio, video</a:t>
            </a:r>
          </a:p>
          <a:p>
            <a:r>
              <a:rPr lang="en-US" dirty="0" smtClean="0"/>
              <a:t>Additional resources</a:t>
            </a:r>
          </a:p>
          <a:p>
            <a:r>
              <a:rPr lang="en-US" dirty="0" smtClean="0"/>
              <a:t>Personal connections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Heart 7"/>
          <p:cNvSpPr/>
          <p:nvPr/>
        </p:nvSpPr>
        <p:spPr>
          <a:xfrm>
            <a:off x="5867400" y="4953000"/>
            <a:ext cx="1371600" cy="1260231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66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Padlet</a:t>
            </a:r>
            <a:r>
              <a:rPr lang="en-US" dirty="0" smtClean="0"/>
              <a:t>:</a:t>
            </a:r>
          </a:p>
          <a:p>
            <a:r>
              <a:rPr lang="en-US" i="1" dirty="0"/>
              <a:t>H</a:t>
            </a:r>
            <a:r>
              <a:rPr lang="en-US" i="1" dirty="0" smtClean="0"/>
              <a:t>igh points: I </a:t>
            </a:r>
            <a:r>
              <a:rPr lang="en-US" i="1" dirty="0"/>
              <a:t>enjoyed opportunity to "stir the pot" with peers re: collegial </a:t>
            </a:r>
            <a:r>
              <a:rPr lang="en-US" i="1" dirty="0" smtClean="0"/>
              <a:t>issues; </a:t>
            </a:r>
            <a:r>
              <a:rPr lang="en-US" i="1" dirty="0"/>
              <a:t>prof handled technology with mastery: she integrated it into learning and I came out more proficient; I came into the course skeptical about the quality of online courses and came out a proponent; this was thanks to the prof's instructional tech proficiency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Surprised by: The </a:t>
            </a:r>
            <a:r>
              <a:rPr lang="en-US" i="1" dirty="0"/>
              <a:t>quality of the learning experience in an online environment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dirty="0" smtClean="0"/>
              <a:t> Professor’s proficiency </a:t>
            </a:r>
            <a:r>
              <a:rPr lang="en-US" dirty="0"/>
              <a:t>with instructional </a:t>
            </a:r>
            <a:r>
              <a:rPr lang="en-US" dirty="0" smtClean="0"/>
              <a:t>technology to </a:t>
            </a:r>
            <a:r>
              <a:rPr lang="en-US" dirty="0"/>
              <a:t>a greater extent than I've </a:t>
            </a:r>
            <a:r>
              <a:rPr lang="en-US" dirty="0" smtClean="0"/>
              <a:t>experienced.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fundamental tools of the trade pretty much weren't around even 5 years ago... Nice. I'm learning lots.</a:t>
            </a:r>
          </a:p>
        </p:txBody>
      </p:sp>
    </p:spTree>
    <p:extLst>
      <p:ext uri="{BB962C8B-B14F-4D97-AF65-F5344CB8AC3E}">
        <p14:creationId xmlns:p14="http://schemas.microsoft.com/office/powerpoint/2010/main" val="459753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553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7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Where are you from?</a:t>
            </a:r>
          </a:p>
          <a:p>
            <a:r>
              <a:rPr lang="en-US" dirty="0" smtClean="0"/>
              <a:t>What is your role?</a:t>
            </a:r>
          </a:p>
          <a:p>
            <a:r>
              <a:rPr lang="en-US" dirty="0" smtClean="0"/>
              <a:t>What is your experience with online education?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36" y="2209800"/>
            <a:ext cx="2826327" cy="3657600"/>
          </a:xfrm>
        </p:spPr>
      </p:pic>
    </p:spTree>
    <p:extLst>
      <p:ext uri="{BB962C8B-B14F-4D97-AF65-F5344CB8AC3E}">
        <p14:creationId xmlns:p14="http://schemas.microsoft.com/office/powerpoint/2010/main" val="6665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reate a  series of five high-quality online master’s degree education courses</a:t>
            </a:r>
            <a:endParaRPr lang="en-US" dirty="0"/>
          </a:p>
        </p:txBody>
      </p:sp>
      <p:pic>
        <p:nvPicPr>
          <p:cNvPr id="7171" name="Picture 3" descr="C:\Users\Debbie\AppData\Local\Microsoft\Windows\Temporary Internet Files\Content.IE5\K19IS347\MC9000567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5305746" cy="25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eLearning Designer/Facilitator Certification Course</a:t>
            </a:r>
          </a:p>
          <a:p>
            <a:r>
              <a:rPr lang="en-US" dirty="0" smtClean="0"/>
              <a:t>Recognized by Quality Matters </a:t>
            </a:r>
          </a:p>
        </p:txBody>
      </p:sp>
      <p:pic>
        <p:nvPicPr>
          <p:cNvPr id="8194" name="Picture 2" descr="C:\Users\Debbie\AppData\Local\Microsoft\Windows\Temporary Internet Files\Content.IE5\TA419YS0\MC90043482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3428886" cy="34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When</a:t>
            </a:r>
            <a:endParaRPr lang="en-US" dirty="0"/>
          </a:p>
        </p:txBody>
      </p:sp>
      <p:pic>
        <p:nvPicPr>
          <p:cNvPr id="1026" name="Picture 2" descr="C:\Users\Debbie\AppData\Local\Microsoft\Windows\Temporary Internet Files\Content.IE5\2LLSR8QY\MC900030059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1679753" cy="1546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3581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Notched Right Arrow 5"/>
          <p:cNvSpPr/>
          <p:nvPr/>
        </p:nvSpPr>
        <p:spPr>
          <a:xfrm>
            <a:off x="2819400" y="2209800"/>
            <a:ext cx="2743200" cy="5334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Debbie\AppData\Local\Microsoft\Windows\Temporary Internet Files\Content.IE5\2LLSR8QY\MC90003005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52600"/>
            <a:ext cx="1679753" cy="15462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0" y="3810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 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41910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u="sng" dirty="0" smtClean="0"/>
              <a:t>6 Units- 12 weeks</a:t>
            </a:r>
          </a:p>
          <a:p>
            <a:pPr algn="ctr"/>
            <a:endParaRPr lang="en-US" u="sng" dirty="0" smtClean="0"/>
          </a:p>
          <a:p>
            <a:pPr algn="ctr"/>
            <a:r>
              <a:rPr lang="en-US" dirty="0" smtClean="0"/>
              <a:t>3 full days face-to-face</a:t>
            </a:r>
          </a:p>
          <a:p>
            <a:pPr algn="ctr"/>
            <a:r>
              <a:rPr lang="en-US" dirty="0" smtClean="0"/>
              <a:t>12 hours a week online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168 hours total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Who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1455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Who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1617</TotalTime>
  <Words>977</Words>
  <Application>Microsoft Office PowerPoint</Application>
  <PresentationFormat>On-screen Show (4:3)</PresentationFormat>
  <Paragraphs>177</Paragraphs>
  <Slides>34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Folio</vt:lpstr>
      <vt:lpstr>Mastering Elearning: One Faculty Group’s Experience </vt:lpstr>
      <vt:lpstr>Objectives</vt:lpstr>
      <vt:lpstr>Introductions</vt:lpstr>
      <vt:lpstr>Introductions</vt:lpstr>
      <vt:lpstr>Context: What?</vt:lpstr>
      <vt:lpstr>Context: How?</vt:lpstr>
      <vt:lpstr>Context: When</vt:lpstr>
      <vt:lpstr>Context: Who</vt:lpstr>
      <vt:lpstr>Context: Who</vt:lpstr>
      <vt:lpstr>Review of Current Programs</vt:lpstr>
      <vt:lpstr>Delivery Mode</vt:lpstr>
      <vt:lpstr>Duration</vt:lpstr>
      <vt:lpstr>Audience</vt:lpstr>
      <vt:lpstr>Content/Focus</vt:lpstr>
      <vt:lpstr>Incentives</vt:lpstr>
      <vt:lpstr>Procrastinators, Hitchhikers &amp; Overachievers</vt:lpstr>
      <vt:lpstr>Vertically Aligned Courses</vt:lpstr>
      <vt:lpstr>Course Commonalities</vt:lpstr>
      <vt:lpstr>Benefits of the cohort experience</vt:lpstr>
      <vt:lpstr>Challenges of the cohort experience</vt:lpstr>
      <vt:lpstr>Suggestions &amp; Hindsight</vt:lpstr>
      <vt:lpstr>Overall take away</vt:lpstr>
      <vt:lpstr>Pedagogical Shift: Converting F2F         Online</vt:lpstr>
      <vt:lpstr>LMS</vt:lpstr>
      <vt:lpstr>Components of an Engaging Environment</vt:lpstr>
      <vt:lpstr>PowerPoint Presentation</vt:lpstr>
      <vt:lpstr>PowerPoint Presentation</vt:lpstr>
      <vt:lpstr>PowerPoint Presentation</vt:lpstr>
      <vt:lpstr>Online Excellence</vt:lpstr>
      <vt:lpstr>Online: Totally different environment</vt:lpstr>
      <vt:lpstr>“Great online courses are defined by teaching, not technology.” </vt:lpstr>
      <vt:lpstr>Extras that make a difference</vt:lpstr>
      <vt:lpstr>Survey Data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 Presentation</dc:title>
  <dc:creator>Debbie</dc:creator>
  <cp:lastModifiedBy>Debbie</cp:lastModifiedBy>
  <cp:revision>98</cp:revision>
  <dcterms:created xsi:type="dcterms:W3CDTF">2013-09-08T16:47:29Z</dcterms:created>
  <dcterms:modified xsi:type="dcterms:W3CDTF">2013-09-23T23:00:55Z</dcterms:modified>
</cp:coreProperties>
</file>