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62" r:id="rId5"/>
    <p:sldId id="263" r:id="rId6"/>
    <p:sldId id="265" r:id="rId7"/>
    <p:sldId id="264" r:id="rId8"/>
    <p:sldId id="266" r:id="rId9"/>
    <p:sldId id="280" r:id="rId10"/>
    <p:sldId id="282" r:id="rId11"/>
    <p:sldId id="283" r:id="rId12"/>
    <p:sldId id="267" r:id="rId13"/>
    <p:sldId id="268" r:id="rId14"/>
    <p:sldId id="285" r:id="rId15"/>
    <p:sldId id="270" r:id="rId16"/>
    <p:sldId id="271" r:id="rId17"/>
    <p:sldId id="272" r:id="rId18"/>
    <p:sldId id="273" r:id="rId19"/>
    <p:sldId id="287" r:id="rId20"/>
    <p:sldId id="288" r:id="rId21"/>
    <p:sldId id="289" r:id="rId22"/>
    <p:sldId id="290" r:id="rId23"/>
    <p:sldId id="275" r:id="rId24"/>
    <p:sldId id="276" r:id="rId25"/>
    <p:sldId id="291" r:id="rId26"/>
    <p:sldId id="277" r:id="rId27"/>
    <p:sldId id="278" r:id="rId28"/>
    <p:sldId id="279" r:id="rId29"/>
  </p:sldIdLst>
  <p:sldSz cx="9144000" cy="6858000" type="screen4x3"/>
  <p:notesSz cx="6858000" cy="9144000"/>
  <p:embeddedFontLst>
    <p:embeddedFont>
      <p:font typeface="Roboto Slab" panose="020B0604020202020204" charset="0"/>
      <p:regular r:id="rId31"/>
      <p:bold r:id="rId32"/>
    </p:embeddedFont>
    <p:embeddedFont>
      <p:font typeface="Roboto" panose="020B0604020202020204" charset="0"/>
      <p:regular r:id="rId33"/>
      <p:bold r:id="rId34"/>
      <p:italic r:id="rId35"/>
      <p:boldItalic r:id="rId3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43" autoAdjust="0"/>
  </p:normalViewPr>
  <p:slideViewPr>
    <p:cSldViewPr>
      <p:cViewPr>
        <p:scale>
          <a:sx n="62" d="100"/>
          <a:sy n="62" d="100"/>
        </p:scale>
        <p:origin x="-3024" y="-10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987100095"/>
      </p:ext>
    </p:extLst>
  </p:cSld>
  <p:clrMap bg1="lt1" tx1="dk1" bg2="dk2" tx2="lt2" accent1="accent1" accent2="accent2" accent3="accent3" accent4="accent4" accent5="accent5" accent6="accent6" hlink="hlink" folHlink="folHlink"/>
  <p:notesStyle>
    <a:lvl1pPr marL="0" algn="l" defTabSz="1024128" rtl="0" eaLnBrk="1" latinLnBrk="0" hangingPunct="1">
      <a:defRPr sz="1300" kern="1200">
        <a:solidFill>
          <a:schemeClr val="tx1"/>
        </a:solidFill>
        <a:latin typeface="+mn-lt"/>
        <a:ea typeface="+mn-ea"/>
        <a:cs typeface="+mn-cs"/>
      </a:defRPr>
    </a:lvl1pPr>
    <a:lvl2pPr marL="512065" algn="l" defTabSz="1024128" rtl="0" eaLnBrk="1" latinLnBrk="0" hangingPunct="1">
      <a:defRPr sz="1300" kern="1200">
        <a:solidFill>
          <a:schemeClr val="tx1"/>
        </a:solidFill>
        <a:latin typeface="+mn-lt"/>
        <a:ea typeface="+mn-ea"/>
        <a:cs typeface="+mn-cs"/>
      </a:defRPr>
    </a:lvl2pPr>
    <a:lvl3pPr marL="1024128" algn="l" defTabSz="1024128" rtl="0" eaLnBrk="1" latinLnBrk="0" hangingPunct="1">
      <a:defRPr sz="1300" kern="1200">
        <a:solidFill>
          <a:schemeClr val="tx1"/>
        </a:solidFill>
        <a:latin typeface="+mn-lt"/>
        <a:ea typeface="+mn-ea"/>
        <a:cs typeface="+mn-cs"/>
      </a:defRPr>
    </a:lvl3pPr>
    <a:lvl4pPr marL="1536193" algn="l" defTabSz="1024128" rtl="0" eaLnBrk="1" latinLnBrk="0" hangingPunct="1">
      <a:defRPr sz="1300" kern="1200">
        <a:solidFill>
          <a:schemeClr val="tx1"/>
        </a:solidFill>
        <a:latin typeface="+mn-lt"/>
        <a:ea typeface="+mn-ea"/>
        <a:cs typeface="+mn-cs"/>
      </a:defRPr>
    </a:lvl4pPr>
    <a:lvl5pPr marL="2048255" algn="l" defTabSz="1024128" rtl="0" eaLnBrk="1" latinLnBrk="0" hangingPunct="1">
      <a:defRPr sz="1300" kern="1200">
        <a:solidFill>
          <a:schemeClr val="tx1"/>
        </a:solidFill>
        <a:latin typeface="+mn-lt"/>
        <a:ea typeface="+mn-ea"/>
        <a:cs typeface="+mn-cs"/>
      </a:defRPr>
    </a:lvl5pPr>
    <a:lvl6pPr marL="2560320" algn="l" defTabSz="1024128" rtl="0" eaLnBrk="1" latinLnBrk="0" hangingPunct="1">
      <a:defRPr sz="1300" kern="1200">
        <a:solidFill>
          <a:schemeClr val="tx1"/>
        </a:solidFill>
        <a:latin typeface="+mn-lt"/>
        <a:ea typeface="+mn-ea"/>
        <a:cs typeface="+mn-cs"/>
      </a:defRPr>
    </a:lvl6pPr>
    <a:lvl7pPr marL="3072385" algn="l" defTabSz="1024128" rtl="0" eaLnBrk="1" latinLnBrk="0" hangingPunct="1">
      <a:defRPr sz="1300" kern="1200">
        <a:solidFill>
          <a:schemeClr val="tx1"/>
        </a:solidFill>
        <a:latin typeface="+mn-lt"/>
        <a:ea typeface="+mn-ea"/>
        <a:cs typeface="+mn-cs"/>
      </a:defRPr>
    </a:lvl7pPr>
    <a:lvl8pPr marL="3584448" algn="l" defTabSz="1024128" rtl="0" eaLnBrk="1" latinLnBrk="0" hangingPunct="1">
      <a:defRPr sz="1300" kern="1200">
        <a:solidFill>
          <a:schemeClr val="tx1"/>
        </a:solidFill>
        <a:latin typeface="+mn-lt"/>
        <a:ea typeface="+mn-ea"/>
        <a:cs typeface="+mn-cs"/>
      </a:defRPr>
    </a:lvl8pPr>
    <a:lvl9pPr marL="4096513" algn="l" defTabSz="102412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Roger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1024128" rtl="0" eaLnBrk="1" fontAlgn="auto" latinLnBrk="0" hangingPunct="1">
              <a:lnSpc>
                <a:spcPct val="100000"/>
              </a:lnSpc>
              <a:spcBef>
                <a:spcPts val="0"/>
              </a:spcBef>
              <a:spcAft>
                <a:spcPts val="0"/>
              </a:spcAft>
              <a:buClrTx/>
              <a:buSzTx/>
              <a:buFontTx/>
              <a:buNone/>
              <a:tabLst/>
              <a:defRPr/>
            </a:pPr>
            <a:r>
              <a:rPr lang="en" dirty="0" smtClean="0"/>
              <a:t>Divided out the quarter and semester components each separately</a:t>
            </a:r>
          </a:p>
          <a:p>
            <a:endParaRPr lang="en-US" dirty="0"/>
          </a:p>
        </p:txBody>
      </p:sp>
    </p:spTree>
    <p:extLst>
      <p:ext uri="{BB962C8B-B14F-4D97-AF65-F5344CB8AC3E}">
        <p14:creationId xmlns:p14="http://schemas.microsoft.com/office/powerpoint/2010/main" val="2622012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228600" rtl="0">
              <a:spcBef>
                <a:spcPts val="0"/>
              </a:spcBef>
              <a:buChar char="-"/>
            </a:pPr>
            <a:r>
              <a:rPr lang="en" dirty="0" smtClean="0"/>
              <a:t>Added descriptions for each main category </a:t>
            </a:r>
          </a:p>
          <a:p>
            <a:pPr marL="914400" lvl="1" indent="-228600" rtl="0">
              <a:spcBef>
                <a:spcPts val="0"/>
              </a:spcBef>
              <a:buChar char="-"/>
            </a:pPr>
            <a:r>
              <a:rPr lang="en" dirty="0" smtClean="0"/>
              <a:t>Added specifics on files and documents to upload to the Smartsheet as a means of sharing but also documenting completion</a:t>
            </a:r>
          </a:p>
          <a:p>
            <a:endParaRPr lang="en-US" dirty="0"/>
          </a:p>
        </p:txBody>
      </p:sp>
    </p:spTree>
    <p:extLst>
      <p:ext uri="{BB962C8B-B14F-4D97-AF65-F5344CB8AC3E}">
        <p14:creationId xmlns:p14="http://schemas.microsoft.com/office/powerpoint/2010/main" val="1768709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dirty="0"/>
              <a:t>Heavily focused on breaking out the course materials </a:t>
            </a:r>
            <a:r>
              <a:rPr lang="en" dirty="0" smtClean="0"/>
              <a:t>development</a:t>
            </a:r>
          </a:p>
          <a:p>
            <a:pPr marL="457200" lvl="0" indent="-228600" rtl="0">
              <a:spcBef>
                <a:spcPts val="0"/>
              </a:spcBef>
              <a:buChar char="-"/>
            </a:pPr>
            <a:r>
              <a:rPr lang="en" dirty="0" smtClean="0"/>
              <a:t>Aimed</a:t>
            </a:r>
            <a:r>
              <a:rPr lang="en" baseline="0" dirty="0" smtClean="0"/>
              <a:t> at meeting specific standards in General Standard 4 as a core component of the development, so large focus in the SOP</a:t>
            </a:r>
            <a:endParaRPr lang="en" dirty="0"/>
          </a:p>
          <a:p>
            <a:pPr marL="457200" lvl="0" indent="-228600" rtl="0">
              <a:spcBef>
                <a:spcPts val="0"/>
              </a:spcBef>
              <a:buChar char="-"/>
            </a:pPr>
            <a:r>
              <a:rPr lang="en" dirty="0"/>
              <a:t>Did it by week since most instructors organize their courses according to the week</a:t>
            </a:r>
          </a:p>
          <a:p>
            <a:pPr marL="457200" lvl="0" indent="-228600" rtl="0">
              <a:spcBef>
                <a:spcPts val="0"/>
              </a:spcBef>
              <a:buChar char="-"/>
            </a:pPr>
            <a:r>
              <a:rPr lang="en" dirty="0"/>
              <a:t>Each week had several components documenting the course development from generating the materials to uploading them into Blackboard to reviewing for </a:t>
            </a:r>
            <a:r>
              <a:rPr lang="en" dirty="0" smtClean="0"/>
              <a:t>standards</a:t>
            </a:r>
          </a:p>
          <a:p>
            <a:pPr marL="457200" lvl="0" indent="-228600" rtl="0">
              <a:spcBef>
                <a:spcPts val="0"/>
              </a:spcBef>
              <a:buChar char="-"/>
            </a:pPr>
            <a:r>
              <a:rPr lang="en" dirty="0" smtClean="0"/>
              <a:t>Assumed</a:t>
            </a:r>
            <a:r>
              <a:rPr lang="en" baseline="0" dirty="0" smtClean="0"/>
              <a:t> instructors were coming to the grant building a course from scratch</a:t>
            </a:r>
            <a:endParaRPr lang="en" dirty="0" smtClean="0"/>
          </a:p>
          <a:p>
            <a:pPr marL="228600" lvl="0" indent="0" rtl="0">
              <a:spcBef>
                <a:spcPts val="0"/>
              </a:spcBef>
              <a:buNone/>
            </a:pP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dirty="0" smtClean="0"/>
              <a:t>Broke </a:t>
            </a:r>
            <a:r>
              <a:rPr lang="en" dirty="0"/>
              <a:t>out development of the assessments as separate from the course </a:t>
            </a:r>
            <a:r>
              <a:rPr lang="en" dirty="0" smtClean="0"/>
              <a:t>materials again knowing</a:t>
            </a:r>
            <a:r>
              <a:rPr lang="en" baseline="0" dirty="0" smtClean="0"/>
              <a:t> we needed to make sure we we met General Standard 3</a:t>
            </a:r>
            <a:endParaRPr lang="en" dirty="0"/>
          </a:p>
          <a:p>
            <a:pPr marL="457200" lvl="0" indent="-228600" rtl="0">
              <a:spcBef>
                <a:spcPts val="0"/>
              </a:spcBef>
              <a:buChar char="-"/>
            </a:pPr>
            <a:r>
              <a:rPr lang="en" dirty="0"/>
              <a:t>Two sections: quizzes and class participation (discussion boards, etc.) as assessments that actually will be developed along with course materials; exams and assignments as summative assessments that will be developed separately and so have their own time frame separate from course materials (red circle)</a:t>
            </a:r>
          </a:p>
          <a:p>
            <a:pPr rtl="0">
              <a:spcBef>
                <a:spcPts val="0"/>
              </a:spcBef>
              <a:buNone/>
            </a:pPr>
            <a:endParaRPr dirty="0"/>
          </a:p>
          <a:p>
            <a:pPr lvl="0">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rtl="0">
              <a:spcBef>
                <a:spcPts val="0"/>
              </a:spcBef>
              <a:buChar char="-"/>
            </a:pPr>
            <a:r>
              <a:rPr lang="en" dirty="0" smtClean="0"/>
              <a:t>Planned to do an internal review of course by Online Campus staff</a:t>
            </a:r>
          </a:p>
          <a:p>
            <a:pPr marL="457200" lvl="0" indent="-228600" rtl="0">
              <a:spcBef>
                <a:spcPts val="0"/>
              </a:spcBef>
              <a:buChar char="-"/>
            </a:pPr>
            <a:r>
              <a:rPr lang="en" dirty="0" smtClean="0"/>
              <a:t>Within this category, there is the sign off for Grant B (final course meets 50% of the essential standards)</a:t>
            </a:r>
          </a:p>
          <a:p>
            <a:pPr marL="457200" lvl="0" indent="-228600" rtl="0">
              <a:spcBef>
                <a:spcPts val="0"/>
              </a:spcBef>
              <a:buChar char="-"/>
            </a:pPr>
            <a:r>
              <a:rPr lang="en" dirty="0" smtClean="0"/>
              <a:t>Also sign off that the course meets QM standards as determined by Online Campus staff</a:t>
            </a:r>
          </a:p>
          <a:p>
            <a:endParaRPr lang="en-US" dirty="0"/>
          </a:p>
        </p:txBody>
      </p:sp>
    </p:spTree>
    <p:extLst>
      <p:ext uri="{BB962C8B-B14F-4D97-AF65-F5344CB8AC3E}">
        <p14:creationId xmlns:p14="http://schemas.microsoft.com/office/powerpoint/2010/main" val="2687568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dirty="0"/>
              <a:t>Final component is sending the course to QM </a:t>
            </a:r>
            <a:r>
              <a:rPr lang="en" dirty="0" smtClean="0"/>
              <a:t>certification</a:t>
            </a:r>
            <a:endParaRPr lang="e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a:t>Having a detailed breakdown of all the “micro” steps to complete an assignment was one of the main reasons for creating the SOP to begin with and that served to be very useful for Online Campus staff to reference as they were working with instructors to complete the grants</a:t>
            </a:r>
          </a:p>
          <a:p>
            <a:pPr marL="457200" lvl="0" indent="-228600" rtl="0">
              <a:spcBef>
                <a:spcPts val="0"/>
              </a:spcBef>
              <a:buChar char="-"/>
            </a:pPr>
            <a:r>
              <a:rPr lang="en"/>
              <a:t>In addition to breaking down the micro steps, providing the big picture with the descriptions was useful for Online Campus staff to understand the ultimate goal of the component and what it entailed</a:t>
            </a:r>
          </a:p>
          <a:p>
            <a:pPr marL="457200" lvl="0" indent="-228600" rtl="0">
              <a:spcBef>
                <a:spcPts val="0"/>
              </a:spcBef>
              <a:buChar char="-"/>
            </a:pPr>
            <a:r>
              <a:rPr lang="en"/>
              <a:t>Including lines regarding the payment ended up being essential for our office manager who is responsible for making sure the instructors get paid</a:t>
            </a:r>
          </a:p>
          <a:p>
            <a:pPr marL="457200" lvl="0" indent="-228600" rtl="0">
              <a:spcBef>
                <a:spcPts val="0"/>
              </a:spcBef>
              <a:buChar char="-"/>
            </a:pPr>
            <a:r>
              <a:rPr lang="en"/>
              <a:t>Including a section for the final technical review was useful as a final check on the course before going to QM review</a:t>
            </a:r>
          </a:p>
          <a:p>
            <a:pPr marL="457200" lvl="0" indent="-228600" rtl="0">
              <a:spcBef>
                <a:spcPts val="0"/>
              </a:spcBef>
              <a:buChar char="-"/>
            </a:pPr>
            <a:r>
              <a:rPr lang="en"/>
              <a:t>Including the separate section for the QM review process was also important since that review process happens independent of our own internal review</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a:t>Too many steps made the tracking very time consuming for Online Campus staff</a:t>
            </a:r>
          </a:p>
          <a:p>
            <a:pPr marL="457200" lvl="0" indent="-228600" rtl="0">
              <a:spcBef>
                <a:spcPts val="0"/>
              </a:spcBef>
              <a:buChar char="-"/>
            </a:pPr>
            <a:r>
              <a:rPr lang="en"/>
              <a:t>Also the need to add percentages and a start and end date made the tracking difficult</a:t>
            </a:r>
          </a:p>
          <a:p>
            <a:pPr marL="457200" lvl="0" indent="-228600" rtl="0">
              <a:spcBef>
                <a:spcPts val="0"/>
              </a:spcBef>
              <a:buChar char="-"/>
            </a:pPr>
            <a:r>
              <a:rPr lang="en"/>
              <a:t>Because it was difficult, most staff ended up not actually using the tracking in real time to keep track of the course progress</a:t>
            </a:r>
          </a:p>
          <a:p>
            <a:pPr marL="457200" lvl="0" indent="-228600" rtl="0">
              <a:spcBef>
                <a:spcPts val="0"/>
              </a:spcBef>
              <a:buChar char="-"/>
            </a:pPr>
            <a:r>
              <a:rPr lang="en"/>
              <a:t>Course development and assessment sections were planned for someone who was building an online course from scratch, but in fact grantees were coming in having courses in different stages of development</a:t>
            </a:r>
          </a:p>
          <a:p>
            <a:pPr marL="457200" lvl="0" indent="-228600" rtl="0">
              <a:spcBef>
                <a:spcPts val="0"/>
              </a:spcBef>
              <a:buChar char="-"/>
            </a:pPr>
            <a:r>
              <a:rPr lang="en"/>
              <a:t>Also, many instructors work on the assessments and course materials together, so separating out those components did not reflect how they wanted to develop the course</a:t>
            </a:r>
          </a:p>
          <a:p>
            <a:pPr marL="457200" lvl="0" indent="-228600" rtl="0">
              <a:spcBef>
                <a:spcPts val="0"/>
              </a:spcBef>
              <a:buChar char="-"/>
            </a:pPr>
            <a:r>
              <a:rPr lang="en"/>
              <a:t>Similarly, we found that it made most sense to focus on building the quarter course since that was the main component of the grant and then once that course was set, convert it to semester</a:t>
            </a:r>
          </a:p>
          <a:p>
            <a:pPr marL="457200" lvl="0" indent="-228600" rtl="0">
              <a:spcBef>
                <a:spcPts val="0"/>
              </a:spcBef>
              <a:buChar char="-"/>
            </a:pPr>
            <a:r>
              <a:rPr lang="en"/>
              <a:t>This provided a base to work with and then made revising the course for semester much easier to think about, rather than trying to do it in tandem</a:t>
            </a:r>
          </a:p>
          <a:p>
            <a:pPr marL="457200" lvl="0" indent="-228600" rtl="0">
              <a:spcBef>
                <a:spcPts val="0"/>
              </a:spcBef>
              <a:buChar char="-"/>
            </a:pPr>
            <a:r>
              <a:rPr lang="en"/>
              <a:t>Milestones for each grant were not specifically indicated, this made it difficult for the office manager to track progress and payment</a:t>
            </a:r>
          </a:p>
          <a:p>
            <a:pPr marL="457200" lvl="0" indent="-228600" rtl="0">
              <a:spcBef>
                <a:spcPts val="0"/>
              </a:spcBef>
              <a:buChar char="-"/>
            </a:pPr>
            <a:r>
              <a:rPr lang="en"/>
              <a:t>Left some ambiguity as what is considered the completion of Grant D--would the instructor have to wait until final certification to receive payment? </a:t>
            </a:r>
          </a:p>
          <a:p>
            <a:pPr marL="457200" lvl="0" indent="-228600" rtl="0">
              <a:spcBef>
                <a:spcPts val="0"/>
              </a:spcBef>
              <a:buChar char="-"/>
            </a:pPr>
            <a:r>
              <a:rPr lang="en"/>
              <a:t>Also made reporting difficult</a:t>
            </a:r>
          </a:p>
          <a:p>
            <a:pPr marL="457200" lvl="0" indent="-228600" rtl="0">
              <a:spcBef>
                <a:spcPts val="0"/>
              </a:spcBef>
              <a:buChar char="-"/>
            </a:pPr>
            <a:r>
              <a:rPr lang="en"/>
              <a:t>Initially thought of QM certification that we send it to QM and wait for feedback, but in fact there are many steps that the office manager needs to take to set up the review and several things OC staff and instructor need to do before the course review is complete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dirty="0"/>
              <a:t>Separated out the SOP document that has each specific step and description and the progress tracking function that needs to be used daily by OC staff working with instructors</a:t>
            </a:r>
          </a:p>
          <a:p>
            <a:pPr marL="457200" lvl="0" indent="-228600" rtl="0">
              <a:spcBef>
                <a:spcPts val="0"/>
              </a:spcBef>
              <a:buChar char="-"/>
            </a:pPr>
            <a:r>
              <a:rPr lang="en" dirty="0"/>
              <a:t>Removed start/end date and percentages and just made it due date and done/not done with an area for </a:t>
            </a:r>
            <a:r>
              <a:rPr lang="en" dirty="0" smtClean="0"/>
              <a:t>notes</a:t>
            </a:r>
            <a:endParaRPr lang="e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rtl="0">
              <a:spcBef>
                <a:spcPts val="0"/>
              </a:spcBef>
              <a:buChar char="-"/>
            </a:pPr>
            <a:r>
              <a:rPr lang="en" dirty="0" smtClean="0"/>
              <a:t>Still kept overarching categories, but simplified to training, course development, and as you’ll see on next slide QM Review and Semester</a:t>
            </a:r>
          </a:p>
          <a:p>
            <a:pPr marL="457200" lvl="0" indent="-228600" rtl="0">
              <a:spcBef>
                <a:spcPts val="0"/>
              </a:spcBef>
              <a:buChar char="-"/>
            </a:pPr>
            <a:r>
              <a:rPr lang="en" dirty="0" smtClean="0"/>
              <a:t>Indicated on each step which grant it was part of including payment</a:t>
            </a:r>
          </a:p>
          <a:p>
            <a:endParaRPr lang="en-US" dirty="0"/>
          </a:p>
        </p:txBody>
      </p:sp>
    </p:spTree>
    <p:extLst>
      <p:ext uri="{BB962C8B-B14F-4D97-AF65-F5344CB8AC3E}">
        <p14:creationId xmlns:p14="http://schemas.microsoft.com/office/powerpoint/2010/main" val="98176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Roger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rtl="0">
              <a:spcBef>
                <a:spcPts val="0"/>
              </a:spcBef>
              <a:buChar char="-"/>
            </a:pPr>
            <a:r>
              <a:rPr lang="en" dirty="0" smtClean="0"/>
              <a:t>Changed the way we tracked course development: organized by QM standards instead of breaking out assessments and course materials</a:t>
            </a:r>
          </a:p>
          <a:p>
            <a:pPr marL="457200" lvl="0" indent="-228600" rtl="0">
              <a:spcBef>
                <a:spcPts val="0"/>
              </a:spcBef>
              <a:buChar char="-"/>
            </a:pPr>
            <a:r>
              <a:rPr lang="en" dirty="0" smtClean="0"/>
              <a:t>Made our expectations more specific for Grant B and allows for more flexibility in working with instructors while still accurately tracking progress</a:t>
            </a:r>
          </a:p>
          <a:p>
            <a:pPr marL="457200" lvl="0" indent="-228600">
              <a:spcBef>
                <a:spcPts val="0"/>
              </a:spcBef>
              <a:buChar char="-"/>
            </a:pPr>
            <a:r>
              <a:rPr lang="en" dirty="0" smtClean="0"/>
              <a:t>Even though Grant D involves the additional step of QM certification, also part of course development, so by indicating which grant a specific step is part of, makes it easier to see the progress through the grants and clearly indicates when one is complete and we’ve moved on to the next</a:t>
            </a:r>
          </a:p>
          <a:p>
            <a:endParaRPr lang="en-US" dirty="0"/>
          </a:p>
        </p:txBody>
      </p:sp>
    </p:spTree>
    <p:extLst>
      <p:ext uri="{BB962C8B-B14F-4D97-AF65-F5344CB8AC3E}">
        <p14:creationId xmlns:p14="http://schemas.microsoft.com/office/powerpoint/2010/main" val="2372437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rtl="0">
              <a:spcBef>
                <a:spcPts val="0"/>
              </a:spcBef>
              <a:buChar char="-"/>
            </a:pPr>
            <a:r>
              <a:rPr lang="en" dirty="0" smtClean="0"/>
              <a:t>Major change was adding a lot more details to QM Review section</a:t>
            </a:r>
          </a:p>
          <a:p>
            <a:pPr marL="457200" lvl="0" indent="-228600" rtl="0">
              <a:spcBef>
                <a:spcPts val="0"/>
              </a:spcBef>
              <a:buChar char="-"/>
            </a:pPr>
            <a:r>
              <a:rPr lang="en" dirty="0" smtClean="0"/>
              <a:t>Realized once we started our first reviews there were a lot of small administrative tasks that needed to be communicated to the office manager, but weren’t accounted for</a:t>
            </a:r>
          </a:p>
          <a:p>
            <a:pPr marL="457200" lvl="0" indent="-228600" rtl="0">
              <a:spcBef>
                <a:spcPts val="0"/>
              </a:spcBef>
              <a:buChar char="-"/>
            </a:pPr>
            <a:r>
              <a:rPr lang="en" dirty="0" smtClean="0"/>
              <a:t>Added those small tasks to facilitate communication and keep organized on where each course is in the process</a:t>
            </a:r>
          </a:p>
          <a:p>
            <a:pPr marL="457200" lvl="0" indent="-228600" rtl="0">
              <a:spcBef>
                <a:spcPts val="0"/>
              </a:spcBef>
              <a:buChar char="-"/>
            </a:pPr>
            <a:r>
              <a:rPr lang="en" dirty="0" smtClean="0"/>
              <a:t>One of the major changes in our thinking was that a main component of the progress tracker was really to communicate administrative tasks and steps more than course development, which can involve a lot of back and forth communication with instructor, several drafts, and is generally more collaborative. What needs to be communicated is just if a standard is complete, but not necessarily who is doing what since the process is collaborative and not so well defined. This is not the case with clear cut administrative tasks that are either done or not and assigned to one person.</a:t>
            </a:r>
          </a:p>
          <a:p>
            <a:endParaRPr lang="en-US" dirty="0"/>
          </a:p>
        </p:txBody>
      </p:sp>
    </p:spTree>
    <p:extLst>
      <p:ext uri="{BB962C8B-B14F-4D97-AF65-F5344CB8AC3E}">
        <p14:creationId xmlns:p14="http://schemas.microsoft.com/office/powerpoint/2010/main" val="534850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24128" rtl="0" eaLnBrk="1" fontAlgn="auto" latinLnBrk="0" hangingPunct="1">
              <a:lnSpc>
                <a:spcPct val="100000"/>
              </a:lnSpc>
              <a:spcBef>
                <a:spcPts val="0"/>
              </a:spcBef>
              <a:spcAft>
                <a:spcPts val="0"/>
              </a:spcAft>
              <a:buClrTx/>
              <a:buSzTx/>
              <a:buFontTx/>
              <a:buNone/>
              <a:tabLst/>
              <a:defRPr/>
            </a:pPr>
            <a:r>
              <a:rPr lang="en" dirty="0" smtClean="0"/>
              <a:t>- Separated semester conversion to happen separately from the quarter development once the quarter course is finalized. </a:t>
            </a:r>
          </a:p>
          <a:p>
            <a:endParaRPr lang="en-US" dirty="0"/>
          </a:p>
        </p:txBody>
      </p:sp>
    </p:spTree>
    <p:extLst>
      <p:ext uri="{BB962C8B-B14F-4D97-AF65-F5344CB8AC3E}">
        <p14:creationId xmlns:p14="http://schemas.microsoft.com/office/powerpoint/2010/main" val="1855156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dirty="0"/>
              <a:t>Kept the step by step, detailed instructions but moved out of progress tracker</a:t>
            </a:r>
          </a:p>
          <a:p>
            <a:pPr marL="457200" lvl="0" indent="-228600" rtl="0">
              <a:spcBef>
                <a:spcPts val="0"/>
              </a:spcBef>
              <a:buChar char="-"/>
            </a:pPr>
            <a:r>
              <a:rPr lang="en" dirty="0"/>
              <a:t>This is one section from the SOP which is a massive document</a:t>
            </a:r>
          </a:p>
          <a:p>
            <a:pPr marL="457200" lvl="0" indent="-228600" rtl="0">
              <a:spcBef>
                <a:spcPts val="0"/>
              </a:spcBef>
              <a:buChar char="-"/>
            </a:pPr>
            <a:r>
              <a:rPr lang="en" dirty="0"/>
              <a:t>Mirrors progress tracker, but the details of each step are in this document</a:t>
            </a:r>
          </a:p>
          <a:p>
            <a:pPr marL="457200" lvl="0" indent="-228600" rtl="0">
              <a:spcBef>
                <a:spcPts val="0"/>
              </a:spcBef>
              <a:buChar char="-"/>
            </a:pPr>
            <a:r>
              <a:rPr lang="en" dirty="0"/>
              <a:t>In cases where there are additional minor steps that would be too cumbersome to add to the progress tracker or conditional steps depending on the individual instructor, categorized under that section within the SOP</a:t>
            </a:r>
          </a:p>
          <a:p>
            <a:pPr marL="457200" lvl="0" indent="-228600" rtl="0">
              <a:spcBef>
                <a:spcPts val="0"/>
              </a:spcBef>
              <a:buChar char="-"/>
            </a:pPr>
            <a:r>
              <a:rPr lang="en" dirty="0"/>
              <a:t>Includes required timeframe as specified by the grant -- this is a change from trying to get instructors to complete in 2 quarters, we changed the grant to reflect the time expecations </a:t>
            </a:r>
          </a:p>
          <a:p>
            <a:pPr marL="457200" lvl="0" indent="-228600" rtl="0">
              <a:spcBef>
                <a:spcPts val="0"/>
              </a:spcBef>
              <a:buChar char="-"/>
            </a:pPr>
            <a:r>
              <a:rPr lang="en" dirty="0"/>
              <a:t>Only for OC staff--not shared with instructors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a:t>Same points as previous slide, but can see how it looks for the section of Grant D where we are going through the QM Review</a:t>
            </a:r>
          </a:p>
          <a:p>
            <a:pPr marL="457200" lvl="0" indent="-228600">
              <a:spcBef>
                <a:spcPts val="0"/>
              </a:spcBef>
              <a:buChar char="-"/>
            </a:pPr>
            <a:r>
              <a:rPr lang="en"/>
              <a:t>QM Review has many small steps which are documented here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Rebecca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Roger</a:t>
            </a:r>
          </a:p>
          <a:p>
            <a:pPr rtl="0">
              <a:spcBef>
                <a:spcPts val="0"/>
              </a:spcBef>
              <a:buNone/>
            </a:pPr>
            <a:endParaRPr lang="en-US" dirty="0" smtClean="0"/>
          </a:p>
          <a:p>
            <a:pPr rtl="0">
              <a:spcBef>
                <a:spcPts val="0"/>
              </a:spcBef>
              <a:buNone/>
            </a:pPr>
            <a:r>
              <a:rPr lang="en-US" dirty="0" smtClean="0"/>
              <a:t>Online</a:t>
            </a:r>
            <a:r>
              <a:rPr lang="en-US" baseline="0" dirty="0" smtClean="0"/>
              <a:t> Campus is moving away from serving a purely tech function, but rather be more involved and supportive of comprehensive course design.</a:t>
            </a:r>
          </a:p>
          <a:p>
            <a:pPr rtl="0">
              <a:spcBef>
                <a:spcPts val="0"/>
              </a:spcBef>
              <a:buNone/>
            </a:pPr>
            <a:endParaRPr lang="en-US" baseline="0" dirty="0" smtClean="0"/>
          </a:p>
          <a:p>
            <a:pPr rtl="0">
              <a:spcBef>
                <a:spcPts val="0"/>
              </a:spcBef>
              <a:buNone/>
            </a:pPr>
            <a:r>
              <a:rPr lang="en-US" baseline="0" dirty="0" smtClean="0"/>
              <a:t>Promoting and supporting the development of quality materials, not just helping with IT related needs (though we do that too!)</a:t>
            </a:r>
          </a:p>
          <a:p>
            <a:pPr rtl="0">
              <a:spcBef>
                <a:spcPts val="0"/>
              </a:spcBef>
              <a:buNone/>
            </a:pPr>
            <a:endParaRPr dirty="0"/>
          </a:p>
          <a:p>
            <a:pPr rtl="0">
              <a:spcBef>
                <a:spcPts val="0"/>
              </a:spcBef>
              <a:buNone/>
            </a:pPr>
            <a:r>
              <a:rPr lang="en" dirty="0"/>
              <a:t>Challenges:</a:t>
            </a:r>
          </a:p>
          <a:p>
            <a:pPr rtl="0">
              <a:spcBef>
                <a:spcPts val="0"/>
              </a:spcBef>
              <a:buNone/>
            </a:pPr>
            <a:endParaRPr dirty="0"/>
          </a:p>
          <a:p>
            <a:pPr rtl="0">
              <a:spcBef>
                <a:spcPts val="0"/>
              </a:spcBef>
              <a:buNone/>
            </a:pPr>
            <a:r>
              <a:rPr lang="en" dirty="0"/>
              <a:t>Instructors don’t know what makes an online course “quality” and need training. </a:t>
            </a:r>
          </a:p>
          <a:p>
            <a:pPr rtl="0">
              <a:spcBef>
                <a:spcPts val="0"/>
              </a:spcBef>
              <a:buNone/>
            </a:pPr>
            <a:r>
              <a:rPr lang="en" dirty="0"/>
              <a:t>Instructors don’t have the time to fully plan and build online courses that meet QM standards.</a:t>
            </a:r>
          </a:p>
          <a:p>
            <a:pPr rtl="0">
              <a:spcBef>
                <a:spcPts val="0"/>
              </a:spcBef>
              <a:buNone/>
            </a:pPr>
            <a:r>
              <a:rPr lang="en" dirty="0"/>
              <a:t>Instructors aren’t aware of all the tools available in the LMS or don’t feel comfortable using the LMS. </a:t>
            </a:r>
          </a:p>
          <a:p>
            <a:pPr>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Roger</a:t>
            </a:r>
          </a:p>
          <a:p>
            <a:pPr rtl="0">
              <a:spcBef>
                <a:spcPts val="0"/>
              </a:spcBef>
              <a:buNone/>
            </a:pPr>
            <a:endParaRPr/>
          </a:p>
          <a:p>
            <a:pPr rtl="0">
              <a:spcBef>
                <a:spcPts val="0"/>
              </a:spcBef>
              <a:buNone/>
            </a:pPr>
            <a:r>
              <a:rPr lang="en"/>
              <a:t>To address these challenges, the Online Campus offered the Online &amp; Hybrid Course Quality Transformation grants. </a:t>
            </a:r>
          </a:p>
          <a:p>
            <a:pPr rtl="0">
              <a:spcBef>
                <a:spcPts val="0"/>
              </a:spcBef>
              <a:buNone/>
            </a:pPr>
            <a:endParaRPr/>
          </a:p>
          <a:p>
            <a:pPr marL="457200" lvl="0" indent="-228600" rtl="0">
              <a:spcBef>
                <a:spcPts val="0"/>
              </a:spcBef>
              <a:buChar char="-"/>
            </a:pPr>
            <a:r>
              <a:rPr lang="en"/>
              <a:t>Five components</a:t>
            </a:r>
          </a:p>
          <a:p>
            <a:pPr marL="457200" lvl="0" indent="-228600" rtl="0">
              <a:spcBef>
                <a:spcPts val="0"/>
              </a:spcBef>
              <a:buChar char="-"/>
            </a:pPr>
            <a:r>
              <a:rPr lang="en"/>
              <a:t>Includes QM training; CSU system additionally has an instrument called QOLT, but grantees predominantly choose QM</a:t>
            </a:r>
          </a:p>
          <a:p>
            <a:pPr marL="457200" lvl="0" indent="-228600" rtl="0">
              <a:spcBef>
                <a:spcPts val="0"/>
              </a:spcBef>
              <a:buChar char="-"/>
            </a:pPr>
            <a:r>
              <a:rPr lang="en"/>
              <a:t>Includes assistance developing course</a:t>
            </a:r>
          </a:p>
          <a:p>
            <a:pPr marL="457200" lvl="0" indent="-228600" rtl="0">
              <a:spcBef>
                <a:spcPts val="0"/>
              </a:spcBef>
              <a:buChar char="-"/>
            </a:pPr>
            <a:r>
              <a:rPr lang="en"/>
              <a:t>Includes incentives to complete QM review process</a:t>
            </a:r>
          </a:p>
          <a:p>
            <a:pPr rtl="0">
              <a:spcBef>
                <a:spcPts val="0"/>
              </a:spcBef>
              <a:buNone/>
            </a:pPr>
            <a:endParaRPr/>
          </a:p>
          <a:p>
            <a:pPr rtl="0">
              <a:spcBef>
                <a:spcPts val="0"/>
              </a:spcBef>
              <a:buNone/>
            </a:pPr>
            <a:r>
              <a:rPr lang="en"/>
              <a:t>With the creation of the grants, addressed challenges in getting instructors committed to quality online education by incentivizing it. </a:t>
            </a:r>
          </a:p>
          <a:p>
            <a:pPr rtl="0">
              <a:spcBef>
                <a:spcPts val="0"/>
              </a:spcBef>
              <a:buNone/>
            </a:pPr>
            <a:endParaRPr/>
          </a:p>
          <a:p>
            <a:pPr rtl="0">
              <a:spcBef>
                <a:spcPts val="0"/>
              </a:spcBef>
              <a:buNone/>
            </a:pPr>
            <a:r>
              <a:rPr lang="en"/>
              <a:t>Raised a new challenge for the Online Campus: </a:t>
            </a:r>
          </a:p>
          <a:p>
            <a:pPr marL="457200" lvl="0" indent="-228600" rtl="0">
              <a:spcBef>
                <a:spcPts val="0"/>
              </a:spcBef>
              <a:buChar char="-"/>
            </a:pPr>
            <a:r>
              <a:rPr lang="en"/>
              <a:t>How do we lead instructors through the grants ensuring that all curriculum support staff is providing instructors with the same guidelines and information?</a:t>
            </a:r>
          </a:p>
          <a:p>
            <a:pPr marL="457200" lvl="0" indent="-228600">
              <a:spcBef>
                <a:spcPts val="0"/>
              </a:spcBef>
              <a:buChar char="-"/>
            </a:pPr>
            <a:r>
              <a:rPr lang="en"/>
              <a:t>Answer: Develop a Standard Operating Procedure for all curriculum support staff to follow when working with an instructor.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dirty="0" smtClean="0"/>
              <a:t>-</a:t>
            </a:r>
            <a:r>
              <a:rPr lang="en-US" baseline="0" dirty="0" smtClean="0"/>
              <a:t> Provide OC staff support in serving in this new role focused on developing quality courses and not just fixing bugs and setting up blogs</a:t>
            </a:r>
            <a:endParaRPr dirty="0"/>
          </a:p>
          <a:p>
            <a:pPr rtl="0">
              <a:spcBef>
                <a:spcPts val="0"/>
              </a:spcBef>
              <a:buNone/>
            </a:pPr>
            <a:r>
              <a:rPr lang="en-US" dirty="0" smtClean="0"/>
              <a:t>- Serve as a way to track progress throughout the course development</a:t>
            </a:r>
            <a:endParaRPr dirty="0"/>
          </a:p>
          <a:p>
            <a:pPr lvl="0" rt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Rebecca (rest of slides)</a:t>
            </a:r>
          </a:p>
          <a:p>
            <a:pPr rtl="0">
              <a:spcBef>
                <a:spcPts val="0"/>
              </a:spcBef>
              <a:buNone/>
            </a:pPr>
            <a:endParaRPr/>
          </a:p>
          <a:p>
            <a:pPr rtl="0">
              <a:spcBef>
                <a:spcPts val="0"/>
              </a:spcBef>
              <a:buNone/>
            </a:pPr>
            <a:r>
              <a:rPr lang="en"/>
              <a:t>First step: what tool would we use to track progress and document and share the SOP?</a:t>
            </a:r>
          </a:p>
          <a:p>
            <a:pPr rtl="0">
              <a:spcBef>
                <a:spcPts val="0"/>
              </a:spcBef>
              <a:buNone/>
            </a:pPr>
            <a:endParaRPr/>
          </a:p>
          <a:p>
            <a:pPr rtl="0">
              <a:spcBef>
                <a:spcPts val="0"/>
              </a:spcBef>
              <a:buNone/>
            </a:pPr>
            <a:r>
              <a:rPr lang="en"/>
              <a:t>Chose Smartsheet</a:t>
            </a:r>
          </a:p>
          <a:p>
            <a:pPr marL="457200" lvl="0" indent="-228600" rtl="0">
              <a:spcBef>
                <a:spcPts val="0"/>
              </a:spcBef>
              <a:buChar char="-"/>
            </a:pPr>
            <a:r>
              <a:rPr lang="en"/>
              <a:t>Allows for easy sharing of progress between OC staff and faculty</a:t>
            </a:r>
          </a:p>
          <a:p>
            <a:pPr marL="457200" lvl="0" indent="-228600" rtl="0">
              <a:spcBef>
                <a:spcPts val="0"/>
              </a:spcBef>
              <a:buChar char="-"/>
            </a:pPr>
            <a:r>
              <a:rPr lang="en"/>
              <a:t>Place to easily upload documents</a:t>
            </a:r>
          </a:p>
          <a:p>
            <a:pPr marL="457200" lvl="0" indent="-228600" rtl="0">
              <a:spcBef>
                <a:spcPts val="0"/>
              </a:spcBef>
              <a:buChar char="-"/>
            </a:pPr>
            <a:r>
              <a:rPr lang="en"/>
              <a:t>Report feature allows for pulling status of particular components of all grants</a:t>
            </a:r>
          </a:p>
          <a:p>
            <a:pPr marL="457200" lvl="0" indent="-228600" rtl="0">
              <a:spcBef>
                <a:spcPts val="0"/>
              </a:spcBef>
              <a:buChar char="-"/>
            </a:pPr>
            <a:r>
              <a:rPr lang="en"/>
              <a:t>Highlights point to revisit: when initially developing the SOP and planning on how to track progress, envisioned as a tool for faculty and OC staff during course development process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rtl="0">
              <a:spcBef>
                <a:spcPts val="0"/>
              </a:spcBef>
              <a:buFontTx/>
              <a:buChar char="-"/>
            </a:pPr>
            <a:r>
              <a:rPr lang="en-US" dirty="0" smtClean="0"/>
              <a:t>This is to give you a sense of what the entire sheet looked like as a whole</a:t>
            </a:r>
          </a:p>
          <a:p>
            <a:pPr marL="171450" indent="-171450" rtl="0">
              <a:spcBef>
                <a:spcPts val="0"/>
              </a:spcBef>
              <a:buFontTx/>
              <a:buChar char="-"/>
            </a:pPr>
            <a:r>
              <a:rPr lang="en-US" dirty="0" smtClean="0"/>
              <a:t>Continues on further than this—will</a:t>
            </a:r>
            <a:r>
              <a:rPr lang="en-US" baseline="0" dirty="0" smtClean="0"/>
              <a:t> look at it in parts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228600" rtl="0">
              <a:spcBef>
                <a:spcPts val="0"/>
              </a:spcBef>
              <a:buChar char="-"/>
            </a:pPr>
            <a:r>
              <a:rPr lang="en" dirty="0" smtClean="0"/>
              <a:t>Organized by main category e.g. QM training</a:t>
            </a:r>
          </a:p>
          <a:p>
            <a:pPr marL="914400" lvl="1" indent="-228600" rtl="0">
              <a:spcBef>
                <a:spcPts val="0"/>
              </a:spcBef>
              <a:buChar char="-"/>
            </a:pPr>
            <a:r>
              <a:rPr lang="en" dirty="0" smtClean="0"/>
              <a:t>Listed the steps under each category</a:t>
            </a:r>
          </a:p>
          <a:p>
            <a:pPr marL="914400" lvl="1" indent="-228600" rtl="0">
              <a:spcBef>
                <a:spcPts val="0"/>
              </a:spcBef>
              <a:buChar char="-"/>
            </a:pPr>
            <a:r>
              <a:rPr lang="en" dirty="0" smtClean="0"/>
              <a:t>Steps can be collapsed so you can just see the catetgory</a:t>
            </a:r>
          </a:p>
          <a:p>
            <a:endParaRPr lang="en-US" dirty="0"/>
          </a:p>
        </p:txBody>
      </p:sp>
    </p:spTree>
    <p:extLst>
      <p:ext uri="{BB962C8B-B14F-4D97-AF65-F5344CB8AC3E}">
        <p14:creationId xmlns:p14="http://schemas.microsoft.com/office/powerpoint/2010/main" val="3023476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1524802" y="896810"/>
            <a:ext cx="1081625" cy="1499933"/>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0" name="Shape 10"/>
          <p:cNvSpPr/>
          <p:nvPr/>
        </p:nvSpPr>
        <p:spPr>
          <a:xfrm rot="10800000">
            <a:off x="6537565" y="4457236"/>
            <a:ext cx="1081625" cy="1499933"/>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1" name="Shape 11"/>
          <p:cNvCxnSpPr/>
          <p:nvPr/>
        </p:nvCxnSpPr>
        <p:spPr>
          <a:xfrm>
            <a:off x="4359603" y="3756617"/>
            <a:ext cx="424800" cy="0"/>
          </a:xfrm>
          <a:prstGeom prst="straightConnector1">
            <a:avLst/>
          </a:prstGeom>
          <a:noFill/>
          <a:ln w="38100" cap="flat" cmpd="sng">
            <a:solidFill>
              <a:schemeClr val="accent4"/>
            </a:solidFill>
            <a:prstDash val="solid"/>
            <a:round/>
            <a:headEnd type="none" w="med" len="med"/>
            <a:tailEnd type="none" w="med" len="med"/>
          </a:ln>
        </p:spPr>
      </p:cxnSp>
      <p:sp>
        <p:nvSpPr>
          <p:cNvPr id="12" name="Shape 12"/>
          <p:cNvSpPr txBox="1">
            <a:spLocks noGrp="1"/>
          </p:cNvSpPr>
          <p:nvPr>
            <p:ph type="ctrTitle"/>
          </p:nvPr>
        </p:nvSpPr>
        <p:spPr>
          <a:xfrm>
            <a:off x="1680303" y="1585237"/>
            <a:ext cx="5783400" cy="1943199"/>
          </a:xfrm>
          <a:prstGeom prst="rect">
            <a:avLst/>
          </a:prstGeom>
        </p:spPr>
        <p:txBody>
          <a:bodyPr lIns="102395" tIns="102395" rIns="102395" bIns="102395" anchor="b" anchorCtr="0"/>
          <a:lstStyle>
            <a:lvl1pPr algn="ctr">
              <a:spcBef>
                <a:spcPts val="0"/>
              </a:spcBef>
              <a:buSzPct val="100000"/>
              <a:defRPr sz="4500"/>
            </a:lvl1pPr>
            <a:lvl2pPr algn="ctr">
              <a:spcBef>
                <a:spcPts val="0"/>
              </a:spcBef>
              <a:buSzPct val="100000"/>
              <a:defRPr sz="4500"/>
            </a:lvl2pPr>
            <a:lvl3pPr algn="ctr">
              <a:spcBef>
                <a:spcPts val="0"/>
              </a:spcBef>
              <a:buSzPct val="100000"/>
              <a:defRPr sz="4500"/>
            </a:lvl3pPr>
            <a:lvl4pPr algn="ctr">
              <a:spcBef>
                <a:spcPts val="0"/>
              </a:spcBef>
              <a:buSzPct val="100000"/>
              <a:defRPr sz="4500"/>
            </a:lvl4pPr>
            <a:lvl5pPr algn="ctr">
              <a:spcBef>
                <a:spcPts val="0"/>
              </a:spcBef>
              <a:buSzPct val="100000"/>
              <a:defRPr sz="4500"/>
            </a:lvl5pPr>
            <a:lvl6pPr algn="ctr">
              <a:spcBef>
                <a:spcPts val="0"/>
              </a:spcBef>
              <a:buSzPct val="100000"/>
              <a:defRPr sz="4500"/>
            </a:lvl6pPr>
            <a:lvl7pPr algn="ctr">
              <a:spcBef>
                <a:spcPts val="0"/>
              </a:spcBef>
              <a:buSzPct val="100000"/>
              <a:defRPr sz="4500"/>
            </a:lvl7pPr>
            <a:lvl8pPr algn="ctr">
              <a:spcBef>
                <a:spcPts val="0"/>
              </a:spcBef>
              <a:buSzPct val="100000"/>
              <a:defRPr sz="4500"/>
            </a:lvl8pPr>
            <a:lvl9pPr algn="ctr">
              <a:spcBef>
                <a:spcPts val="0"/>
              </a:spcBef>
              <a:buSzPct val="100000"/>
              <a:defRPr sz="4500"/>
            </a:lvl9pPr>
          </a:lstStyle>
          <a:p>
            <a:endParaRPr/>
          </a:p>
        </p:txBody>
      </p:sp>
      <p:sp>
        <p:nvSpPr>
          <p:cNvPr id="13" name="Shape 13"/>
          <p:cNvSpPr txBox="1">
            <a:spLocks noGrp="1"/>
          </p:cNvSpPr>
          <p:nvPr>
            <p:ph type="subTitle" idx="1"/>
          </p:nvPr>
        </p:nvSpPr>
        <p:spPr>
          <a:xfrm>
            <a:off x="1680303" y="4065933"/>
            <a:ext cx="5783400" cy="1212000"/>
          </a:xfrm>
          <a:prstGeom prst="rect">
            <a:avLst/>
          </a:prstGeom>
        </p:spPr>
        <p:txBody>
          <a:bodyPr lIns="102395" tIns="102395" rIns="102395" bIns="102395" anchor="t" anchorCtr="0"/>
          <a:lstStyle>
            <a:lvl1pPr algn="ctr">
              <a:lnSpc>
                <a:spcPct val="100000"/>
              </a:lnSpc>
              <a:spcBef>
                <a:spcPts val="0"/>
              </a:spcBef>
              <a:spcAft>
                <a:spcPts val="0"/>
              </a:spcAft>
              <a:buClr>
                <a:schemeClr val="accent5"/>
              </a:buClr>
              <a:buSzPct val="100000"/>
              <a:buFont typeface="Roboto Slab"/>
              <a:buNone/>
              <a:defRPr sz="2800">
                <a:solidFill>
                  <a:schemeClr val="accent5"/>
                </a:solidFill>
                <a:latin typeface="Roboto Slab"/>
                <a:ea typeface="Roboto Slab"/>
                <a:cs typeface="Roboto Slab"/>
                <a:sym typeface="Roboto Slab"/>
              </a:defRPr>
            </a:lvl1pPr>
            <a:lvl2pPr algn="ctr">
              <a:lnSpc>
                <a:spcPct val="100000"/>
              </a:lnSpc>
              <a:spcBef>
                <a:spcPts val="0"/>
              </a:spcBef>
              <a:spcAft>
                <a:spcPts val="0"/>
              </a:spcAft>
              <a:buClr>
                <a:schemeClr val="accent5"/>
              </a:buClr>
              <a:buSzPct val="100000"/>
              <a:buFont typeface="Roboto Slab"/>
              <a:buNone/>
              <a:defRPr sz="2800">
                <a:solidFill>
                  <a:schemeClr val="accent5"/>
                </a:solidFill>
                <a:latin typeface="Roboto Slab"/>
                <a:ea typeface="Roboto Slab"/>
                <a:cs typeface="Roboto Slab"/>
                <a:sym typeface="Roboto Slab"/>
              </a:defRPr>
            </a:lvl2pPr>
            <a:lvl3pPr algn="ctr">
              <a:lnSpc>
                <a:spcPct val="100000"/>
              </a:lnSpc>
              <a:spcBef>
                <a:spcPts val="0"/>
              </a:spcBef>
              <a:spcAft>
                <a:spcPts val="0"/>
              </a:spcAft>
              <a:buClr>
                <a:schemeClr val="accent5"/>
              </a:buClr>
              <a:buSzPct val="100000"/>
              <a:buFont typeface="Roboto Slab"/>
              <a:buNone/>
              <a:defRPr sz="2800">
                <a:solidFill>
                  <a:schemeClr val="accent5"/>
                </a:solidFill>
                <a:latin typeface="Roboto Slab"/>
                <a:ea typeface="Roboto Slab"/>
                <a:cs typeface="Roboto Slab"/>
                <a:sym typeface="Roboto Slab"/>
              </a:defRPr>
            </a:lvl3pPr>
            <a:lvl4pPr algn="ctr">
              <a:lnSpc>
                <a:spcPct val="100000"/>
              </a:lnSpc>
              <a:spcBef>
                <a:spcPts val="0"/>
              </a:spcBef>
              <a:spcAft>
                <a:spcPts val="0"/>
              </a:spcAft>
              <a:buClr>
                <a:schemeClr val="accent5"/>
              </a:buClr>
              <a:buSzPct val="100000"/>
              <a:buFont typeface="Roboto Slab"/>
              <a:buNone/>
              <a:defRPr sz="2800">
                <a:solidFill>
                  <a:schemeClr val="accent5"/>
                </a:solidFill>
                <a:latin typeface="Roboto Slab"/>
                <a:ea typeface="Roboto Slab"/>
                <a:cs typeface="Roboto Slab"/>
                <a:sym typeface="Roboto Slab"/>
              </a:defRPr>
            </a:lvl4pPr>
            <a:lvl5pPr algn="ctr">
              <a:lnSpc>
                <a:spcPct val="100000"/>
              </a:lnSpc>
              <a:spcBef>
                <a:spcPts val="0"/>
              </a:spcBef>
              <a:spcAft>
                <a:spcPts val="0"/>
              </a:spcAft>
              <a:buClr>
                <a:schemeClr val="accent5"/>
              </a:buClr>
              <a:buSzPct val="100000"/>
              <a:buFont typeface="Roboto Slab"/>
              <a:buNone/>
              <a:defRPr sz="2800">
                <a:solidFill>
                  <a:schemeClr val="accent5"/>
                </a:solidFill>
                <a:latin typeface="Roboto Slab"/>
                <a:ea typeface="Roboto Slab"/>
                <a:cs typeface="Roboto Slab"/>
                <a:sym typeface="Roboto Slab"/>
              </a:defRPr>
            </a:lvl5pPr>
            <a:lvl6pPr algn="ctr">
              <a:lnSpc>
                <a:spcPct val="100000"/>
              </a:lnSpc>
              <a:spcBef>
                <a:spcPts val="0"/>
              </a:spcBef>
              <a:spcAft>
                <a:spcPts val="0"/>
              </a:spcAft>
              <a:buClr>
                <a:schemeClr val="accent5"/>
              </a:buClr>
              <a:buSzPct val="100000"/>
              <a:buFont typeface="Roboto Slab"/>
              <a:buNone/>
              <a:defRPr sz="2800">
                <a:solidFill>
                  <a:schemeClr val="accent5"/>
                </a:solidFill>
                <a:latin typeface="Roboto Slab"/>
                <a:ea typeface="Roboto Slab"/>
                <a:cs typeface="Roboto Slab"/>
                <a:sym typeface="Roboto Slab"/>
              </a:defRPr>
            </a:lvl6pPr>
            <a:lvl7pPr algn="ctr">
              <a:lnSpc>
                <a:spcPct val="100000"/>
              </a:lnSpc>
              <a:spcBef>
                <a:spcPts val="0"/>
              </a:spcBef>
              <a:spcAft>
                <a:spcPts val="0"/>
              </a:spcAft>
              <a:buClr>
                <a:schemeClr val="accent5"/>
              </a:buClr>
              <a:buSzPct val="100000"/>
              <a:buFont typeface="Roboto Slab"/>
              <a:buNone/>
              <a:defRPr sz="2800">
                <a:solidFill>
                  <a:schemeClr val="accent5"/>
                </a:solidFill>
                <a:latin typeface="Roboto Slab"/>
                <a:ea typeface="Roboto Slab"/>
                <a:cs typeface="Roboto Slab"/>
                <a:sym typeface="Roboto Slab"/>
              </a:defRPr>
            </a:lvl7pPr>
            <a:lvl8pPr algn="ctr">
              <a:lnSpc>
                <a:spcPct val="100000"/>
              </a:lnSpc>
              <a:spcBef>
                <a:spcPts val="0"/>
              </a:spcBef>
              <a:spcAft>
                <a:spcPts val="0"/>
              </a:spcAft>
              <a:buClr>
                <a:schemeClr val="accent5"/>
              </a:buClr>
              <a:buSzPct val="100000"/>
              <a:buFont typeface="Roboto Slab"/>
              <a:buNone/>
              <a:defRPr sz="2800">
                <a:solidFill>
                  <a:schemeClr val="accent5"/>
                </a:solidFill>
                <a:latin typeface="Roboto Slab"/>
                <a:ea typeface="Roboto Slab"/>
                <a:cs typeface="Roboto Slab"/>
                <a:sym typeface="Roboto Slab"/>
              </a:defRPr>
            </a:lvl8pPr>
            <a:lvl9pPr algn="ctr">
              <a:lnSpc>
                <a:spcPct val="100000"/>
              </a:lnSpc>
              <a:spcBef>
                <a:spcPts val="0"/>
              </a:spcBef>
              <a:spcAft>
                <a:spcPts val="0"/>
              </a:spcAft>
              <a:buClr>
                <a:schemeClr val="accent5"/>
              </a:buClr>
              <a:buSzPct val="100000"/>
              <a:buFont typeface="Roboto Slab"/>
              <a:buNone/>
              <a:defRPr sz="2800">
                <a:solidFill>
                  <a:schemeClr val="accent5"/>
                </a:solidFill>
                <a:latin typeface="Roboto Slab"/>
                <a:ea typeface="Roboto Slab"/>
                <a:cs typeface="Roboto Slab"/>
                <a:sym typeface="Roboto Slab"/>
              </a:defRPr>
            </a:lvl9pPr>
          </a:lstStyle>
          <a:p>
            <a:endParaRPr/>
          </a:p>
        </p:txBody>
      </p:sp>
      <p:sp>
        <p:nvSpPr>
          <p:cNvPr id="14" name="Shape 14"/>
          <p:cNvSpPr txBox="1">
            <a:spLocks noGrp="1"/>
          </p:cNvSpPr>
          <p:nvPr>
            <p:ph type="sldNum" idx="12"/>
          </p:nvPr>
        </p:nvSpPr>
        <p:spPr>
          <a:xfrm>
            <a:off x="8472458" y="6217623"/>
            <a:ext cx="548700" cy="524800"/>
          </a:xfrm>
          <a:prstGeom prst="rect">
            <a:avLst/>
          </a:prstGeom>
        </p:spPr>
        <p:txBody>
          <a:bodyPr lIns="102395" tIns="102395" rIns="102395" bIns="10239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sp>
        <p:nvSpPr>
          <p:cNvPr id="52" name="Shape 52"/>
          <p:cNvSpPr/>
          <p:nvPr/>
        </p:nvSpPr>
        <p:spPr>
          <a:xfrm>
            <a:off x="150" y="6769105"/>
            <a:ext cx="9143700" cy="88799"/>
          </a:xfrm>
          <a:prstGeom prst="rect">
            <a:avLst/>
          </a:prstGeom>
          <a:solidFill>
            <a:schemeClr val="accent4"/>
          </a:solidFill>
          <a:ln>
            <a:noFill/>
          </a:ln>
        </p:spPr>
        <p:txBody>
          <a:bodyPr lIns="102395" tIns="102395" rIns="102395" bIns="102395" anchor="ctr" anchorCtr="0">
            <a:noAutofit/>
          </a:bodyPr>
          <a:lstStyle/>
          <a:p>
            <a:pPr>
              <a:spcBef>
                <a:spcPts val="0"/>
              </a:spcBef>
              <a:buNone/>
            </a:pPr>
            <a:endParaRPr/>
          </a:p>
        </p:txBody>
      </p:sp>
      <p:sp>
        <p:nvSpPr>
          <p:cNvPr id="53" name="Shape 53"/>
          <p:cNvSpPr txBox="1">
            <a:spLocks noGrp="1"/>
          </p:cNvSpPr>
          <p:nvPr>
            <p:ph type="title"/>
          </p:nvPr>
        </p:nvSpPr>
        <p:spPr>
          <a:xfrm>
            <a:off x="387900" y="1536605"/>
            <a:ext cx="8368200" cy="2051199"/>
          </a:xfrm>
          <a:prstGeom prst="rect">
            <a:avLst/>
          </a:prstGeom>
        </p:spPr>
        <p:txBody>
          <a:bodyPr lIns="102395" tIns="102395" rIns="102395" bIns="102395" anchor="ctr" anchorCtr="0"/>
          <a:lstStyle>
            <a:lvl1pPr algn="ctr">
              <a:spcBef>
                <a:spcPts val="0"/>
              </a:spcBef>
              <a:buClr>
                <a:schemeClr val="accent5"/>
              </a:buClr>
              <a:buSzPct val="100000"/>
              <a:defRPr sz="14500">
                <a:solidFill>
                  <a:schemeClr val="accent5"/>
                </a:solidFill>
              </a:defRPr>
            </a:lvl1pPr>
            <a:lvl2pPr algn="ctr">
              <a:spcBef>
                <a:spcPts val="0"/>
              </a:spcBef>
              <a:buClr>
                <a:schemeClr val="accent5"/>
              </a:buClr>
              <a:buSzPct val="100000"/>
              <a:defRPr sz="14500">
                <a:solidFill>
                  <a:schemeClr val="accent5"/>
                </a:solidFill>
              </a:defRPr>
            </a:lvl2pPr>
            <a:lvl3pPr algn="ctr">
              <a:spcBef>
                <a:spcPts val="0"/>
              </a:spcBef>
              <a:buClr>
                <a:schemeClr val="accent5"/>
              </a:buClr>
              <a:buSzPct val="100000"/>
              <a:defRPr sz="14500">
                <a:solidFill>
                  <a:schemeClr val="accent5"/>
                </a:solidFill>
              </a:defRPr>
            </a:lvl3pPr>
            <a:lvl4pPr algn="ctr">
              <a:spcBef>
                <a:spcPts val="0"/>
              </a:spcBef>
              <a:buClr>
                <a:schemeClr val="accent5"/>
              </a:buClr>
              <a:buSzPct val="100000"/>
              <a:defRPr sz="14500">
                <a:solidFill>
                  <a:schemeClr val="accent5"/>
                </a:solidFill>
              </a:defRPr>
            </a:lvl4pPr>
            <a:lvl5pPr algn="ctr">
              <a:spcBef>
                <a:spcPts val="0"/>
              </a:spcBef>
              <a:buClr>
                <a:schemeClr val="accent5"/>
              </a:buClr>
              <a:buSzPct val="100000"/>
              <a:defRPr sz="14500">
                <a:solidFill>
                  <a:schemeClr val="accent5"/>
                </a:solidFill>
              </a:defRPr>
            </a:lvl5pPr>
            <a:lvl6pPr algn="ctr">
              <a:spcBef>
                <a:spcPts val="0"/>
              </a:spcBef>
              <a:buClr>
                <a:schemeClr val="accent5"/>
              </a:buClr>
              <a:buSzPct val="100000"/>
              <a:defRPr sz="14500">
                <a:solidFill>
                  <a:schemeClr val="accent5"/>
                </a:solidFill>
              </a:defRPr>
            </a:lvl6pPr>
            <a:lvl7pPr algn="ctr">
              <a:spcBef>
                <a:spcPts val="0"/>
              </a:spcBef>
              <a:buClr>
                <a:schemeClr val="accent5"/>
              </a:buClr>
              <a:buSzPct val="100000"/>
              <a:defRPr sz="14500">
                <a:solidFill>
                  <a:schemeClr val="accent5"/>
                </a:solidFill>
              </a:defRPr>
            </a:lvl7pPr>
            <a:lvl8pPr algn="ctr">
              <a:spcBef>
                <a:spcPts val="0"/>
              </a:spcBef>
              <a:buClr>
                <a:schemeClr val="accent5"/>
              </a:buClr>
              <a:buSzPct val="100000"/>
              <a:defRPr sz="14500">
                <a:solidFill>
                  <a:schemeClr val="accent5"/>
                </a:solidFill>
              </a:defRPr>
            </a:lvl8pPr>
            <a:lvl9pPr algn="ctr">
              <a:spcBef>
                <a:spcPts val="0"/>
              </a:spcBef>
              <a:buClr>
                <a:schemeClr val="accent5"/>
              </a:buClr>
              <a:buSzPct val="100000"/>
              <a:defRPr sz="14500">
                <a:solidFill>
                  <a:schemeClr val="accent5"/>
                </a:solidFill>
              </a:defRPr>
            </a:lvl9pPr>
          </a:lstStyle>
          <a:p>
            <a:endParaRPr/>
          </a:p>
        </p:txBody>
      </p:sp>
      <p:sp>
        <p:nvSpPr>
          <p:cNvPr id="54" name="Shape 54"/>
          <p:cNvSpPr txBox="1">
            <a:spLocks noGrp="1"/>
          </p:cNvSpPr>
          <p:nvPr>
            <p:ph type="body" idx="1"/>
          </p:nvPr>
        </p:nvSpPr>
        <p:spPr>
          <a:xfrm>
            <a:off x="387900" y="3892601"/>
            <a:ext cx="8368200" cy="1428799"/>
          </a:xfrm>
          <a:prstGeom prst="rect">
            <a:avLst/>
          </a:prstGeom>
        </p:spPr>
        <p:txBody>
          <a:bodyPr lIns="102395" tIns="102395" rIns="102395" bIns="10239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5" name="Shape 55"/>
          <p:cNvSpPr txBox="1">
            <a:spLocks noGrp="1"/>
          </p:cNvSpPr>
          <p:nvPr>
            <p:ph type="sldNum" idx="12"/>
          </p:nvPr>
        </p:nvSpPr>
        <p:spPr>
          <a:xfrm>
            <a:off x="8472458" y="6217623"/>
            <a:ext cx="548700" cy="524800"/>
          </a:xfrm>
          <a:prstGeom prst="rect">
            <a:avLst/>
          </a:prstGeom>
        </p:spPr>
        <p:txBody>
          <a:bodyPr lIns="102395" tIns="102395" rIns="102395" bIns="10239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5"/>
        <p:cNvGrpSpPr/>
        <p:nvPr/>
      </p:nvGrpSpPr>
      <p:grpSpPr>
        <a:xfrm>
          <a:off x="0" y="0"/>
          <a:ext cx="0" cy="0"/>
          <a:chOff x="0" y="0"/>
          <a:chExt cx="0" cy="0"/>
        </a:xfrm>
      </p:grpSpPr>
      <p:cxnSp>
        <p:nvCxnSpPr>
          <p:cNvPr id="16" name="Shape 16"/>
          <p:cNvCxnSpPr/>
          <p:nvPr/>
        </p:nvCxnSpPr>
        <p:spPr>
          <a:xfrm>
            <a:off x="4359603" y="3756617"/>
            <a:ext cx="424800" cy="0"/>
          </a:xfrm>
          <a:prstGeom prst="straightConnector1">
            <a:avLst/>
          </a:prstGeom>
          <a:noFill/>
          <a:ln w="38100" cap="flat" cmpd="sng">
            <a:solidFill>
              <a:schemeClr val="accent4"/>
            </a:solidFill>
            <a:prstDash val="solid"/>
            <a:round/>
            <a:headEnd type="none" w="med" len="med"/>
            <a:tailEnd type="none" w="med" len="med"/>
          </a:ln>
        </p:spPr>
      </p:cxnSp>
      <p:sp>
        <p:nvSpPr>
          <p:cNvPr id="17" name="Shape 17"/>
          <p:cNvSpPr txBox="1">
            <a:spLocks noGrp="1"/>
          </p:cNvSpPr>
          <p:nvPr>
            <p:ph type="title"/>
          </p:nvPr>
        </p:nvSpPr>
        <p:spPr>
          <a:xfrm>
            <a:off x="480750" y="2353268"/>
            <a:ext cx="8222100" cy="1210000"/>
          </a:xfrm>
          <a:prstGeom prst="rect">
            <a:avLst/>
          </a:prstGeom>
        </p:spPr>
        <p:txBody>
          <a:bodyPr lIns="102395" tIns="102395" rIns="102395" bIns="102395" anchor="b" anchorCtr="0"/>
          <a:lstStyle>
            <a:lvl1pPr algn="ctr">
              <a:spcBef>
                <a:spcPts val="0"/>
              </a:spcBef>
              <a:buSzPct val="100000"/>
              <a:defRPr sz="5500"/>
            </a:lvl1pPr>
            <a:lvl2pPr algn="ctr">
              <a:spcBef>
                <a:spcPts val="0"/>
              </a:spcBef>
              <a:buSzPct val="100000"/>
              <a:defRPr sz="5500"/>
            </a:lvl2pPr>
            <a:lvl3pPr algn="ctr">
              <a:spcBef>
                <a:spcPts val="0"/>
              </a:spcBef>
              <a:buSzPct val="100000"/>
              <a:defRPr sz="5500"/>
            </a:lvl3pPr>
            <a:lvl4pPr algn="ctr">
              <a:spcBef>
                <a:spcPts val="0"/>
              </a:spcBef>
              <a:buSzPct val="100000"/>
              <a:defRPr sz="5500"/>
            </a:lvl4pPr>
            <a:lvl5pPr algn="ctr">
              <a:spcBef>
                <a:spcPts val="0"/>
              </a:spcBef>
              <a:buSzPct val="100000"/>
              <a:defRPr sz="5500"/>
            </a:lvl5pPr>
            <a:lvl6pPr algn="ctr">
              <a:spcBef>
                <a:spcPts val="0"/>
              </a:spcBef>
              <a:buSzPct val="100000"/>
              <a:defRPr sz="5500"/>
            </a:lvl6pPr>
            <a:lvl7pPr algn="ctr">
              <a:spcBef>
                <a:spcPts val="0"/>
              </a:spcBef>
              <a:buSzPct val="100000"/>
              <a:defRPr sz="5500"/>
            </a:lvl7pPr>
            <a:lvl8pPr algn="ctr">
              <a:spcBef>
                <a:spcPts val="0"/>
              </a:spcBef>
              <a:buSzPct val="100000"/>
              <a:defRPr sz="5500"/>
            </a:lvl8pPr>
            <a:lvl9pPr algn="ctr">
              <a:spcBef>
                <a:spcPts val="0"/>
              </a:spcBef>
              <a:buSzPct val="100000"/>
              <a:defRPr sz="5500"/>
            </a:lvl9pPr>
          </a:lstStyle>
          <a:p>
            <a:endParaRPr/>
          </a:p>
        </p:txBody>
      </p:sp>
      <p:sp>
        <p:nvSpPr>
          <p:cNvPr id="18" name="Shape 18"/>
          <p:cNvSpPr txBox="1">
            <a:spLocks noGrp="1"/>
          </p:cNvSpPr>
          <p:nvPr>
            <p:ph type="sldNum" idx="12"/>
          </p:nvPr>
        </p:nvSpPr>
        <p:spPr>
          <a:xfrm>
            <a:off x="8472458" y="6217623"/>
            <a:ext cx="548700" cy="524800"/>
          </a:xfrm>
          <a:prstGeom prst="rect">
            <a:avLst/>
          </a:prstGeom>
        </p:spPr>
        <p:txBody>
          <a:bodyPr lIns="102395" tIns="102395" rIns="102395" bIns="10239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cxnSp>
        <p:nvCxnSpPr>
          <p:cNvPr id="20" name="Shape 20"/>
          <p:cNvCxnSpPr/>
          <p:nvPr/>
        </p:nvCxnSpPr>
        <p:spPr>
          <a:xfrm>
            <a:off x="492563" y="1680379"/>
            <a:ext cx="424800" cy="0"/>
          </a:xfrm>
          <a:prstGeom prst="straightConnector1">
            <a:avLst/>
          </a:prstGeom>
          <a:noFill/>
          <a:ln w="38100" cap="flat" cmpd="sng">
            <a:solidFill>
              <a:schemeClr val="accent4"/>
            </a:solidFill>
            <a:prstDash val="solid"/>
            <a:round/>
            <a:headEnd type="none" w="med" len="med"/>
            <a:tailEnd type="none" w="med" len="med"/>
          </a:ln>
        </p:spPr>
      </p:cxnSp>
      <p:sp>
        <p:nvSpPr>
          <p:cNvPr id="21" name="Shape 21"/>
          <p:cNvSpPr txBox="1">
            <a:spLocks noGrp="1"/>
          </p:cNvSpPr>
          <p:nvPr>
            <p:ph type="title"/>
          </p:nvPr>
        </p:nvSpPr>
        <p:spPr>
          <a:xfrm>
            <a:off x="387900" y="610702"/>
            <a:ext cx="8368200" cy="914799"/>
          </a:xfrm>
          <a:prstGeom prst="rect">
            <a:avLst/>
          </a:prstGeom>
        </p:spPr>
        <p:txBody>
          <a:bodyPr lIns="102395" tIns="102395" rIns="102395" bIns="10239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387900" y="1986434"/>
            <a:ext cx="8368200" cy="4105199"/>
          </a:xfrm>
          <a:prstGeom prst="rect">
            <a:avLst/>
          </a:prstGeom>
        </p:spPr>
        <p:txBody>
          <a:bodyPr lIns="102395" tIns="102395" rIns="102395" bIns="10239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472458" y="6217623"/>
            <a:ext cx="548700" cy="524800"/>
          </a:xfrm>
          <a:prstGeom prst="rect">
            <a:avLst/>
          </a:prstGeom>
        </p:spPr>
        <p:txBody>
          <a:bodyPr lIns="102395" tIns="102395" rIns="102395" bIns="10239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cxnSp>
        <p:nvCxnSpPr>
          <p:cNvPr id="25" name="Shape 25"/>
          <p:cNvCxnSpPr/>
          <p:nvPr/>
        </p:nvCxnSpPr>
        <p:spPr>
          <a:xfrm>
            <a:off x="492563" y="1680379"/>
            <a:ext cx="424800" cy="0"/>
          </a:xfrm>
          <a:prstGeom prst="straightConnector1">
            <a:avLst/>
          </a:prstGeom>
          <a:noFill/>
          <a:ln w="38100" cap="flat" cmpd="sng">
            <a:solidFill>
              <a:schemeClr val="accent4"/>
            </a:solidFill>
            <a:prstDash val="solid"/>
            <a:round/>
            <a:headEnd type="none" w="med" len="med"/>
            <a:tailEnd type="none" w="med" len="med"/>
          </a:ln>
        </p:spPr>
      </p:cxnSp>
      <p:sp>
        <p:nvSpPr>
          <p:cNvPr id="26" name="Shape 26"/>
          <p:cNvSpPr txBox="1">
            <a:spLocks noGrp="1"/>
          </p:cNvSpPr>
          <p:nvPr>
            <p:ph type="title"/>
          </p:nvPr>
        </p:nvSpPr>
        <p:spPr>
          <a:xfrm>
            <a:off x="387900" y="610702"/>
            <a:ext cx="8368200" cy="914799"/>
          </a:xfrm>
          <a:prstGeom prst="rect">
            <a:avLst/>
          </a:prstGeom>
        </p:spPr>
        <p:txBody>
          <a:bodyPr lIns="102395" tIns="102395" rIns="102395" bIns="10239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body" idx="1"/>
          </p:nvPr>
        </p:nvSpPr>
        <p:spPr>
          <a:xfrm>
            <a:off x="387900" y="1986437"/>
            <a:ext cx="3999900" cy="4105199"/>
          </a:xfrm>
          <a:prstGeom prst="rect">
            <a:avLst/>
          </a:prstGeom>
        </p:spPr>
        <p:txBody>
          <a:bodyPr lIns="102395" tIns="102395" rIns="102395" bIns="102395" anchor="t" anchorCtr="0"/>
          <a:lstStyle>
            <a:lvl1pPr>
              <a:spcBef>
                <a:spcPts val="0"/>
              </a:spcBef>
              <a:buSzPct val="100000"/>
              <a:defRPr sz="1500"/>
            </a:lvl1pPr>
            <a:lvl2pPr>
              <a:spcBef>
                <a:spcPts val="0"/>
              </a:spcBef>
              <a:buSzPct val="100000"/>
              <a:defRPr sz="1300"/>
            </a:lvl2pPr>
            <a:lvl3pPr>
              <a:spcBef>
                <a:spcPts val="0"/>
              </a:spcBef>
              <a:buSzPct val="100000"/>
              <a:defRPr sz="1300"/>
            </a:lvl3pPr>
            <a:lvl4pPr>
              <a:spcBef>
                <a:spcPts val="0"/>
              </a:spcBef>
              <a:buSzPct val="100000"/>
              <a:defRPr sz="1300"/>
            </a:lvl4pPr>
            <a:lvl5pPr>
              <a:spcBef>
                <a:spcPts val="0"/>
              </a:spcBef>
              <a:buSzPct val="100000"/>
              <a:defRPr sz="1300"/>
            </a:lvl5pPr>
            <a:lvl6pPr>
              <a:spcBef>
                <a:spcPts val="0"/>
              </a:spcBef>
              <a:buSzPct val="100000"/>
              <a:defRPr sz="1300"/>
            </a:lvl6pPr>
            <a:lvl7pPr>
              <a:spcBef>
                <a:spcPts val="0"/>
              </a:spcBef>
              <a:buSzPct val="100000"/>
              <a:defRPr sz="1300"/>
            </a:lvl7pPr>
            <a:lvl8pPr>
              <a:spcBef>
                <a:spcPts val="0"/>
              </a:spcBef>
              <a:buSzPct val="100000"/>
              <a:defRPr sz="1300"/>
            </a:lvl8pPr>
            <a:lvl9pPr>
              <a:spcBef>
                <a:spcPts val="0"/>
              </a:spcBef>
              <a:buSzPct val="100000"/>
              <a:defRPr sz="1300"/>
            </a:lvl9pPr>
          </a:lstStyle>
          <a:p>
            <a:endParaRPr/>
          </a:p>
        </p:txBody>
      </p:sp>
      <p:sp>
        <p:nvSpPr>
          <p:cNvPr id="28" name="Shape 28"/>
          <p:cNvSpPr txBox="1">
            <a:spLocks noGrp="1"/>
          </p:cNvSpPr>
          <p:nvPr>
            <p:ph type="body" idx="2"/>
          </p:nvPr>
        </p:nvSpPr>
        <p:spPr>
          <a:xfrm>
            <a:off x="4756200" y="1986437"/>
            <a:ext cx="3999900" cy="4105199"/>
          </a:xfrm>
          <a:prstGeom prst="rect">
            <a:avLst/>
          </a:prstGeom>
        </p:spPr>
        <p:txBody>
          <a:bodyPr lIns="102395" tIns="102395" rIns="102395" bIns="102395" anchor="t" anchorCtr="0"/>
          <a:lstStyle>
            <a:lvl1pPr>
              <a:spcBef>
                <a:spcPts val="0"/>
              </a:spcBef>
              <a:buSzPct val="100000"/>
              <a:defRPr sz="1500"/>
            </a:lvl1pPr>
            <a:lvl2pPr>
              <a:spcBef>
                <a:spcPts val="0"/>
              </a:spcBef>
              <a:buSzPct val="100000"/>
              <a:defRPr sz="1300"/>
            </a:lvl2pPr>
            <a:lvl3pPr>
              <a:spcBef>
                <a:spcPts val="0"/>
              </a:spcBef>
              <a:buSzPct val="100000"/>
              <a:defRPr sz="1300"/>
            </a:lvl3pPr>
            <a:lvl4pPr>
              <a:spcBef>
                <a:spcPts val="0"/>
              </a:spcBef>
              <a:buSzPct val="100000"/>
              <a:defRPr sz="1300"/>
            </a:lvl4pPr>
            <a:lvl5pPr>
              <a:spcBef>
                <a:spcPts val="0"/>
              </a:spcBef>
              <a:buSzPct val="100000"/>
              <a:defRPr sz="1300"/>
            </a:lvl5pPr>
            <a:lvl6pPr>
              <a:spcBef>
                <a:spcPts val="0"/>
              </a:spcBef>
              <a:buSzPct val="100000"/>
              <a:defRPr sz="1300"/>
            </a:lvl6pPr>
            <a:lvl7pPr>
              <a:spcBef>
                <a:spcPts val="0"/>
              </a:spcBef>
              <a:buSzPct val="100000"/>
              <a:defRPr sz="1300"/>
            </a:lvl7pPr>
            <a:lvl8pPr>
              <a:spcBef>
                <a:spcPts val="0"/>
              </a:spcBef>
              <a:buSzPct val="100000"/>
              <a:defRPr sz="1300"/>
            </a:lvl8pPr>
            <a:lvl9pPr>
              <a:spcBef>
                <a:spcPts val="0"/>
              </a:spcBef>
              <a:buSzPct val="100000"/>
              <a:defRPr sz="1300"/>
            </a:lvl9pPr>
          </a:lstStyle>
          <a:p>
            <a:endParaRPr/>
          </a:p>
        </p:txBody>
      </p:sp>
      <p:sp>
        <p:nvSpPr>
          <p:cNvPr id="29" name="Shape 29"/>
          <p:cNvSpPr txBox="1">
            <a:spLocks noGrp="1"/>
          </p:cNvSpPr>
          <p:nvPr>
            <p:ph type="sldNum" idx="12"/>
          </p:nvPr>
        </p:nvSpPr>
        <p:spPr>
          <a:xfrm>
            <a:off x="8472458" y="6217623"/>
            <a:ext cx="548700" cy="524800"/>
          </a:xfrm>
          <a:prstGeom prst="rect">
            <a:avLst/>
          </a:prstGeom>
        </p:spPr>
        <p:txBody>
          <a:bodyPr lIns="102395" tIns="102395" rIns="102395" bIns="10239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87900" y="610702"/>
            <a:ext cx="8368200" cy="914799"/>
          </a:xfrm>
          <a:prstGeom prst="rect">
            <a:avLst/>
          </a:prstGeom>
        </p:spPr>
        <p:txBody>
          <a:bodyPr lIns="102395" tIns="102395" rIns="102395" bIns="10239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2" name="Shape 32"/>
          <p:cNvSpPr txBox="1">
            <a:spLocks noGrp="1"/>
          </p:cNvSpPr>
          <p:nvPr>
            <p:ph type="sldNum" idx="12"/>
          </p:nvPr>
        </p:nvSpPr>
        <p:spPr>
          <a:xfrm>
            <a:off x="8472458" y="6217623"/>
            <a:ext cx="548700" cy="524800"/>
          </a:xfrm>
          <a:prstGeom prst="rect">
            <a:avLst/>
          </a:prstGeom>
        </p:spPr>
        <p:txBody>
          <a:bodyPr lIns="102395" tIns="102395" rIns="102395" bIns="10239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cxnSp>
        <p:nvCxnSpPr>
          <p:cNvPr id="34" name="Shape 34"/>
          <p:cNvCxnSpPr/>
          <p:nvPr/>
        </p:nvCxnSpPr>
        <p:spPr>
          <a:xfrm>
            <a:off x="489218" y="1883035"/>
            <a:ext cx="331500" cy="0"/>
          </a:xfrm>
          <a:prstGeom prst="straightConnector1">
            <a:avLst/>
          </a:prstGeom>
          <a:noFill/>
          <a:ln w="38100" cap="flat" cmpd="sng">
            <a:solidFill>
              <a:schemeClr val="accent4"/>
            </a:solidFill>
            <a:prstDash val="solid"/>
            <a:round/>
            <a:headEnd type="none" w="med" len="med"/>
            <a:tailEnd type="none" w="med" len="med"/>
          </a:ln>
        </p:spPr>
      </p:cxnSp>
      <p:sp>
        <p:nvSpPr>
          <p:cNvPr id="35" name="Shape 35"/>
          <p:cNvSpPr txBox="1">
            <a:spLocks noGrp="1"/>
          </p:cNvSpPr>
          <p:nvPr>
            <p:ph type="title"/>
          </p:nvPr>
        </p:nvSpPr>
        <p:spPr>
          <a:xfrm>
            <a:off x="387900" y="740805"/>
            <a:ext cx="2808000" cy="1007599"/>
          </a:xfrm>
          <a:prstGeom prst="rect">
            <a:avLst/>
          </a:prstGeom>
        </p:spPr>
        <p:txBody>
          <a:bodyPr lIns="102395" tIns="102395" rIns="102395" bIns="102395" anchor="b" anchorCtr="0"/>
          <a:lstStyle>
            <a:lvl1pPr>
              <a:spcBef>
                <a:spcPts val="0"/>
              </a:spcBef>
              <a:buSzPct val="100000"/>
              <a:defRPr sz="2800"/>
            </a:lvl1pPr>
            <a:lvl2pPr>
              <a:spcBef>
                <a:spcPts val="0"/>
              </a:spcBef>
              <a:buSzPct val="100000"/>
              <a:defRPr sz="2800"/>
            </a:lvl2pPr>
            <a:lvl3pPr>
              <a:spcBef>
                <a:spcPts val="0"/>
              </a:spcBef>
              <a:buSzPct val="100000"/>
              <a:defRPr sz="2800"/>
            </a:lvl3pPr>
            <a:lvl4pPr>
              <a:spcBef>
                <a:spcPts val="0"/>
              </a:spcBef>
              <a:buSzPct val="100000"/>
              <a:defRPr sz="2800"/>
            </a:lvl4pPr>
            <a:lvl5pPr>
              <a:spcBef>
                <a:spcPts val="0"/>
              </a:spcBef>
              <a:buSzPct val="100000"/>
              <a:defRPr sz="2800"/>
            </a:lvl5pPr>
            <a:lvl6pPr>
              <a:spcBef>
                <a:spcPts val="0"/>
              </a:spcBef>
              <a:buSzPct val="100000"/>
              <a:defRPr sz="2800"/>
            </a:lvl6pPr>
            <a:lvl7pPr>
              <a:spcBef>
                <a:spcPts val="0"/>
              </a:spcBef>
              <a:buSzPct val="100000"/>
              <a:defRPr sz="2800"/>
            </a:lvl7pPr>
            <a:lvl8pPr>
              <a:spcBef>
                <a:spcPts val="0"/>
              </a:spcBef>
              <a:buSzPct val="100000"/>
              <a:defRPr sz="2800"/>
            </a:lvl8pPr>
            <a:lvl9pPr>
              <a:spcBef>
                <a:spcPts val="0"/>
              </a:spcBef>
              <a:buSzPct val="100000"/>
              <a:defRPr sz="2800"/>
            </a:lvl9pPr>
          </a:lstStyle>
          <a:p>
            <a:endParaRPr/>
          </a:p>
        </p:txBody>
      </p:sp>
      <p:sp>
        <p:nvSpPr>
          <p:cNvPr id="36" name="Shape 36"/>
          <p:cNvSpPr txBox="1">
            <a:spLocks noGrp="1"/>
          </p:cNvSpPr>
          <p:nvPr>
            <p:ph type="body" idx="1"/>
          </p:nvPr>
        </p:nvSpPr>
        <p:spPr>
          <a:xfrm>
            <a:off x="387900" y="2125368"/>
            <a:ext cx="2808000" cy="3574800"/>
          </a:xfrm>
          <a:prstGeom prst="rect">
            <a:avLst/>
          </a:prstGeom>
        </p:spPr>
        <p:txBody>
          <a:bodyPr lIns="102395" tIns="102395" rIns="102395" bIns="102395" anchor="t" anchorCtr="0"/>
          <a:lstStyle>
            <a:lvl1pPr>
              <a:spcBef>
                <a:spcPts val="0"/>
              </a:spcBef>
              <a:buSzPct val="100000"/>
              <a:defRPr sz="1300"/>
            </a:lvl1pPr>
            <a:lvl2pPr>
              <a:spcBef>
                <a:spcPts val="0"/>
              </a:spcBef>
              <a:buSzPct val="100000"/>
              <a:defRPr sz="1300"/>
            </a:lvl2pPr>
            <a:lvl3pPr>
              <a:spcBef>
                <a:spcPts val="0"/>
              </a:spcBef>
              <a:buSzPct val="100000"/>
              <a:defRPr sz="1300"/>
            </a:lvl3pPr>
            <a:lvl4pPr>
              <a:spcBef>
                <a:spcPts val="0"/>
              </a:spcBef>
              <a:buSzPct val="100000"/>
              <a:defRPr sz="1300"/>
            </a:lvl4pPr>
            <a:lvl5pPr>
              <a:spcBef>
                <a:spcPts val="0"/>
              </a:spcBef>
              <a:buSzPct val="100000"/>
              <a:defRPr sz="1300"/>
            </a:lvl5pPr>
            <a:lvl6pPr>
              <a:spcBef>
                <a:spcPts val="0"/>
              </a:spcBef>
              <a:buSzPct val="100000"/>
              <a:defRPr sz="1300"/>
            </a:lvl6pPr>
            <a:lvl7pPr>
              <a:spcBef>
                <a:spcPts val="0"/>
              </a:spcBef>
              <a:buSzPct val="100000"/>
              <a:defRPr sz="1300"/>
            </a:lvl7pPr>
            <a:lvl8pPr>
              <a:spcBef>
                <a:spcPts val="0"/>
              </a:spcBef>
              <a:buSzPct val="100000"/>
              <a:defRPr sz="1300"/>
            </a:lvl8pPr>
            <a:lvl9pPr>
              <a:spcBef>
                <a:spcPts val="0"/>
              </a:spcBef>
              <a:buSzPct val="100000"/>
              <a:defRPr sz="1300"/>
            </a:lvl9pPr>
          </a:lstStyle>
          <a:p>
            <a:endParaRPr/>
          </a:p>
        </p:txBody>
      </p:sp>
      <p:sp>
        <p:nvSpPr>
          <p:cNvPr id="37" name="Shape 37"/>
          <p:cNvSpPr txBox="1">
            <a:spLocks noGrp="1"/>
          </p:cNvSpPr>
          <p:nvPr>
            <p:ph type="sldNum" idx="12"/>
          </p:nvPr>
        </p:nvSpPr>
        <p:spPr>
          <a:xfrm>
            <a:off x="8472458" y="6217623"/>
            <a:ext cx="548700" cy="524800"/>
          </a:xfrm>
          <a:prstGeom prst="rect">
            <a:avLst/>
          </a:prstGeom>
        </p:spPr>
        <p:txBody>
          <a:bodyPr lIns="102395" tIns="102395" rIns="102395" bIns="10239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250" y="701800"/>
            <a:ext cx="5618700" cy="5454400"/>
          </a:xfrm>
          <a:prstGeom prst="rect">
            <a:avLst/>
          </a:prstGeom>
        </p:spPr>
        <p:txBody>
          <a:bodyPr lIns="102395" tIns="102395" rIns="102395" bIns="102395" anchor="ctr" anchorCtr="0"/>
          <a:lstStyle>
            <a:lvl1pPr>
              <a:spcBef>
                <a:spcPts val="0"/>
              </a:spcBef>
              <a:buSzPct val="100000"/>
              <a:defRPr sz="5500"/>
            </a:lvl1pPr>
            <a:lvl2pPr>
              <a:spcBef>
                <a:spcPts val="0"/>
              </a:spcBef>
              <a:buSzPct val="100000"/>
              <a:defRPr sz="5500"/>
            </a:lvl2pPr>
            <a:lvl3pPr>
              <a:spcBef>
                <a:spcPts val="0"/>
              </a:spcBef>
              <a:buSzPct val="100000"/>
              <a:defRPr sz="5500"/>
            </a:lvl3pPr>
            <a:lvl4pPr>
              <a:spcBef>
                <a:spcPts val="0"/>
              </a:spcBef>
              <a:buSzPct val="100000"/>
              <a:defRPr sz="5500"/>
            </a:lvl4pPr>
            <a:lvl5pPr>
              <a:spcBef>
                <a:spcPts val="0"/>
              </a:spcBef>
              <a:buSzPct val="100000"/>
              <a:defRPr sz="5500"/>
            </a:lvl5pPr>
            <a:lvl6pPr>
              <a:spcBef>
                <a:spcPts val="0"/>
              </a:spcBef>
              <a:buSzPct val="100000"/>
              <a:defRPr sz="5500"/>
            </a:lvl6pPr>
            <a:lvl7pPr>
              <a:spcBef>
                <a:spcPts val="0"/>
              </a:spcBef>
              <a:buSzPct val="100000"/>
              <a:defRPr sz="5500"/>
            </a:lvl7pPr>
            <a:lvl8pPr>
              <a:spcBef>
                <a:spcPts val="0"/>
              </a:spcBef>
              <a:buSzPct val="100000"/>
              <a:defRPr sz="5500"/>
            </a:lvl8pPr>
            <a:lvl9pPr>
              <a:spcBef>
                <a:spcPts val="0"/>
              </a:spcBef>
              <a:buSzPct val="100000"/>
              <a:defRPr sz="5500"/>
            </a:lvl9pPr>
          </a:lstStyle>
          <a:p>
            <a:endParaRPr/>
          </a:p>
        </p:txBody>
      </p:sp>
      <p:sp>
        <p:nvSpPr>
          <p:cNvPr id="40" name="Shape 40"/>
          <p:cNvSpPr txBox="1">
            <a:spLocks noGrp="1"/>
          </p:cNvSpPr>
          <p:nvPr>
            <p:ph type="sldNum" idx="12"/>
          </p:nvPr>
        </p:nvSpPr>
        <p:spPr>
          <a:xfrm>
            <a:off x="8472458" y="6217623"/>
            <a:ext cx="548700" cy="524800"/>
          </a:xfrm>
          <a:prstGeom prst="rect">
            <a:avLst/>
          </a:prstGeom>
        </p:spPr>
        <p:txBody>
          <a:bodyPr lIns="102395" tIns="102395" rIns="102395" bIns="10239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100"/>
            <a:ext cx="4572000" cy="6857999"/>
          </a:xfrm>
          <a:prstGeom prst="rect">
            <a:avLst/>
          </a:prstGeom>
          <a:solidFill>
            <a:schemeClr val="dk2"/>
          </a:solidFill>
          <a:ln>
            <a:noFill/>
          </a:ln>
        </p:spPr>
        <p:txBody>
          <a:bodyPr lIns="102395" tIns="102395" rIns="102395" bIns="102395" anchor="ctr" anchorCtr="0">
            <a:noAutofit/>
          </a:bodyPr>
          <a:lstStyle/>
          <a:p>
            <a:pPr>
              <a:spcBef>
                <a:spcPts val="0"/>
              </a:spcBef>
              <a:buNone/>
            </a:pPr>
            <a:endParaRPr/>
          </a:p>
        </p:txBody>
      </p:sp>
      <p:cxnSp>
        <p:nvCxnSpPr>
          <p:cNvPr id="43" name="Shape 43"/>
          <p:cNvCxnSpPr/>
          <p:nvPr/>
        </p:nvCxnSpPr>
        <p:spPr>
          <a:xfrm>
            <a:off x="5029675" y="5994005"/>
            <a:ext cx="540900" cy="0"/>
          </a:xfrm>
          <a:prstGeom prst="straightConnector1">
            <a:avLst/>
          </a:prstGeom>
          <a:noFill/>
          <a:ln w="38100" cap="flat" cmpd="sng">
            <a:solidFill>
              <a:schemeClr val="accent5"/>
            </a:solidFill>
            <a:prstDash val="solid"/>
            <a:round/>
            <a:headEnd type="none" w="med" len="med"/>
            <a:tailEnd type="none" w="med" len="med"/>
          </a:ln>
        </p:spPr>
      </p:cxnSp>
      <p:sp>
        <p:nvSpPr>
          <p:cNvPr id="44" name="Shape 44"/>
          <p:cNvSpPr txBox="1">
            <a:spLocks noGrp="1"/>
          </p:cNvSpPr>
          <p:nvPr>
            <p:ph type="title"/>
          </p:nvPr>
        </p:nvSpPr>
        <p:spPr>
          <a:xfrm>
            <a:off x="265500" y="1612101"/>
            <a:ext cx="4045200" cy="2008399"/>
          </a:xfrm>
          <a:prstGeom prst="rect">
            <a:avLst/>
          </a:prstGeom>
        </p:spPr>
        <p:txBody>
          <a:bodyPr lIns="102395" tIns="102395" rIns="102395" bIns="102395" anchor="b" anchorCtr="0"/>
          <a:lstStyle>
            <a:lvl1pPr algn="ctr">
              <a:spcBef>
                <a:spcPts val="0"/>
              </a:spcBef>
              <a:buSzPct val="100000"/>
              <a:defRPr sz="4300"/>
            </a:lvl1pPr>
            <a:lvl2pPr algn="ctr">
              <a:spcBef>
                <a:spcPts val="0"/>
              </a:spcBef>
              <a:buSzPct val="100000"/>
              <a:defRPr sz="4300"/>
            </a:lvl2pPr>
            <a:lvl3pPr algn="ctr">
              <a:spcBef>
                <a:spcPts val="0"/>
              </a:spcBef>
              <a:buSzPct val="100000"/>
              <a:defRPr sz="4300"/>
            </a:lvl3pPr>
            <a:lvl4pPr algn="ctr">
              <a:spcBef>
                <a:spcPts val="0"/>
              </a:spcBef>
              <a:buSzPct val="100000"/>
              <a:defRPr sz="4300"/>
            </a:lvl4pPr>
            <a:lvl5pPr algn="ctr">
              <a:spcBef>
                <a:spcPts val="0"/>
              </a:spcBef>
              <a:buSzPct val="100000"/>
              <a:defRPr sz="4300"/>
            </a:lvl5pPr>
            <a:lvl6pPr algn="ctr">
              <a:spcBef>
                <a:spcPts val="0"/>
              </a:spcBef>
              <a:buSzPct val="100000"/>
              <a:defRPr sz="4300"/>
            </a:lvl6pPr>
            <a:lvl7pPr algn="ctr">
              <a:spcBef>
                <a:spcPts val="0"/>
              </a:spcBef>
              <a:buSzPct val="100000"/>
              <a:defRPr sz="4300"/>
            </a:lvl7pPr>
            <a:lvl8pPr algn="ctr">
              <a:spcBef>
                <a:spcPts val="0"/>
              </a:spcBef>
              <a:buSzPct val="100000"/>
              <a:defRPr sz="4300"/>
            </a:lvl8pPr>
            <a:lvl9pPr algn="ctr">
              <a:spcBef>
                <a:spcPts val="0"/>
              </a:spcBef>
              <a:buSzPct val="100000"/>
              <a:defRPr sz="4300"/>
            </a:lvl9pPr>
          </a:lstStyle>
          <a:p>
            <a:endParaRPr/>
          </a:p>
        </p:txBody>
      </p:sp>
      <p:sp>
        <p:nvSpPr>
          <p:cNvPr id="45" name="Shape 45"/>
          <p:cNvSpPr txBox="1">
            <a:spLocks noGrp="1"/>
          </p:cNvSpPr>
          <p:nvPr>
            <p:ph type="subTitle" idx="1"/>
          </p:nvPr>
        </p:nvSpPr>
        <p:spPr>
          <a:xfrm>
            <a:off x="265500" y="3692000"/>
            <a:ext cx="4045200" cy="1794000"/>
          </a:xfrm>
          <a:prstGeom prst="rect">
            <a:avLst/>
          </a:prstGeom>
        </p:spPr>
        <p:txBody>
          <a:bodyPr lIns="102395" tIns="102395" rIns="102395" bIns="102395" anchor="t" anchorCtr="0"/>
          <a:lstStyle>
            <a:lvl1pPr algn="ctr">
              <a:lnSpc>
                <a:spcPct val="100000"/>
              </a:lnSpc>
              <a:spcBef>
                <a:spcPts val="0"/>
              </a:spcBef>
              <a:spcAft>
                <a:spcPts val="0"/>
              </a:spcAft>
              <a:buClr>
                <a:schemeClr val="accent5"/>
              </a:buClr>
              <a:buSzPct val="100000"/>
              <a:buNone/>
              <a:defRPr sz="2500">
                <a:solidFill>
                  <a:schemeClr val="accent5"/>
                </a:solidFill>
              </a:defRPr>
            </a:lvl1pPr>
            <a:lvl2pPr algn="ctr">
              <a:lnSpc>
                <a:spcPct val="100000"/>
              </a:lnSpc>
              <a:spcBef>
                <a:spcPts val="0"/>
              </a:spcBef>
              <a:spcAft>
                <a:spcPts val="0"/>
              </a:spcAft>
              <a:buClr>
                <a:schemeClr val="accent5"/>
              </a:buClr>
              <a:buSzPct val="100000"/>
              <a:buNone/>
              <a:defRPr sz="2500">
                <a:solidFill>
                  <a:schemeClr val="accent5"/>
                </a:solidFill>
              </a:defRPr>
            </a:lvl2pPr>
            <a:lvl3pPr algn="ctr">
              <a:lnSpc>
                <a:spcPct val="100000"/>
              </a:lnSpc>
              <a:spcBef>
                <a:spcPts val="0"/>
              </a:spcBef>
              <a:spcAft>
                <a:spcPts val="0"/>
              </a:spcAft>
              <a:buClr>
                <a:schemeClr val="accent5"/>
              </a:buClr>
              <a:buSzPct val="100000"/>
              <a:buNone/>
              <a:defRPr sz="2500">
                <a:solidFill>
                  <a:schemeClr val="accent5"/>
                </a:solidFill>
              </a:defRPr>
            </a:lvl3pPr>
            <a:lvl4pPr algn="ctr">
              <a:lnSpc>
                <a:spcPct val="100000"/>
              </a:lnSpc>
              <a:spcBef>
                <a:spcPts val="0"/>
              </a:spcBef>
              <a:spcAft>
                <a:spcPts val="0"/>
              </a:spcAft>
              <a:buClr>
                <a:schemeClr val="accent5"/>
              </a:buClr>
              <a:buSzPct val="100000"/>
              <a:buNone/>
              <a:defRPr sz="2500">
                <a:solidFill>
                  <a:schemeClr val="accent5"/>
                </a:solidFill>
              </a:defRPr>
            </a:lvl4pPr>
            <a:lvl5pPr algn="ctr">
              <a:lnSpc>
                <a:spcPct val="100000"/>
              </a:lnSpc>
              <a:spcBef>
                <a:spcPts val="0"/>
              </a:spcBef>
              <a:spcAft>
                <a:spcPts val="0"/>
              </a:spcAft>
              <a:buClr>
                <a:schemeClr val="accent5"/>
              </a:buClr>
              <a:buSzPct val="100000"/>
              <a:buNone/>
              <a:defRPr sz="2500">
                <a:solidFill>
                  <a:schemeClr val="accent5"/>
                </a:solidFill>
              </a:defRPr>
            </a:lvl5pPr>
            <a:lvl6pPr algn="ctr">
              <a:lnSpc>
                <a:spcPct val="100000"/>
              </a:lnSpc>
              <a:spcBef>
                <a:spcPts val="0"/>
              </a:spcBef>
              <a:spcAft>
                <a:spcPts val="0"/>
              </a:spcAft>
              <a:buClr>
                <a:schemeClr val="accent5"/>
              </a:buClr>
              <a:buSzPct val="100000"/>
              <a:buNone/>
              <a:defRPr sz="2500">
                <a:solidFill>
                  <a:schemeClr val="accent5"/>
                </a:solidFill>
              </a:defRPr>
            </a:lvl6pPr>
            <a:lvl7pPr algn="ctr">
              <a:lnSpc>
                <a:spcPct val="100000"/>
              </a:lnSpc>
              <a:spcBef>
                <a:spcPts val="0"/>
              </a:spcBef>
              <a:spcAft>
                <a:spcPts val="0"/>
              </a:spcAft>
              <a:buClr>
                <a:schemeClr val="accent5"/>
              </a:buClr>
              <a:buSzPct val="100000"/>
              <a:buNone/>
              <a:defRPr sz="2500">
                <a:solidFill>
                  <a:schemeClr val="accent5"/>
                </a:solidFill>
              </a:defRPr>
            </a:lvl7pPr>
            <a:lvl8pPr algn="ctr">
              <a:lnSpc>
                <a:spcPct val="100000"/>
              </a:lnSpc>
              <a:spcBef>
                <a:spcPts val="0"/>
              </a:spcBef>
              <a:spcAft>
                <a:spcPts val="0"/>
              </a:spcAft>
              <a:buClr>
                <a:schemeClr val="accent5"/>
              </a:buClr>
              <a:buSzPct val="100000"/>
              <a:buNone/>
              <a:defRPr sz="2500">
                <a:solidFill>
                  <a:schemeClr val="accent5"/>
                </a:solidFill>
              </a:defRPr>
            </a:lvl8pPr>
            <a:lvl9pPr algn="ctr">
              <a:lnSpc>
                <a:spcPct val="100000"/>
              </a:lnSpc>
              <a:spcBef>
                <a:spcPts val="0"/>
              </a:spcBef>
              <a:spcAft>
                <a:spcPts val="0"/>
              </a:spcAft>
              <a:buClr>
                <a:schemeClr val="accent5"/>
              </a:buClr>
              <a:buSzPct val="100000"/>
              <a:buNone/>
              <a:defRPr sz="2500">
                <a:solidFill>
                  <a:schemeClr val="accent5"/>
                </a:solidFill>
              </a:defRPr>
            </a:lvl9pPr>
          </a:lstStyle>
          <a:p>
            <a:endParaRPr/>
          </a:p>
        </p:txBody>
      </p:sp>
      <p:sp>
        <p:nvSpPr>
          <p:cNvPr id="46" name="Shape 46"/>
          <p:cNvSpPr txBox="1">
            <a:spLocks noGrp="1"/>
          </p:cNvSpPr>
          <p:nvPr>
            <p:ph type="body" idx="2"/>
          </p:nvPr>
        </p:nvSpPr>
        <p:spPr>
          <a:xfrm>
            <a:off x="4939500" y="965604"/>
            <a:ext cx="3837000" cy="4926799"/>
          </a:xfrm>
          <a:prstGeom prst="rect">
            <a:avLst/>
          </a:prstGeom>
        </p:spPr>
        <p:txBody>
          <a:bodyPr lIns="102395" tIns="102395" rIns="102395" bIns="10239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7" name="Shape 47"/>
          <p:cNvSpPr txBox="1">
            <a:spLocks noGrp="1"/>
          </p:cNvSpPr>
          <p:nvPr>
            <p:ph type="sldNum" idx="12"/>
          </p:nvPr>
        </p:nvSpPr>
        <p:spPr>
          <a:xfrm>
            <a:off x="8472458" y="6217623"/>
            <a:ext cx="548700" cy="524800"/>
          </a:xfrm>
          <a:prstGeom prst="rect">
            <a:avLst/>
          </a:prstGeom>
        </p:spPr>
        <p:txBody>
          <a:bodyPr lIns="102395" tIns="102395" rIns="102395" bIns="10239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5644970"/>
            <a:ext cx="5998800" cy="798399"/>
          </a:xfrm>
          <a:prstGeom prst="rect">
            <a:avLst/>
          </a:prstGeom>
        </p:spPr>
        <p:txBody>
          <a:bodyPr lIns="102395" tIns="102395" rIns="102395" bIns="102395" anchor="ctr" anchorCtr="0"/>
          <a:lstStyle>
            <a:lvl1pPr>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0" name="Shape 50"/>
          <p:cNvSpPr txBox="1">
            <a:spLocks noGrp="1"/>
          </p:cNvSpPr>
          <p:nvPr>
            <p:ph type="sldNum" idx="12"/>
          </p:nvPr>
        </p:nvSpPr>
        <p:spPr>
          <a:xfrm>
            <a:off x="8472458" y="6217623"/>
            <a:ext cx="548700" cy="524800"/>
          </a:xfrm>
          <a:prstGeom prst="rect">
            <a:avLst/>
          </a:prstGeom>
        </p:spPr>
        <p:txBody>
          <a:bodyPr lIns="102395" tIns="102395" rIns="102395" bIns="102395" anchor="ctr" anchorCtr="0">
            <a:noAutofit/>
          </a:body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87900" y="610702"/>
            <a:ext cx="8368200" cy="914799"/>
          </a:xfrm>
          <a:prstGeom prst="rect">
            <a:avLst/>
          </a:prstGeom>
          <a:noFill/>
          <a:ln>
            <a:noFill/>
          </a:ln>
        </p:spPr>
        <p:txBody>
          <a:bodyPr lIns="102395" tIns="102395" rIns="102395" bIns="102395" anchor="b" anchorCtr="0"/>
          <a:lstStyle>
            <a:lvl1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6" name="Shape 6"/>
          <p:cNvSpPr txBox="1">
            <a:spLocks noGrp="1"/>
          </p:cNvSpPr>
          <p:nvPr>
            <p:ph type="body" idx="1"/>
          </p:nvPr>
        </p:nvSpPr>
        <p:spPr>
          <a:xfrm>
            <a:off x="387900" y="1986434"/>
            <a:ext cx="8368200" cy="4105199"/>
          </a:xfrm>
          <a:prstGeom prst="rect">
            <a:avLst/>
          </a:prstGeom>
          <a:noFill/>
          <a:ln>
            <a:noFill/>
          </a:ln>
        </p:spPr>
        <p:txBody>
          <a:bodyPr lIns="102395" tIns="102395" rIns="102395" bIns="102395" anchor="t" anchorCtr="0"/>
          <a:lstStyle>
            <a:lvl1pPr>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7" name="Shape 7"/>
          <p:cNvSpPr txBox="1">
            <a:spLocks noGrp="1"/>
          </p:cNvSpPr>
          <p:nvPr>
            <p:ph type="sldNum" idx="12"/>
          </p:nvPr>
        </p:nvSpPr>
        <p:spPr>
          <a:xfrm>
            <a:off x="8472458" y="6217623"/>
            <a:ext cx="548700" cy="524800"/>
          </a:xfrm>
          <a:prstGeom prst="rect">
            <a:avLst/>
          </a:prstGeom>
          <a:noFill/>
          <a:ln>
            <a:noFill/>
          </a:ln>
        </p:spPr>
        <p:txBody>
          <a:bodyPr lIns="102395" tIns="102395" rIns="102395" bIns="102395" anchor="ctr" anchorCtr="0">
            <a:noAutofit/>
          </a:bodyPr>
          <a:lstStyle/>
          <a:p>
            <a:pPr algn="r"/>
            <a:fld id="{00000000-1234-1234-1234-123412341234}" type="slidenum">
              <a:rPr lang="en" sz="1000" smtClean="0">
                <a:solidFill>
                  <a:schemeClr val="dk1"/>
                </a:solidFill>
                <a:latin typeface="Roboto"/>
                <a:ea typeface="Roboto"/>
                <a:cs typeface="Roboto"/>
                <a:sym typeface="Roboto"/>
              </a:rPr>
              <a:pPr algn="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mailto:Roger.wen@csueastbay.edu" TargetMode="External"/><Relationship Id="rId2" Type="http://schemas.openxmlformats.org/officeDocument/2006/relationships/hyperlink" Target="mailto:Rebecca.farivar@csueastbay.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1680303" y="1585237"/>
            <a:ext cx="5783400" cy="1943199"/>
          </a:xfrm>
          <a:prstGeom prst="rect">
            <a:avLst/>
          </a:prstGeom>
          <a:ln w="9525" cap="flat" cmpd="sng">
            <a:solidFill>
              <a:srgbClr val="B6D7A8"/>
            </a:solidFill>
            <a:prstDash val="solid"/>
            <a:round/>
            <a:headEnd type="none" w="med" len="med"/>
            <a:tailEnd type="none" w="med" len="med"/>
          </a:ln>
        </p:spPr>
        <p:txBody>
          <a:bodyPr lIns="102395" tIns="102395" rIns="102395" bIns="102395" anchor="b" anchorCtr="0">
            <a:noAutofit/>
          </a:bodyPr>
          <a:lstStyle/>
          <a:p>
            <a:r>
              <a:rPr lang="en" sz="4000" b="1" dirty="0">
                <a:solidFill>
                  <a:schemeClr val="accent5"/>
                </a:solidFill>
                <a:latin typeface="Roboto"/>
                <a:ea typeface="Roboto"/>
                <a:cs typeface="Roboto"/>
                <a:sym typeface="Roboto"/>
              </a:rPr>
              <a:t>Making Quality Standard</a:t>
            </a:r>
          </a:p>
        </p:txBody>
      </p:sp>
      <p:sp>
        <p:nvSpPr>
          <p:cNvPr id="60" name="Shape 60"/>
          <p:cNvSpPr txBox="1">
            <a:spLocks noGrp="1"/>
          </p:cNvSpPr>
          <p:nvPr>
            <p:ph type="subTitle" idx="1"/>
          </p:nvPr>
        </p:nvSpPr>
        <p:spPr>
          <a:xfrm>
            <a:off x="1680300" y="4065933"/>
            <a:ext cx="5783400" cy="2411067"/>
          </a:xfrm>
          <a:prstGeom prst="rect">
            <a:avLst/>
          </a:prstGeom>
        </p:spPr>
        <p:txBody>
          <a:bodyPr lIns="102395" tIns="102395" rIns="102395" bIns="102395" anchor="t" anchorCtr="0">
            <a:noAutofit/>
          </a:bodyPr>
          <a:lstStyle/>
          <a:p>
            <a:r>
              <a:rPr lang="en" b="1" dirty="0">
                <a:solidFill>
                  <a:schemeClr val="dk1"/>
                </a:solidFill>
                <a:latin typeface="Roboto"/>
                <a:ea typeface="Roboto"/>
                <a:cs typeface="Roboto"/>
                <a:sym typeface="Roboto"/>
              </a:rPr>
              <a:t>Building a Sustainable Quality Assurance Culture and Establishing a Standard Operating Procedure (SOP)</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i="1" dirty="0" smtClean="0"/>
              <a:t>First SOP – quarter and semester</a:t>
            </a:r>
            <a:endParaRPr lang="en-US" i="1" dirty="0"/>
          </a:p>
        </p:txBody>
      </p:sp>
      <p:pic>
        <p:nvPicPr>
          <p:cNvPr id="3074" name="Picture 2" descr="C:\Users\gj4566\Desktop\smartsheet quarter seme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55319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428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i="1" dirty="0" smtClean="0"/>
              <a:t>First SOP - descriptions</a:t>
            </a:r>
            <a:endParaRPr lang="en-US" i="1" dirty="0"/>
          </a:p>
        </p:txBody>
      </p:sp>
      <p:pic>
        <p:nvPicPr>
          <p:cNvPr id="4098" name="Picture 2" descr="C:\Users\gj4566\Desktop\smartsheet descrip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185737"/>
            <a:ext cx="6467475" cy="537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852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319500" y="5644970"/>
            <a:ext cx="5998800" cy="798399"/>
          </a:xfrm>
          <a:prstGeom prst="rect">
            <a:avLst/>
          </a:prstGeom>
        </p:spPr>
        <p:txBody>
          <a:bodyPr lIns="102395" tIns="102395" rIns="102395" bIns="102395" anchor="ctr" anchorCtr="0">
            <a:noAutofit/>
          </a:bodyPr>
          <a:lstStyle/>
          <a:p>
            <a:r>
              <a:rPr lang="en" i="1" dirty="0"/>
              <a:t>First SOP </a:t>
            </a:r>
            <a:r>
              <a:rPr lang="en" i="1" dirty="0" smtClean="0"/>
              <a:t>– course materials</a:t>
            </a:r>
            <a:endParaRPr lang="en" i="1" dirty="0"/>
          </a:p>
        </p:txBody>
      </p:sp>
      <p:pic>
        <p:nvPicPr>
          <p:cNvPr id="5122" name="Picture 2" descr="C:\Users\gj4566\Desktop\smartsheet - course materia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90600"/>
            <a:ext cx="5486399" cy="4357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319500" y="5644970"/>
            <a:ext cx="5998800" cy="798399"/>
          </a:xfrm>
          <a:prstGeom prst="rect">
            <a:avLst/>
          </a:prstGeom>
        </p:spPr>
        <p:txBody>
          <a:bodyPr lIns="102395" tIns="102395" rIns="102395" bIns="102395" anchor="ctr" anchorCtr="0">
            <a:noAutofit/>
          </a:bodyPr>
          <a:lstStyle/>
          <a:p>
            <a:r>
              <a:rPr lang="en" i="1" dirty="0"/>
              <a:t>First SOP - </a:t>
            </a:r>
            <a:r>
              <a:rPr lang="en" i="1" dirty="0" smtClean="0"/>
              <a:t>assessments</a:t>
            </a:r>
            <a:endParaRPr lang="en" i="1" dirty="0"/>
          </a:p>
        </p:txBody>
      </p:sp>
      <p:pic>
        <p:nvPicPr>
          <p:cNvPr id="6146" name="Picture 2" descr="C:\Users\gj4566\Desktop\smartsheet assessm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676400"/>
            <a:ext cx="794385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i="1" dirty="0" smtClean="0"/>
              <a:t>First SOP – internal review</a:t>
            </a:r>
            <a:endParaRPr lang="en-US" i="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71600"/>
            <a:ext cx="5823856"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454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319500" y="5644970"/>
            <a:ext cx="5998800" cy="798399"/>
          </a:xfrm>
          <a:prstGeom prst="rect">
            <a:avLst/>
          </a:prstGeom>
        </p:spPr>
        <p:txBody>
          <a:bodyPr lIns="102395" tIns="102395" rIns="102395" bIns="102395" anchor="ctr" anchorCtr="0">
            <a:noAutofit/>
          </a:bodyPr>
          <a:lstStyle/>
          <a:p>
            <a:r>
              <a:rPr lang="en" i="1" dirty="0"/>
              <a:t>First SOP </a:t>
            </a:r>
            <a:r>
              <a:rPr lang="en" i="1" dirty="0" smtClean="0"/>
              <a:t>– QM certification</a:t>
            </a:r>
            <a:endParaRPr lang="en" i="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43126"/>
            <a:ext cx="6822902" cy="1900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87900" y="610702"/>
            <a:ext cx="8368200" cy="914799"/>
          </a:xfrm>
          <a:prstGeom prst="rect">
            <a:avLst/>
          </a:prstGeom>
        </p:spPr>
        <p:txBody>
          <a:bodyPr lIns="102395" tIns="102395" rIns="102395" bIns="102395" anchor="b" anchorCtr="0">
            <a:noAutofit/>
          </a:bodyPr>
          <a:lstStyle/>
          <a:p>
            <a:pPr algn="ctr"/>
            <a:r>
              <a:rPr lang="en" b="1"/>
              <a:t>What went well?</a:t>
            </a:r>
          </a:p>
        </p:txBody>
      </p:sp>
      <p:sp>
        <p:nvSpPr>
          <p:cNvPr id="156" name="Shape 156"/>
          <p:cNvSpPr txBox="1">
            <a:spLocks noGrp="1"/>
          </p:cNvSpPr>
          <p:nvPr>
            <p:ph type="body" idx="1"/>
          </p:nvPr>
        </p:nvSpPr>
        <p:spPr>
          <a:xfrm>
            <a:off x="387900" y="1986434"/>
            <a:ext cx="8368200" cy="4105199"/>
          </a:xfrm>
          <a:prstGeom prst="rect">
            <a:avLst/>
          </a:prstGeom>
        </p:spPr>
        <p:txBody>
          <a:bodyPr lIns="102395" tIns="102395" rIns="102395" bIns="102395" anchor="t" anchorCtr="0">
            <a:noAutofit/>
          </a:bodyPr>
          <a:lstStyle/>
          <a:p>
            <a:pPr marL="640080" indent="-384048">
              <a:buFont typeface="Arial" panose="020B0604020202020204" pitchFamily="34" charset="0"/>
              <a:buChar char="•"/>
            </a:pPr>
            <a:r>
              <a:rPr lang="en" sz="2800" dirty="0">
                <a:latin typeface="Roboto Slab"/>
                <a:ea typeface="Roboto Slab"/>
                <a:cs typeface="Roboto Slab"/>
                <a:sym typeface="Roboto Slab"/>
              </a:rPr>
              <a:t>Separate </a:t>
            </a:r>
            <a:r>
              <a:rPr lang="en" sz="2800" dirty="0" smtClean="0">
                <a:latin typeface="Roboto Slab"/>
                <a:ea typeface="Roboto Slab"/>
                <a:cs typeface="Roboto Slab"/>
                <a:sym typeface="Roboto Slab"/>
              </a:rPr>
              <a:t>categories</a:t>
            </a:r>
          </a:p>
          <a:p>
            <a:pPr marL="640080" indent="-384048">
              <a:buFont typeface="Arial" panose="020B0604020202020204" pitchFamily="34" charset="0"/>
              <a:buChar char="•"/>
            </a:pPr>
            <a:r>
              <a:rPr lang="en" sz="2800" dirty="0" smtClean="0">
                <a:latin typeface="Roboto Slab"/>
                <a:ea typeface="Roboto Slab"/>
                <a:cs typeface="Roboto Slab"/>
                <a:sym typeface="Roboto Slab"/>
              </a:rPr>
              <a:t>Detailed </a:t>
            </a:r>
            <a:r>
              <a:rPr lang="en" sz="2800" dirty="0">
                <a:latin typeface="Roboto Slab"/>
                <a:ea typeface="Roboto Slab"/>
                <a:cs typeface="Roboto Slab"/>
                <a:sym typeface="Roboto Slab"/>
              </a:rPr>
              <a:t>breakdown of steps</a:t>
            </a:r>
          </a:p>
          <a:p>
            <a:pPr marL="640080" indent="-384048">
              <a:buFont typeface="Arial" panose="020B0604020202020204" pitchFamily="34" charset="0"/>
              <a:buChar char="•"/>
            </a:pPr>
            <a:r>
              <a:rPr lang="en" sz="2800" dirty="0">
                <a:latin typeface="Roboto Slab"/>
                <a:ea typeface="Roboto Slab"/>
                <a:cs typeface="Roboto Slab"/>
                <a:sym typeface="Roboto Slab"/>
              </a:rPr>
              <a:t>Descriptions of each </a:t>
            </a:r>
            <a:r>
              <a:rPr lang="en" sz="2800" dirty="0" smtClean="0">
                <a:latin typeface="Roboto Slab"/>
                <a:ea typeface="Roboto Slab"/>
                <a:cs typeface="Roboto Slab"/>
                <a:sym typeface="Roboto Slab"/>
              </a:rPr>
              <a:t>categories</a:t>
            </a:r>
            <a:endParaRPr lang="en" sz="2800" dirty="0">
              <a:latin typeface="Roboto Slab"/>
              <a:ea typeface="Roboto Slab"/>
              <a:cs typeface="Roboto Slab"/>
              <a:sym typeface="Roboto Slab"/>
            </a:endParaRPr>
          </a:p>
          <a:p>
            <a:endParaRPr sz="3300" dirty="0">
              <a:latin typeface="Roboto Slab"/>
              <a:ea typeface="Roboto Slab"/>
              <a:cs typeface="Roboto Slab"/>
              <a:sym typeface="Roboto Slab"/>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87900" y="610702"/>
            <a:ext cx="8368200" cy="914799"/>
          </a:xfrm>
          <a:prstGeom prst="rect">
            <a:avLst/>
          </a:prstGeom>
        </p:spPr>
        <p:txBody>
          <a:bodyPr lIns="102395" tIns="102395" rIns="102395" bIns="102395" anchor="b" anchorCtr="0">
            <a:noAutofit/>
          </a:bodyPr>
          <a:lstStyle/>
          <a:p>
            <a:pPr algn="ctr"/>
            <a:r>
              <a:rPr lang="en" b="1" dirty="0"/>
              <a:t>What needed to improve?</a:t>
            </a:r>
          </a:p>
        </p:txBody>
      </p:sp>
      <p:sp>
        <p:nvSpPr>
          <p:cNvPr id="162" name="Shape 162"/>
          <p:cNvSpPr txBox="1">
            <a:spLocks noGrp="1"/>
          </p:cNvSpPr>
          <p:nvPr>
            <p:ph type="body" idx="1"/>
          </p:nvPr>
        </p:nvSpPr>
        <p:spPr>
          <a:xfrm>
            <a:off x="387900" y="1986434"/>
            <a:ext cx="8368200" cy="4105199"/>
          </a:xfrm>
          <a:prstGeom prst="rect">
            <a:avLst/>
          </a:prstGeom>
        </p:spPr>
        <p:txBody>
          <a:bodyPr lIns="102395" tIns="102395" rIns="102395" bIns="102395" anchor="t" anchorCtr="0">
            <a:noAutofit/>
          </a:bodyPr>
          <a:lstStyle/>
          <a:p>
            <a:pPr marL="576073" indent="-320040">
              <a:buFont typeface="Arial" panose="020B0604020202020204" pitchFamily="34" charset="0"/>
              <a:buChar char="•"/>
            </a:pPr>
            <a:r>
              <a:rPr lang="en" sz="2800" dirty="0" smtClean="0"/>
              <a:t>Didn’t specify which QM standards were met</a:t>
            </a:r>
          </a:p>
          <a:p>
            <a:pPr marL="576073" indent="-320040">
              <a:buFont typeface="Arial" panose="020B0604020202020204" pitchFamily="34" charset="0"/>
              <a:buChar char="•"/>
            </a:pPr>
            <a:r>
              <a:rPr lang="en" sz="2800" dirty="0" smtClean="0"/>
              <a:t>Did not accurately capture collorative element of design</a:t>
            </a:r>
            <a:endParaRPr lang="en" sz="2800" dirty="0"/>
          </a:p>
          <a:p>
            <a:pPr marL="576073" indent="-320040">
              <a:buFont typeface="Arial" panose="020B0604020202020204" pitchFamily="34" charset="0"/>
              <a:buChar char="•"/>
            </a:pPr>
            <a:r>
              <a:rPr lang="en" sz="2800" dirty="0"/>
              <a:t>Separate sections for quarter and semester development did not accurately reflect the relationship between the courses</a:t>
            </a:r>
          </a:p>
          <a:p>
            <a:pPr marL="576073" indent="-320040">
              <a:buFont typeface="Arial" panose="020B0604020202020204" pitchFamily="34" charset="0"/>
              <a:buChar char="•"/>
            </a:pPr>
            <a:r>
              <a:rPr lang="en" sz="2800" dirty="0" smtClean="0"/>
              <a:t>QM </a:t>
            </a:r>
            <a:r>
              <a:rPr lang="en" sz="2800" dirty="0"/>
              <a:t>certification section was not specific enough</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319500" y="5644970"/>
            <a:ext cx="5998800" cy="798399"/>
          </a:xfrm>
          <a:prstGeom prst="rect">
            <a:avLst/>
          </a:prstGeom>
        </p:spPr>
        <p:txBody>
          <a:bodyPr lIns="102395" tIns="102395" rIns="102395" bIns="102395" anchor="ctr" anchorCtr="0">
            <a:noAutofit/>
          </a:bodyPr>
          <a:lstStyle/>
          <a:p>
            <a:r>
              <a:rPr lang="en" i="1" dirty="0"/>
              <a:t>Revised SOP Progress Tracker - </a:t>
            </a:r>
            <a:r>
              <a:rPr lang="en" i="1" dirty="0" smtClean="0"/>
              <a:t>Overview</a:t>
            </a:r>
            <a:endParaRPr lang="en" i="1" dirty="0"/>
          </a:p>
        </p:txBody>
      </p:sp>
      <p:pic>
        <p:nvPicPr>
          <p:cNvPr id="168" name="Shape 168"/>
          <p:cNvPicPr preferRelativeResize="0"/>
          <p:nvPr/>
        </p:nvPicPr>
        <p:blipFill>
          <a:blip r:embed="rId3">
            <a:alphaModFix/>
          </a:blip>
          <a:stretch>
            <a:fillRect/>
          </a:stretch>
        </p:blipFill>
        <p:spPr>
          <a:xfrm>
            <a:off x="260750" y="910669"/>
            <a:ext cx="8475300" cy="430016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i="1" dirty="0" smtClean="0"/>
              <a:t>Revised SOP Progress Tracker – steps</a:t>
            </a:r>
            <a:endParaRPr lang="en-US" i="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000" y="1371600"/>
            <a:ext cx="6297600" cy="380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194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87900" y="610702"/>
            <a:ext cx="8368200" cy="914799"/>
          </a:xfrm>
          <a:prstGeom prst="rect">
            <a:avLst/>
          </a:prstGeom>
        </p:spPr>
        <p:txBody>
          <a:bodyPr lIns="102395" tIns="102395" rIns="102395" bIns="102395" anchor="b" anchorCtr="0">
            <a:noAutofit/>
          </a:bodyPr>
          <a:lstStyle/>
          <a:p>
            <a:pPr algn="ctr"/>
            <a:r>
              <a:rPr lang="en" b="1"/>
              <a:t>Presenters</a:t>
            </a:r>
          </a:p>
        </p:txBody>
      </p:sp>
      <p:sp>
        <p:nvSpPr>
          <p:cNvPr id="66" name="Shape 66"/>
          <p:cNvSpPr txBox="1">
            <a:spLocks noGrp="1"/>
          </p:cNvSpPr>
          <p:nvPr>
            <p:ph type="body" idx="1"/>
          </p:nvPr>
        </p:nvSpPr>
        <p:spPr>
          <a:xfrm>
            <a:off x="387900" y="1986437"/>
            <a:ext cx="3999900" cy="4105199"/>
          </a:xfrm>
          <a:prstGeom prst="rect">
            <a:avLst/>
          </a:prstGeom>
        </p:spPr>
        <p:txBody>
          <a:bodyPr lIns="102395" tIns="102395" rIns="102395" bIns="102395" anchor="t" anchorCtr="0">
            <a:noAutofit/>
          </a:bodyPr>
          <a:lstStyle/>
          <a:p>
            <a:pPr algn="r"/>
            <a:r>
              <a:rPr lang="en" sz="2800" b="1" dirty="0"/>
              <a:t>Rebecca Farivar</a:t>
            </a:r>
            <a:r>
              <a:rPr lang="en" b="1" dirty="0"/>
              <a:t> </a:t>
            </a:r>
          </a:p>
          <a:p>
            <a:endParaRPr b="1" dirty="0"/>
          </a:p>
          <a:p>
            <a:endParaRPr b="1" dirty="0"/>
          </a:p>
          <a:p>
            <a:r>
              <a:rPr lang="en" sz="2000" dirty="0"/>
              <a:t>Curriculum Support Specialist</a:t>
            </a:r>
          </a:p>
          <a:p>
            <a:endParaRPr sz="2000" dirty="0"/>
          </a:p>
        </p:txBody>
      </p:sp>
      <p:sp>
        <p:nvSpPr>
          <p:cNvPr id="67" name="Shape 67"/>
          <p:cNvSpPr txBox="1">
            <a:spLocks noGrp="1"/>
          </p:cNvSpPr>
          <p:nvPr>
            <p:ph type="body" idx="2"/>
          </p:nvPr>
        </p:nvSpPr>
        <p:spPr>
          <a:xfrm>
            <a:off x="4756200" y="1986437"/>
            <a:ext cx="3999900" cy="4105199"/>
          </a:xfrm>
          <a:prstGeom prst="rect">
            <a:avLst/>
          </a:prstGeom>
        </p:spPr>
        <p:txBody>
          <a:bodyPr lIns="102395" tIns="102395" rIns="102395" bIns="102395" anchor="t" anchorCtr="0">
            <a:noAutofit/>
          </a:bodyPr>
          <a:lstStyle/>
          <a:p>
            <a:pPr marL="512065" indent="512065" algn="ctr"/>
            <a:r>
              <a:rPr lang="en" sz="2800" b="1"/>
              <a:t>Dr. Roger Wen</a:t>
            </a:r>
          </a:p>
          <a:p>
            <a:pPr algn="r"/>
            <a:endParaRPr sz="2800" b="1"/>
          </a:p>
          <a:p>
            <a:endParaRPr sz="800"/>
          </a:p>
          <a:p>
            <a:r>
              <a:rPr lang="en" sz="2000"/>
              <a:t>Director of the Online Campus</a:t>
            </a:r>
          </a:p>
          <a:p>
            <a:endParaRPr sz="2000"/>
          </a:p>
        </p:txBody>
      </p:sp>
      <p:pic>
        <p:nvPicPr>
          <p:cNvPr id="68" name="Shape 68"/>
          <p:cNvPicPr preferRelativeResize="0"/>
          <p:nvPr/>
        </p:nvPicPr>
        <p:blipFill>
          <a:blip r:embed="rId3">
            <a:alphaModFix/>
          </a:blip>
          <a:stretch>
            <a:fillRect/>
          </a:stretch>
        </p:blipFill>
        <p:spPr>
          <a:xfrm>
            <a:off x="468726" y="1986437"/>
            <a:ext cx="1131475" cy="1366363"/>
          </a:xfrm>
          <a:prstGeom prst="rect">
            <a:avLst/>
          </a:prstGeom>
          <a:noFill/>
          <a:ln>
            <a:noFill/>
          </a:ln>
        </p:spPr>
      </p:pic>
      <p:pic>
        <p:nvPicPr>
          <p:cNvPr id="69" name="Shape 69"/>
          <p:cNvPicPr preferRelativeResize="0"/>
          <p:nvPr/>
        </p:nvPicPr>
        <p:blipFill>
          <a:blip r:embed="rId4">
            <a:alphaModFix/>
          </a:blip>
          <a:stretch>
            <a:fillRect/>
          </a:stretch>
        </p:blipFill>
        <p:spPr>
          <a:xfrm>
            <a:off x="4756202" y="1986436"/>
            <a:ext cx="1129425" cy="1645765"/>
          </a:xfrm>
          <a:prstGeom prst="rect">
            <a:avLst/>
          </a:prstGeom>
          <a:noFill/>
          <a:ln>
            <a:noFill/>
          </a:ln>
        </p:spPr>
      </p:pic>
      <p:pic>
        <p:nvPicPr>
          <p:cNvPr id="1027" name="Picture 3" descr="S:\DesignElements\CSUEB online Wordmark(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476" y="4953000"/>
            <a:ext cx="6211888" cy="1365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i="1" dirty="0" smtClean="0"/>
              <a:t>Revised SOP – course development</a:t>
            </a:r>
            <a:endParaRPr lang="en-US" i="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7078"/>
            <a:ext cx="6172200" cy="430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42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i="1" dirty="0" smtClean="0"/>
              <a:t>Revised SOP – QM review</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419" y="1143001"/>
            <a:ext cx="5324070" cy="412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79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i="1" dirty="0" smtClean="0"/>
              <a:t>Revised SOP – semester conversion</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47" y="2057400"/>
            <a:ext cx="6882064"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837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319500" y="5644970"/>
            <a:ext cx="5998800" cy="798399"/>
          </a:xfrm>
          <a:prstGeom prst="rect">
            <a:avLst/>
          </a:prstGeom>
        </p:spPr>
        <p:txBody>
          <a:bodyPr lIns="102395" tIns="102395" rIns="102395" bIns="102395" anchor="ctr" anchorCtr="0">
            <a:noAutofit/>
          </a:bodyPr>
          <a:lstStyle/>
          <a:p>
            <a:r>
              <a:rPr lang="en" i="1" dirty="0"/>
              <a:t>Revised SOP </a:t>
            </a:r>
            <a:r>
              <a:rPr lang="en" i="1" dirty="0" smtClean="0"/>
              <a:t>Document - descriptions</a:t>
            </a:r>
            <a:endParaRPr lang="en" i="1" dirty="0"/>
          </a:p>
        </p:txBody>
      </p:sp>
      <p:pic>
        <p:nvPicPr>
          <p:cNvPr id="180" name="Shape 180"/>
          <p:cNvPicPr preferRelativeResize="0"/>
          <p:nvPr/>
        </p:nvPicPr>
        <p:blipFill>
          <a:blip r:embed="rId3">
            <a:alphaModFix/>
          </a:blip>
          <a:stretch>
            <a:fillRect/>
          </a:stretch>
        </p:blipFill>
        <p:spPr>
          <a:xfrm>
            <a:off x="1217125" y="81770"/>
            <a:ext cx="6318500" cy="534813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319500" y="5644970"/>
            <a:ext cx="5998800" cy="798399"/>
          </a:xfrm>
          <a:prstGeom prst="rect">
            <a:avLst/>
          </a:prstGeom>
        </p:spPr>
        <p:txBody>
          <a:bodyPr lIns="102395" tIns="102395" rIns="102395" bIns="102395" anchor="ctr" anchorCtr="0">
            <a:noAutofit/>
          </a:bodyPr>
          <a:lstStyle/>
          <a:p>
            <a:r>
              <a:rPr lang="en" i="1" dirty="0"/>
              <a:t>Revised SOP Document - </a:t>
            </a:r>
            <a:r>
              <a:rPr lang="en" i="1" dirty="0" smtClean="0"/>
              <a:t>descriptions</a:t>
            </a:r>
            <a:endParaRPr lang="en" i="1" dirty="0"/>
          </a:p>
        </p:txBody>
      </p:sp>
      <p:pic>
        <p:nvPicPr>
          <p:cNvPr id="186" name="Shape 186"/>
          <p:cNvPicPr preferRelativeResize="0"/>
          <p:nvPr/>
        </p:nvPicPr>
        <p:blipFill>
          <a:blip r:embed="rId3">
            <a:alphaModFix/>
          </a:blip>
          <a:stretch>
            <a:fillRect/>
          </a:stretch>
        </p:blipFill>
        <p:spPr>
          <a:xfrm>
            <a:off x="701000" y="280535"/>
            <a:ext cx="7947450" cy="51289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 </a:t>
            </a:r>
            <a:endParaRPr lang="en-US"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sz="2800" dirty="0" smtClean="0"/>
              <a:t>Have an established SOP for course development</a:t>
            </a:r>
          </a:p>
          <a:p>
            <a:pPr marL="285750" indent="-285750">
              <a:buFont typeface="Arial" panose="020B0604020202020204" pitchFamily="34" charset="0"/>
              <a:buChar char="•"/>
            </a:pPr>
            <a:r>
              <a:rPr lang="en-US" sz="2800" dirty="0" smtClean="0"/>
              <a:t>2 certified QM </a:t>
            </a:r>
            <a:r>
              <a:rPr lang="en-US" sz="2800" dirty="0" smtClean="0"/>
              <a:t>courses</a:t>
            </a:r>
            <a:endParaRPr lang="en-US" sz="2800" dirty="0" smtClean="0"/>
          </a:p>
          <a:p>
            <a:pPr marL="285750" indent="-285750">
              <a:buFont typeface="Arial" panose="020B0604020202020204" pitchFamily="34" charset="0"/>
              <a:buChar char="•"/>
            </a:pPr>
            <a:r>
              <a:rPr lang="en-US" sz="2800" dirty="0" smtClean="0"/>
              <a:t>9 courses currently in QM review</a:t>
            </a:r>
          </a:p>
          <a:p>
            <a:pPr marL="285750" indent="-285750">
              <a:buFont typeface="Arial" panose="020B0604020202020204" pitchFamily="34" charset="0"/>
              <a:buChar char="•"/>
            </a:pPr>
            <a:r>
              <a:rPr lang="en-US" sz="2800" dirty="0" smtClean="0"/>
              <a:t>13 new peer reviewers on campus</a:t>
            </a:r>
          </a:p>
          <a:p>
            <a:pPr marL="285750" indent="-285750">
              <a:buFont typeface="Arial" panose="020B0604020202020204" pitchFamily="34" charset="0"/>
              <a:buChar char="•"/>
            </a:pPr>
            <a:r>
              <a:rPr lang="en-US" sz="2800" dirty="0" smtClean="0"/>
              <a:t>36 faculty trained in the Applying the QM Rubric</a:t>
            </a:r>
            <a:endParaRPr lang="en-US" sz="2800" dirty="0" smtClean="0"/>
          </a:p>
        </p:txBody>
      </p:sp>
    </p:spTree>
    <p:extLst>
      <p:ext uri="{BB962C8B-B14F-4D97-AF65-F5344CB8AC3E}">
        <p14:creationId xmlns:p14="http://schemas.microsoft.com/office/powerpoint/2010/main" val="1253726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87900" y="610702"/>
            <a:ext cx="8368200" cy="914799"/>
          </a:xfrm>
          <a:prstGeom prst="rect">
            <a:avLst/>
          </a:prstGeom>
        </p:spPr>
        <p:txBody>
          <a:bodyPr lIns="102395" tIns="102395" rIns="102395" bIns="102395" anchor="b" anchorCtr="0">
            <a:noAutofit/>
          </a:bodyPr>
          <a:lstStyle/>
          <a:p>
            <a:pPr algn="ctr"/>
            <a:r>
              <a:rPr lang="en" b="1" dirty="0" smtClean="0"/>
              <a:t>Takeaways</a:t>
            </a:r>
            <a:endParaRPr lang="en" b="1" dirty="0"/>
          </a:p>
        </p:txBody>
      </p:sp>
      <p:sp>
        <p:nvSpPr>
          <p:cNvPr id="192" name="Shape 192"/>
          <p:cNvSpPr txBox="1">
            <a:spLocks noGrp="1"/>
          </p:cNvSpPr>
          <p:nvPr>
            <p:ph type="body" idx="1"/>
          </p:nvPr>
        </p:nvSpPr>
        <p:spPr>
          <a:xfrm>
            <a:off x="387900" y="1986434"/>
            <a:ext cx="8368200" cy="4105199"/>
          </a:xfrm>
          <a:prstGeom prst="rect">
            <a:avLst/>
          </a:prstGeom>
        </p:spPr>
        <p:txBody>
          <a:bodyPr lIns="102395" tIns="102395" rIns="102395" bIns="102395" anchor="t" anchorCtr="0">
            <a:noAutofit/>
          </a:bodyPr>
          <a:lstStyle/>
          <a:p>
            <a:pPr marL="576073" indent="-320040">
              <a:buFont typeface="Arial" panose="020B0604020202020204" pitchFamily="34" charset="0"/>
              <a:buChar char="•"/>
            </a:pPr>
            <a:r>
              <a:rPr lang="en" sz="2800" dirty="0" smtClean="0"/>
              <a:t>Align </a:t>
            </a:r>
            <a:r>
              <a:rPr lang="en" sz="2800" dirty="0"/>
              <a:t>tracking with QM standards or other </a:t>
            </a:r>
            <a:r>
              <a:rPr lang="en" sz="2800" dirty="0" smtClean="0"/>
              <a:t>goals</a:t>
            </a:r>
            <a:endParaRPr lang="en" sz="2800" dirty="0"/>
          </a:p>
          <a:p>
            <a:pPr marL="576073" indent="-320040">
              <a:buFont typeface="Arial" panose="020B0604020202020204" pitchFamily="34" charset="0"/>
              <a:buChar char="•"/>
            </a:pPr>
            <a:r>
              <a:rPr lang="en" sz="2800" dirty="0"/>
              <a:t>Allow room for </a:t>
            </a:r>
            <a:r>
              <a:rPr lang="en" sz="2800" dirty="0" smtClean="0"/>
              <a:t>collaboration</a:t>
            </a:r>
          </a:p>
          <a:p>
            <a:pPr marL="576073" indent="-320040">
              <a:buFont typeface="Arial" panose="020B0604020202020204" pitchFamily="34" charset="0"/>
              <a:buChar char="•"/>
            </a:pPr>
            <a:r>
              <a:rPr lang="en" sz="2800" dirty="0" smtClean="0"/>
              <a:t>Respond to how people are working</a:t>
            </a:r>
            <a:endParaRPr lang="en" sz="2800" dirty="0"/>
          </a:p>
          <a:p>
            <a:pPr marL="576073" indent="-320040">
              <a:buFont typeface="Arial" panose="020B0604020202020204" pitchFamily="34" charset="0"/>
              <a:buChar char="•"/>
            </a:pPr>
            <a:r>
              <a:rPr lang="en" sz="2800" dirty="0" smtClean="0"/>
              <a:t>Document steps separately from progress tracking</a:t>
            </a:r>
            <a:endParaRPr lang="en" sz="2800" dirty="0"/>
          </a:p>
          <a:p>
            <a:endParaRPr dirty="0"/>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87900" y="1536605"/>
            <a:ext cx="8368200" cy="2051199"/>
          </a:xfrm>
          <a:prstGeom prst="rect">
            <a:avLst/>
          </a:prstGeom>
        </p:spPr>
        <p:txBody>
          <a:bodyPr lIns="102395" tIns="102395" rIns="102395" bIns="102395" anchor="ctr" anchorCtr="0">
            <a:noAutofit/>
          </a:bodyPr>
          <a:lstStyle/>
          <a:p>
            <a:r>
              <a:rPr lang="en"/>
              <a:t>Q&amp;A</a:t>
            </a:r>
          </a:p>
        </p:txBody>
      </p:sp>
      <p:sp>
        <p:nvSpPr>
          <p:cNvPr id="198" name="Shape 198"/>
          <p:cNvSpPr txBox="1">
            <a:spLocks noGrp="1"/>
          </p:cNvSpPr>
          <p:nvPr>
            <p:ph type="body" idx="1"/>
          </p:nvPr>
        </p:nvSpPr>
        <p:spPr>
          <a:xfrm>
            <a:off x="387900" y="3892601"/>
            <a:ext cx="8368200" cy="1428799"/>
          </a:xfrm>
          <a:prstGeom prst="rect">
            <a:avLst/>
          </a:prstGeom>
        </p:spPr>
        <p:txBody>
          <a:bodyPr lIns="102395" tIns="102395" rIns="102395" bIns="102395" anchor="t" anchorCtr="0">
            <a:noAutofit/>
          </a:bodyPr>
          <a:lstStyle/>
          <a:p>
            <a:r>
              <a:rPr lang="en" dirty="0" smtClean="0"/>
              <a:t>What </a:t>
            </a:r>
            <a:r>
              <a:rPr lang="en" dirty="0"/>
              <a:t>questions do you have about CSUEB’s SOP development?</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Contact Information</a:t>
            </a:r>
            <a:endParaRPr lang="en-US" dirty="0"/>
          </a:p>
        </p:txBody>
      </p:sp>
      <p:sp>
        <p:nvSpPr>
          <p:cNvPr id="5" name="Text Placeholder 4"/>
          <p:cNvSpPr>
            <a:spLocks noGrp="1"/>
          </p:cNvSpPr>
          <p:nvPr>
            <p:ph type="body" idx="1"/>
          </p:nvPr>
        </p:nvSpPr>
        <p:spPr/>
        <p:txBody>
          <a:bodyPr/>
          <a:lstStyle/>
          <a:p>
            <a:pPr algn="ctr"/>
            <a:r>
              <a:rPr lang="en-US" dirty="0" smtClean="0"/>
              <a:t>Rebecca </a:t>
            </a:r>
            <a:r>
              <a:rPr lang="en-US" dirty="0" err="1" smtClean="0"/>
              <a:t>Farivar</a:t>
            </a:r>
            <a:endParaRPr lang="en-US" dirty="0" smtClean="0"/>
          </a:p>
          <a:p>
            <a:pPr algn="ctr"/>
            <a:r>
              <a:rPr lang="en-US" dirty="0" smtClean="0">
                <a:hlinkClick r:id="rId2"/>
              </a:rPr>
              <a:t>Rebecca.farivar@csueastbay.edu</a:t>
            </a:r>
            <a:endParaRPr lang="en-US" dirty="0" smtClean="0"/>
          </a:p>
          <a:p>
            <a:pPr algn="ctr"/>
            <a:r>
              <a:rPr lang="en-US" dirty="0" smtClean="0"/>
              <a:t>Roger Wen</a:t>
            </a:r>
          </a:p>
          <a:p>
            <a:pPr algn="ctr"/>
            <a:r>
              <a:rPr lang="en-US" dirty="0" smtClean="0">
                <a:hlinkClick r:id="rId3"/>
              </a:rPr>
              <a:t>Roger.wen@csueastbay.edu</a:t>
            </a:r>
            <a:endParaRPr lang="en-US" dirty="0" smtClean="0"/>
          </a:p>
          <a:p>
            <a:pPr algn="ctr"/>
            <a:r>
              <a:rPr lang="en-US" dirty="0" smtClean="0"/>
              <a:t>Online Campus</a:t>
            </a:r>
          </a:p>
          <a:p>
            <a:pPr algn="ctr"/>
            <a:r>
              <a:rPr lang="en-US" dirty="0" smtClean="0"/>
              <a:t>(510) 885-2100</a:t>
            </a:r>
            <a:endParaRPr lang="en-US" dirty="0"/>
          </a:p>
        </p:txBody>
      </p:sp>
    </p:spTree>
    <p:extLst>
      <p:ext uri="{BB962C8B-B14F-4D97-AF65-F5344CB8AC3E}">
        <p14:creationId xmlns:p14="http://schemas.microsoft.com/office/powerpoint/2010/main" val="2834060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87900" y="610702"/>
            <a:ext cx="8368200" cy="914799"/>
          </a:xfrm>
          <a:prstGeom prst="rect">
            <a:avLst/>
          </a:prstGeom>
        </p:spPr>
        <p:txBody>
          <a:bodyPr lIns="102395" tIns="102395" rIns="102395" bIns="102395" anchor="b" anchorCtr="0">
            <a:noAutofit/>
          </a:bodyPr>
          <a:lstStyle/>
          <a:p>
            <a:pPr algn="ctr"/>
            <a:r>
              <a:rPr lang="en" dirty="0"/>
              <a:t>Learning Objectives</a:t>
            </a:r>
          </a:p>
        </p:txBody>
      </p:sp>
      <p:sp>
        <p:nvSpPr>
          <p:cNvPr id="77" name="Shape 77"/>
          <p:cNvSpPr txBox="1">
            <a:spLocks noGrp="1"/>
          </p:cNvSpPr>
          <p:nvPr>
            <p:ph type="body" idx="1"/>
          </p:nvPr>
        </p:nvSpPr>
        <p:spPr>
          <a:xfrm>
            <a:off x="387900" y="1600201"/>
            <a:ext cx="8368200" cy="4729433"/>
          </a:xfrm>
          <a:prstGeom prst="rect">
            <a:avLst/>
          </a:prstGeom>
        </p:spPr>
        <p:txBody>
          <a:bodyPr lIns="102395" tIns="102395" rIns="102395" bIns="102395" anchor="t" anchorCtr="0">
            <a:noAutofit/>
          </a:bodyPr>
          <a:lstStyle/>
          <a:p>
            <a:pPr marL="512065" indent="-426720">
              <a:lnSpc>
                <a:spcPct val="150000"/>
              </a:lnSpc>
              <a:spcAft>
                <a:spcPts val="1233"/>
              </a:spcAft>
              <a:buAutoNum type="arabicPeriod"/>
            </a:pPr>
            <a:r>
              <a:rPr lang="en" sz="2400" dirty="0" smtClean="0"/>
              <a:t>Determine best practices in creating and using standard operating procedures for course development</a:t>
            </a:r>
          </a:p>
          <a:p>
            <a:pPr marL="512065" indent="-426720">
              <a:lnSpc>
                <a:spcPct val="150000"/>
              </a:lnSpc>
              <a:spcAft>
                <a:spcPts val="1233"/>
              </a:spcAft>
              <a:buAutoNum type="arabicPeriod"/>
            </a:pPr>
            <a:r>
              <a:rPr lang="en" sz="2400" dirty="0" smtClean="0"/>
              <a:t>Discuss how to establish standard operating procedures to develop courses according to the QM Rubric</a:t>
            </a:r>
          </a:p>
          <a:p>
            <a:pPr marL="512065" indent="-426720">
              <a:lnSpc>
                <a:spcPct val="150000"/>
              </a:lnSpc>
              <a:spcAft>
                <a:spcPts val="1233"/>
              </a:spcAft>
              <a:buAutoNum type="arabicPeriod"/>
            </a:pPr>
            <a:r>
              <a:rPr lang="en" sz="2400" dirty="0" smtClean="0"/>
              <a:t>Evaluate the steps used to implement QM Rubric standards during course development</a:t>
            </a:r>
          </a:p>
          <a:p>
            <a:endParaRPr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319500" y="5542737"/>
            <a:ext cx="5998800" cy="1104799"/>
          </a:xfrm>
          <a:prstGeom prst="rect">
            <a:avLst/>
          </a:prstGeom>
        </p:spPr>
        <p:txBody>
          <a:bodyPr lIns="102395" tIns="102395" rIns="102395" bIns="102395" anchor="ctr" anchorCtr="0">
            <a:noAutofit/>
          </a:bodyPr>
          <a:lstStyle/>
          <a:p>
            <a:endParaRPr lang="en" sz="1500" i="1" dirty="0"/>
          </a:p>
        </p:txBody>
      </p:sp>
      <p:pic>
        <p:nvPicPr>
          <p:cNvPr id="1026" name="Picture 2" descr="C:\Users\gj4566\Desktop\Photos\online campus 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62" y="381000"/>
            <a:ext cx="8108226" cy="6076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319500" y="5644970"/>
            <a:ext cx="5998800" cy="798399"/>
          </a:xfrm>
          <a:prstGeom prst="rect">
            <a:avLst/>
          </a:prstGeom>
        </p:spPr>
        <p:txBody>
          <a:bodyPr lIns="102395" tIns="102395" rIns="102395" bIns="102395" anchor="ctr" anchorCtr="0">
            <a:noAutofit/>
          </a:bodyPr>
          <a:lstStyle/>
          <a:p>
            <a:r>
              <a:rPr lang="en" i="1"/>
              <a:t>Grant application form</a:t>
            </a:r>
          </a:p>
        </p:txBody>
      </p:sp>
      <p:pic>
        <p:nvPicPr>
          <p:cNvPr id="108" name="Shape 108"/>
          <p:cNvPicPr preferRelativeResize="0"/>
          <p:nvPr/>
        </p:nvPicPr>
        <p:blipFill>
          <a:blip r:embed="rId3">
            <a:alphaModFix/>
          </a:blip>
          <a:stretch>
            <a:fillRect/>
          </a:stretch>
        </p:blipFill>
        <p:spPr>
          <a:xfrm>
            <a:off x="319501" y="396170"/>
            <a:ext cx="8396428" cy="511626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87900" y="610702"/>
            <a:ext cx="8368200" cy="914799"/>
          </a:xfrm>
          <a:prstGeom prst="rect">
            <a:avLst/>
          </a:prstGeom>
        </p:spPr>
        <p:txBody>
          <a:bodyPr lIns="102395" tIns="102395" rIns="102395" bIns="102395" anchor="b" anchorCtr="0">
            <a:noAutofit/>
          </a:bodyPr>
          <a:lstStyle/>
          <a:p>
            <a:pPr algn="ctr"/>
            <a:r>
              <a:rPr lang="en" b="1" dirty="0" smtClean="0"/>
              <a:t>Need for SOP</a:t>
            </a:r>
            <a:endParaRPr lang="en" b="1" dirty="0"/>
          </a:p>
        </p:txBody>
      </p:sp>
      <p:sp>
        <p:nvSpPr>
          <p:cNvPr id="120" name="Shape 120"/>
          <p:cNvSpPr txBox="1">
            <a:spLocks noGrp="1"/>
          </p:cNvSpPr>
          <p:nvPr>
            <p:ph type="body" idx="1"/>
          </p:nvPr>
        </p:nvSpPr>
        <p:spPr>
          <a:xfrm>
            <a:off x="387900" y="1498601"/>
            <a:ext cx="8368200" cy="5181600"/>
          </a:xfrm>
          <a:prstGeom prst="rect">
            <a:avLst/>
          </a:prstGeom>
        </p:spPr>
        <p:txBody>
          <a:bodyPr lIns="102395" tIns="102395" rIns="102395" bIns="102395" anchor="t" anchorCtr="0">
            <a:noAutofit/>
          </a:bodyPr>
          <a:lstStyle/>
          <a:p>
            <a:pPr marL="571500" indent="-571500">
              <a:buFont typeface="Arial" panose="020B0604020202020204" pitchFamily="34" charset="0"/>
              <a:buChar char="•"/>
            </a:pPr>
            <a:r>
              <a:rPr lang="en-US" sz="4000" dirty="0" smtClean="0"/>
              <a:t>Provide </a:t>
            </a:r>
            <a:r>
              <a:rPr lang="en-US" sz="4000" dirty="0"/>
              <a:t>OC staff support in serving in this new </a:t>
            </a:r>
            <a:r>
              <a:rPr lang="en-US" sz="4000" dirty="0" smtClean="0"/>
              <a:t>role</a:t>
            </a:r>
            <a:endParaRPr lang="en-US" sz="4000" dirty="0"/>
          </a:p>
          <a:p>
            <a:pPr marL="571500" indent="-571500">
              <a:buFont typeface="Arial" panose="020B0604020202020204" pitchFamily="34" charset="0"/>
              <a:buChar char="•"/>
            </a:pPr>
            <a:r>
              <a:rPr lang="en-US" sz="4000" dirty="0" smtClean="0"/>
              <a:t>Serve </a:t>
            </a:r>
            <a:r>
              <a:rPr lang="en-US" sz="4000" dirty="0"/>
              <a:t>as a way to track progress throughout the course development</a:t>
            </a:r>
          </a:p>
          <a:p>
            <a:pPr lvl="0"/>
            <a:endParaRPr lang="en-US" sz="3600" dirty="0"/>
          </a:p>
          <a:p>
            <a:pPr marL="256032">
              <a:lnSpc>
                <a:spcPct val="100000"/>
              </a:lnSpc>
              <a:spcAft>
                <a:spcPts val="0"/>
              </a:spcAft>
            </a:pPr>
            <a:endParaRPr lang="en" sz="2800"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319500" y="5883905"/>
            <a:ext cx="5998800" cy="559599"/>
          </a:xfrm>
          <a:prstGeom prst="rect">
            <a:avLst/>
          </a:prstGeom>
        </p:spPr>
        <p:txBody>
          <a:bodyPr lIns="102395" tIns="102395" rIns="102395" bIns="102395" anchor="ctr" anchorCtr="0">
            <a:noAutofit/>
          </a:bodyPr>
          <a:lstStyle/>
          <a:p>
            <a:r>
              <a:rPr lang="en" i="1"/>
              <a:t>Smartsheet</a:t>
            </a:r>
          </a:p>
        </p:txBody>
      </p:sp>
      <p:pic>
        <p:nvPicPr>
          <p:cNvPr id="114" name="Shape 114"/>
          <p:cNvPicPr preferRelativeResize="0"/>
          <p:nvPr/>
        </p:nvPicPr>
        <p:blipFill>
          <a:blip r:embed="rId3">
            <a:alphaModFix/>
          </a:blip>
          <a:stretch>
            <a:fillRect/>
          </a:stretch>
        </p:blipFill>
        <p:spPr>
          <a:xfrm>
            <a:off x="319503" y="83934"/>
            <a:ext cx="8389603" cy="569026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319500" y="5644970"/>
            <a:ext cx="5998800" cy="798399"/>
          </a:xfrm>
          <a:prstGeom prst="rect">
            <a:avLst/>
          </a:prstGeom>
        </p:spPr>
        <p:txBody>
          <a:bodyPr lIns="102395" tIns="102395" rIns="102395" bIns="102395" anchor="ctr" anchorCtr="0">
            <a:noAutofit/>
          </a:bodyPr>
          <a:lstStyle/>
          <a:p>
            <a:r>
              <a:rPr lang="en" i="1" dirty="0"/>
              <a:t>First SOP - </a:t>
            </a:r>
            <a:r>
              <a:rPr lang="en" i="1" dirty="0" smtClean="0"/>
              <a:t>Overview</a:t>
            </a:r>
            <a:endParaRPr lang="en" i="1" dirty="0"/>
          </a:p>
        </p:txBody>
      </p:sp>
      <p:pic>
        <p:nvPicPr>
          <p:cNvPr id="126" name="Shape 126"/>
          <p:cNvPicPr preferRelativeResize="0"/>
          <p:nvPr/>
        </p:nvPicPr>
        <p:blipFill>
          <a:blip r:embed="rId3">
            <a:alphaModFix/>
          </a:blip>
          <a:stretch>
            <a:fillRect/>
          </a:stretch>
        </p:blipFill>
        <p:spPr>
          <a:xfrm>
            <a:off x="183902" y="532602"/>
            <a:ext cx="8836625" cy="455393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i="1" dirty="0" smtClean="0"/>
              <a:t>First SOP - categories</a:t>
            </a:r>
            <a:endParaRPr lang="en-US"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911" y="432953"/>
            <a:ext cx="6110289" cy="4443847"/>
          </a:xfrm>
          <a:prstGeom prst="rect">
            <a:avLst/>
          </a:prstGeom>
        </p:spPr>
      </p:pic>
    </p:spTree>
    <p:extLst>
      <p:ext uri="{BB962C8B-B14F-4D97-AF65-F5344CB8AC3E}">
        <p14:creationId xmlns:p14="http://schemas.microsoft.com/office/powerpoint/2010/main" val="852882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1919</Words>
  <Application>Microsoft Office PowerPoint</Application>
  <PresentationFormat>On-screen Show (4:3)</PresentationFormat>
  <Paragraphs>158</Paragraphs>
  <Slides>28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Roboto Slab</vt:lpstr>
      <vt:lpstr>Roboto</vt:lpstr>
      <vt:lpstr>marina</vt:lpstr>
      <vt:lpstr>Making Quality Standard</vt:lpstr>
      <vt:lpstr>Presenters</vt:lpstr>
      <vt:lpstr>Learning Objectives</vt:lpstr>
      <vt:lpstr>PowerPoint Presentation</vt:lpstr>
      <vt:lpstr>PowerPoint Presentation</vt:lpstr>
      <vt:lpstr>Need for SOP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went well?</vt:lpstr>
      <vt:lpstr>What needed to improve?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vt:lpstr>
      <vt:lpstr>Takeaways</vt:lpstr>
      <vt:lpstr>Q&amp;A</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Quality Standard</dc:title>
  <cp:lastModifiedBy>admin</cp:lastModifiedBy>
  <cp:revision>20</cp:revision>
  <dcterms:modified xsi:type="dcterms:W3CDTF">2015-10-30T22:33:59Z</dcterms:modified>
</cp:coreProperties>
</file>