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02" r:id="rId3"/>
    <p:sldId id="316" r:id="rId4"/>
    <p:sldId id="257" r:id="rId5"/>
    <p:sldId id="318" r:id="rId6"/>
    <p:sldId id="286" r:id="rId7"/>
    <p:sldId id="301" r:id="rId8"/>
    <p:sldId id="303" r:id="rId9"/>
    <p:sldId id="306" r:id="rId10"/>
    <p:sldId id="259" r:id="rId11"/>
    <p:sldId id="260" r:id="rId12"/>
    <p:sldId id="262" r:id="rId13"/>
    <p:sldId id="265" r:id="rId14"/>
    <p:sldId id="266" r:id="rId15"/>
    <p:sldId id="264" r:id="rId16"/>
    <p:sldId id="268" r:id="rId17"/>
    <p:sldId id="308" r:id="rId18"/>
    <p:sldId id="307" r:id="rId19"/>
    <p:sldId id="281" r:id="rId20"/>
    <p:sldId id="285" r:id="rId21"/>
    <p:sldId id="309" r:id="rId22"/>
    <p:sldId id="310" r:id="rId23"/>
    <p:sldId id="311" r:id="rId24"/>
    <p:sldId id="312" r:id="rId25"/>
    <p:sldId id="313" r:id="rId26"/>
    <p:sldId id="314" r:id="rId27"/>
    <p:sldId id="315" r:id="rId28"/>
    <p:sldId id="304" r:id="rId29"/>
    <p:sldId id="305" r:id="rId30"/>
    <p:sldId id="29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17B"/>
    <a:srgbClr val="075E94"/>
    <a:srgbClr val="234A55"/>
    <a:srgbClr val="01204F"/>
    <a:srgbClr val="900606"/>
    <a:srgbClr val="8F2CA0"/>
    <a:srgbClr val="C15CD2"/>
    <a:srgbClr val="FFCD2F"/>
    <a:srgbClr val="CC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87954" autoAdjust="0"/>
  </p:normalViewPr>
  <p:slideViewPr>
    <p:cSldViewPr>
      <p:cViewPr varScale="1">
        <p:scale>
          <a:sx n="81" d="100"/>
          <a:sy n="81" d="100"/>
        </p:scale>
        <p:origin x="166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F04525-621E-44E6-8983-579F8258BE4A}" type="datetimeFigureOut">
              <a:rPr lang="en-US" smtClean="0"/>
              <a:t>10/16/2015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A293E5-487B-4C9F-A921-55F1AC3A0790}" type="slidenum">
              <a:rPr lang="en-US" smtClean="0"/>
              <a:t>‹#›</a:t>
            </a:fld>
            <a:endParaRPr lang="en-US"/>
          </a:p>
        </p:txBody>
      </p:sp>
    </p:spTree>
    <p:extLst>
      <p:ext uri="{BB962C8B-B14F-4D97-AF65-F5344CB8AC3E}">
        <p14:creationId xmlns:p14="http://schemas.microsoft.com/office/powerpoint/2010/main" val="284546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reencast.com/t/Wpzijniub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t>Howdy!</a:t>
            </a:r>
            <a:r>
              <a:rPr lang="en-US" sz="1400" baseline="0" dirty="0" smtClean="0"/>
              <a:t> I’m excited to be here in San Antonio for the 2015 Quality Matters conference, and I’m very happy you chose to attend my session. I’m also just a bit terrified. You see, I like to talk, I enjoy teaching, and I love to talk about teaching; but this session is only supposed to run for 25 minutes, including time for you to interact with each other and to ask questions. With that being said, let’s get started! “Welcome to The Ultimate Oxymoron.”  [CLICK]</a:t>
            </a:r>
            <a:endParaRPr lang="en-US" sz="1400" dirty="0" smtClean="0"/>
          </a:p>
        </p:txBody>
      </p:sp>
      <p:sp>
        <p:nvSpPr>
          <p:cNvPr id="4" name="Slide Number Placeholder 3"/>
          <p:cNvSpPr>
            <a:spLocks noGrp="1"/>
          </p:cNvSpPr>
          <p:nvPr>
            <p:ph type="sldNum" sz="quarter" idx="10"/>
          </p:nvPr>
        </p:nvSpPr>
        <p:spPr/>
        <p:txBody>
          <a:bodyPr/>
          <a:lstStyle/>
          <a:p>
            <a:fld id="{F1A293E5-487B-4C9F-A921-55F1AC3A0790}" type="slidenum">
              <a:rPr lang="en-US" smtClean="0"/>
              <a:t>1</a:t>
            </a:fld>
            <a:endParaRPr lang="en-US"/>
          </a:p>
        </p:txBody>
      </p:sp>
    </p:spTree>
    <p:extLst>
      <p:ext uri="{BB962C8B-B14F-4D97-AF65-F5344CB8AC3E}">
        <p14:creationId xmlns:p14="http://schemas.microsoft.com/office/powerpoint/2010/main" val="1402792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I</a:t>
            </a:r>
            <a:r>
              <a:rPr lang="en-US" baseline="0" dirty="0" smtClean="0"/>
              <a:t> mentioned earlier, the course was first taught in 2007. That spring, </a:t>
            </a:r>
            <a:r>
              <a:rPr lang="en-US" dirty="0" smtClean="0"/>
              <a:t>I was approached</a:t>
            </a:r>
            <a:r>
              <a:rPr lang="en-US" baseline="0" dirty="0" smtClean="0"/>
              <a:t> by instructors from the Business Department and asked if I would be willing to develop an ONLINE SPEECH CLASS for students enrolled in the otherwise 100% online Administrative Assistants program, which is now referred to as the Administrative Professionals Program.  Although my department (Communication and Performing Arts) is part of the School of Arts and Science, the Business Department is within the School of Business and Applied Arts. Each school has its own Dean, so the “big” question was not what an online speech class should look like or how it might be implemented, but rather who was going to pay me to develop the course. Since the program was being established specifically for students in a program housed within Business and Applied Arts, it was determined that payment for the course development would come from the School of Business and Applied Arts budget. </a:t>
            </a:r>
            <a:r>
              <a:rPr lang="en-US" sz="1200" kern="1200" baseline="0" dirty="0" smtClean="0">
                <a:solidFill>
                  <a:schemeClr val="tx1"/>
                </a:solidFill>
                <a:effectLst/>
                <a:latin typeface="+mn-lt"/>
                <a:ea typeface="+mn-ea"/>
                <a:cs typeface="+mn-cs"/>
              </a:rPr>
              <a:t>[CLICK]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10</a:t>
            </a:fld>
            <a:endParaRPr lang="en-US"/>
          </a:p>
        </p:txBody>
      </p:sp>
    </p:spTree>
    <p:extLst>
      <p:ext uri="{BB962C8B-B14F-4D97-AF65-F5344CB8AC3E}">
        <p14:creationId xmlns:p14="http://schemas.microsoft.com/office/powerpoint/2010/main" val="3443782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Two instructors from the Business</a:t>
            </a:r>
            <a:r>
              <a:rPr lang="en-US" baseline="0" dirty="0" smtClean="0"/>
              <a:t> Department</a:t>
            </a:r>
            <a:r>
              <a:rPr lang="en-US" dirty="0" smtClean="0"/>
              <a:t>, whom I had shared an office with during</a:t>
            </a:r>
            <a:r>
              <a:rPr lang="en-US" baseline="0" dirty="0" smtClean="0"/>
              <a:t> the spring of 2003, had recommended me for the challenge. These same two instructors who, who were tech savvy and who were already teaching online classes, assured me that I would have no problems converting my speech class to the online format. The real “catch” to all of this, however, was that I had never even logged into Blackboard. I didn’t have any need to do so! When I brought fact to the attention of one of my Business Department buddies, her response was, “That’s not a problem. Just get your lectures and assignments ready and a couple weeks before the fall semester you can sit down with “so and so” from the Tech Department to upload everything to Blackboard.  With virtually (honest - no pun intended) instruction on how I was to proceed, I spent a large portion of the following summer planning and preparing. All of my materials were neatly created using good old Microsoft Word – you know, the files that end with dot doc.  [CLICK]</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11</a:t>
            </a:fld>
            <a:endParaRPr lang="en-US"/>
          </a:p>
        </p:txBody>
      </p:sp>
    </p:spTree>
    <p:extLst>
      <p:ext uri="{BB962C8B-B14F-4D97-AF65-F5344CB8AC3E}">
        <p14:creationId xmlns:p14="http://schemas.microsoft.com/office/powerpoint/2010/main" val="3597572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others believed that I would somehow</a:t>
            </a:r>
            <a:r>
              <a:rPr lang="en-US" baseline="0" dirty="0" smtClean="0"/>
              <a:t> intuitively know what to do with the technology, I was far from competent or confident. Let’s just say the learning curve was steep – and dampened with a few tears of frustration. When the tech guru I went to at the beginning of August for help began talking about converting my lectures and handouts to something called “HTML,” I nearly had a meltdown on the spot. Obviously, I’m HERE today talking about my online speech class, so I’ll cut to the chase: The friend who said, “Just get your lectures and assignments ready …” calmly sat down with me, assured me that I did NOT have to know anything about HTML (I still don’t, in fact), and showed me the simple steps to upload my Word documents into Blackboard. [CLICK]</a:t>
            </a:r>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12</a:t>
            </a:fld>
            <a:endParaRPr lang="en-US"/>
          </a:p>
        </p:txBody>
      </p:sp>
    </p:spTree>
    <p:extLst>
      <p:ext uri="{BB962C8B-B14F-4D97-AF65-F5344CB8AC3E}">
        <p14:creationId xmlns:p14="http://schemas.microsoft.com/office/powerpoint/2010/main" val="4275099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a:t>
            </a:r>
            <a:r>
              <a:rPr lang="en-US" baseline="0" dirty="0" smtClean="0"/>
              <a:t> </a:t>
            </a:r>
            <a:r>
              <a:rPr lang="en-US" dirty="0" smtClean="0"/>
              <a:t>components of the course have changed, but for the most part the class</a:t>
            </a:r>
            <a:r>
              <a:rPr lang="en-US" baseline="0" dirty="0" smtClean="0"/>
              <a:t> is still very much the same now as it was eight (8) years ago. In fact, it’s essentially the same content-wise as the face-to-face public speaking course that I taught several decades ago. Changing the method of delivery doesn’t necessarily change the material being presented and learned. “Changes” to my online class from when it started until now are highlighted by red print. [CLICK]</a:t>
            </a:r>
            <a:endParaRPr lang="en-US" dirty="0" smtClean="0"/>
          </a:p>
          <a:p>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13</a:t>
            </a:fld>
            <a:endParaRPr lang="en-US"/>
          </a:p>
        </p:txBody>
      </p:sp>
    </p:spTree>
    <p:extLst>
      <p:ext uri="{BB962C8B-B14F-4D97-AF65-F5344CB8AC3E}">
        <p14:creationId xmlns:p14="http://schemas.microsoft.com/office/powerpoint/2010/main" val="405252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I first began teaching online speech, many friends and colleagues said it must be “easier” to “just sit at home on the computer” than to travel to campus to meet with students face-to-face. For anyone who believes this is true, I would invite them to walk a mile in my shoes (or sit for a 12-hour stretch at my desk). Anyone who teaches online knows that the majority of online learners think their teachers should be available 24/7. </a:t>
            </a:r>
            <a:r>
              <a:rPr lang="en-US" sz="1200" b="1" baseline="0" dirty="0" smtClean="0"/>
              <a:t>This circa 2009 photo shows v</a:t>
            </a:r>
            <a:r>
              <a:rPr lang="en-US" sz="1200" b="1" dirty="0" smtClean="0"/>
              <a:t>ideo-taped speech submissions, sorted by class section, that lined my office floor. Students made</a:t>
            </a:r>
            <a:r>
              <a:rPr lang="en-US" sz="1200" b="1" baseline="0" dirty="0" smtClean="0"/>
              <a:t> recordings of their speeches and then sent them to me via USPS, UPS or FedEx. </a:t>
            </a:r>
            <a:r>
              <a:rPr lang="en-US" sz="1200" b="1" dirty="0" smtClean="0"/>
              <a:t>This</a:t>
            </a:r>
            <a:r>
              <a:rPr lang="en-US" sz="1200" b="1" baseline="0" dirty="0" smtClean="0"/>
              <a:t> photo shows just one round of speeches. </a:t>
            </a:r>
            <a:r>
              <a:rPr lang="en-US" baseline="0" dirty="0" smtClean="0"/>
              <a:t>I was thrilled when </a:t>
            </a:r>
            <a:r>
              <a:rPr lang="en-US" baseline="0" dirty="0" err="1" smtClean="0"/>
              <a:t>PhotoBucket</a:t>
            </a:r>
            <a:r>
              <a:rPr lang="en-US" baseline="0" dirty="0" smtClean="0"/>
              <a:t> and YouTube came along; and I’m excited about all the additional video capture options (such as </a:t>
            </a:r>
            <a:r>
              <a:rPr lang="en-US" baseline="0" dirty="0" err="1" smtClean="0"/>
              <a:t>Screencastomatic</a:t>
            </a:r>
            <a:r>
              <a:rPr lang="en-US" baseline="0" dirty="0" smtClean="0"/>
              <a:t> and My Media Site) that are available today. The only drawback to all of the innovations is finding the TIME to learn to use them. Never-the-less, I believe it’s worth the effort it takes to at least review and update our classes on a regular basis. That belief is a major factor in why I chose to put my online speech class through a formal Quality Matters review. Going through the process made my “good” class “better.” [CLICK]</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14</a:t>
            </a:fld>
            <a:endParaRPr lang="en-US"/>
          </a:p>
        </p:txBody>
      </p:sp>
    </p:spTree>
    <p:extLst>
      <p:ext uri="{BB962C8B-B14F-4D97-AF65-F5344CB8AC3E}">
        <p14:creationId xmlns:p14="http://schemas.microsoft.com/office/powerpoint/2010/main" val="1809325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think it’s worthwhile to note: While technology has evolved, I believe the amount of time and effort involved has remained about the same for both the students and myself. [CLICK]</a:t>
            </a:r>
            <a:endParaRPr lang="en-US" dirty="0" smtClean="0"/>
          </a:p>
          <a:p>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15</a:t>
            </a:fld>
            <a:endParaRPr lang="en-US"/>
          </a:p>
        </p:txBody>
      </p:sp>
    </p:spTree>
    <p:extLst>
      <p:ext uri="{BB962C8B-B14F-4D97-AF65-F5344CB8AC3E}">
        <p14:creationId xmlns:p14="http://schemas.microsoft.com/office/powerpoint/2010/main" val="1235157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tend to be a “big</a:t>
            </a:r>
            <a:r>
              <a:rPr lang="en-US" baseline="0" dirty="0" smtClean="0"/>
              <a:t> picture thinker,” (at least according to personality surveys), but teaching online requires some hard core attention to details. [CLICK]</a:t>
            </a:r>
            <a:endParaRPr lang="en-US" dirty="0" smtClean="0"/>
          </a:p>
          <a:p>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16</a:t>
            </a:fld>
            <a:endParaRPr lang="en-US"/>
          </a:p>
        </p:txBody>
      </p:sp>
    </p:spTree>
    <p:extLst>
      <p:ext uri="{BB962C8B-B14F-4D97-AF65-F5344CB8AC3E}">
        <p14:creationId xmlns:p14="http://schemas.microsoft.com/office/powerpoint/2010/main" val="2988289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Those “details” can be found </a:t>
            </a:r>
            <a:r>
              <a:rPr lang="en-US" baseline="0" dirty="0" smtClean="0"/>
              <a:t>the course syllabus. Providing a syllabus that students can understand and follow is critical to their success in any class, but I think it’s especially vital for an online course. After decades of teaching, and after having undergone a formal QM review, I believe my syllabus is in pretty good shape. In fact, I’m confident enough about it that I’ve brought copies to share with you today. [CLICK]</a:t>
            </a:r>
            <a:endParaRPr lang="en-US" dirty="0" smtClean="0"/>
          </a:p>
          <a:p>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17</a:t>
            </a:fld>
            <a:endParaRPr lang="en-US"/>
          </a:p>
        </p:txBody>
      </p:sp>
    </p:spTree>
    <p:extLst>
      <p:ext uri="{BB962C8B-B14F-4D97-AF65-F5344CB8AC3E}">
        <p14:creationId xmlns:p14="http://schemas.microsoft.com/office/powerpoint/2010/main" val="4265107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Along with having a solid</a:t>
            </a:r>
            <a:r>
              <a:rPr lang="en-US" sz="1200" baseline="0" dirty="0" smtClean="0"/>
              <a:t> syllabus, it’s helpful to provide students with information about how to navigate an online course. </a:t>
            </a:r>
            <a:r>
              <a:rPr lang="en-US" sz="1200" dirty="0" smtClean="0"/>
              <a:t>Before the start of the fall 2015 semester, I sent the message shown on the left side of the screen to students enrolled in my speech classes. The</a:t>
            </a:r>
            <a:r>
              <a:rPr lang="en-US" sz="1200" baseline="0" dirty="0" smtClean="0"/>
              <a:t> message </a:t>
            </a:r>
            <a:r>
              <a:rPr lang="en-US" sz="1200" dirty="0" smtClean="0"/>
              <a:t>contains the URL for a JING video. [CLICK on the LINK to play the video.] </a:t>
            </a:r>
            <a:r>
              <a:rPr lang="en-US" dirty="0" smtClean="0">
                <a:hlinkClick r:id="rId3"/>
              </a:rPr>
              <a:t>http://screencast.com/t/Wpzijniub0</a:t>
            </a:r>
            <a:r>
              <a:rPr lang="en-US" dirty="0" smtClean="0"/>
              <a:t> </a:t>
            </a:r>
            <a:r>
              <a:rPr lang="en-US" baseline="0" dirty="0" smtClean="0"/>
              <a:t> </a:t>
            </a:r>
            <a:r>
              <a:rPr lang="en-US" dirty="0" smtClean="0"/>
              <a:t>[CLICK]</a:t>
            </a:r>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18</a:t>
            </a:fld>
            <a:endParaRPr lang="en-US"/>
          </a:p>
        </p:txBody>
      </p:sp>
    </p:spTree>
    <p:extLst>
      <p:ext uri="{BB962C8B-B14F-4D97-AF65-F5344CB8AC3E}">
        <p14:creationId xmlns:p14="http://schemas.microsoft.com/office/powerpoint/2010/main" val="969655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realize that you can’t clearly see the information on this slide,</a:t>
            </a:r>
            <a:r>
              <a:rPr lang="en-US" baseline="0" dirty="0" smtClean="0"/>
              <a:t> but you CAN see is the overall layout of the page. I like to include personal photos and as well as other graphics. I also use quite a bit of white space. As you may recall from the JING video, this is the top or the Announcements page students will see each time they log into the course. This “banner” remains the same all semester. [CLICK]</a:t>
            </a:r>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19</a:t>
            </a:fld>
            <a:endParaRPr lang="en-US"/>
          </a:p>
        </p:txBody>
      </p:sp>
    </p:spTree>
    <p:extLst>
      <p:ext uri="{BB962C8B-B14F-4D97-AF65-F5344CB8AC3E}">
        <p14:creationId xmlns:p14="http://schemas.microsoft.com/office/powerpoint/2010/main" val="3477140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ü"/>
            </a:pPr>
            <a:r>
              <a:rPr lang="en-US" dirty="0" smtClean="0"/>
              <a:t>My</a:t>
            </a:r>
            <a:r>
              <a:rPr lang="en-US" baseline="0" dirty="0" smtClean="0"/>
              <a:t> name is Patti Huber, and I am a f</a:t>
            </a:r>
            <a:r>
              <a:rPr lang="en-US" dirty="0" smtClean="0"/>
              <a:t>ull-time instructor with the Communication &amp; Performing Arts Department at Madison Area Technical College (aka</a:t>
            </a:r>
            <a:r>
              <a:rPr lang="en-US" baseline="0" dirty="0" smtClean="0"/>
              <a:t> Madison College</a:t>
            </a:r>
            <a:r>
              <a:rPr lang="en-US" dirty="0" smtClean="0"/>
              <a: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t>I have a Master of Science</a:t>
            </a:r>
            <a:r>
              <a:rPr lang="en-US" baseline="0" dirty="0" smtClean="0"/>
              <a:t> in Teaching degree from UW-Platteville, with majors in Speech and English.</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baseline="0" dirty="0" smtClean="0"/>
              <a:t>The first time I walked into a classroom as “the teacher,” was in 1973, and I was a graduate teaching assistant.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baseline="0" dirty="0" smtClean="0"/>
              <a:t>Altogether, I have roughly 35 years of teaching experience; I’ve taught students from 5</a:t>
            </a:r>
            <a:r>
              <a:rPr lang="en-US" baseline="30000" dirty="0" smtClean="0"/>
              <a:t>th</a:t>
            </a:r>
            <a:r>
              <a:rPr lang="en-US" baseline="0" dirty="0" smtClean="0"/>
              <a:t> grade through college, but I’ve been at Madison College for 16 years.</a:t>
            </a:r>
            <a:endParaRPr lang="en-US" dirty="0" smtClean="0"/>
          </a:p>
          <a:p>
            <a:pPr marL="285750" indent="-285750">
              <a:buFont typeface="Wingdings" panose="05000000000000000000" pitchFamily="2" charset="2"/>
              <a:buChar char="ü"/>
            </a:pPr>
            <a:r>
              <a:rPr lang="en-US" dirty="0" smtClean="0"/>
              <a:t>In 2007, I</a:t>
            </a:r>
            <a:r>
              <a:rPr lang="en-US" baseline="0" dirty="0" smtClean="0"/>
              <a:t> d</a:t>
            </a:r>
            <a:r>
              <a:rPr lang="en-US" dirty="0" smtClean="0"/>
              <a:t>eveloped the first online speech course at Madison College.</a:t>
            </a:r>
          </a:p>
          <a:p>
            <a:pPr marL="285750" indent="-285750">
              <a:buFont typeface="Wingdings" panose="05000000000000000000" pitchFamily="2" charset="2"/>
              <a:buChar char="ü"/>
            </a:pPr>
            <a:r>
              <a:rPr lang="en-US" baseline="0" dirty="0" smtClean="0"/>
              <a:t>In 2011, I d</a:t>
            </a:r>
            <a:r>
              <a:rPr lang="en-US" dirty="0" smtClean="0"/>
              <a:t>eveloped the first hybrid speech course at Madison College.</a:t>
            </a:r>
          </a:p>
          <a:p>
            <a:pPr marL="285750" indent="-285750">
              <a:buFont typeface="Wingdings" panose="05000000000000000000" pitchFamily="2" charset="2"/>
              <a:buChar char="ü"/>
            </a:pPr>
            <a:r>
              <a:rPr lang="en-US" dirty="0" smtClean="0"/>
              <a:t>In 2014, I</a:t>
            </a:r>
            <a:r>
              <a:rPr lang="en-US" baseline="0" dirty="0" smtClean="0"/>
              <a:t> was the f</a:t>
            </a:r>
            <a:r>
              <a:rPr lang="en-US" dirty="0" smtClean="0"/>
              <a:t>irst instructor at the college to complete a formal Quality Matters review.</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0" kern="1200" dirty="0" smtClean="0">
                <a:solidFill>
                  <a:schemeClr val="tx1"/>
                </a:solidFill>
                <a:effectLst/>
                <a:latin typeface="+mn-lt"/>
                <a:ea typeface="+mn-ea"/>
                <a:cs typeface="+mn-cs"/>
              </a:rPr>
              <a:t>And … [CLICK]</a:t>
            </a:r>
            <a:endParaRPr lang="en-US" dirty="0" smtClean="0"/>
          </a:p>
          <a:p>
            <a:pPr marL="171450" indent="-171450">
              <a:buFont typeface="Wingdings" panose="05000000000000000000" pitchFamily="2" charset="2"/>
              <a:buChar char="ü"/>
            </a:pPr>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2</a:t>
            </a:fld>
            <a:endParaRPr lang="en-US"/>
          </a:p>
        </p:txBody>
      </p:sp>
    </p:spTree>
    <p:extLst>
      <p:ext uri="{BB962C8B-B14F-4D97-AF65-F5344CB8AC3E}">
        <p14:creationId xmlns:p14="http://schemas.microsoft.com/office/powerpoint/2010/main" val="2047500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Below the announcements banner are</a:t>
            </a:r>
            <a:r>
              <a:rPr lang="en-US" baseline="0" dirty="0" smtClean="0"/>
              <a:t> the announcements. Each week I provide a CHECKLIST of assignments that are due. This is the Week #7 checklist.  The checklist is also emailed to students. [CLICK]</a:t>
            </a:r>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20</a:t>
            </a:fld>
            <a:endParaRPr lang="en-US"/>
          </a:p>
        </p:txBody>
      </p:sp>
    </p:spTree>
    <p:extLst>
      <p:ext uri="{BB962C8B-B14F-4D97-AF65-F5344CB8AC3E}">
        <p14:creationId xmlns:p14="http://schemas.microsoft.com/office/powerpoint/2010/main" val="3243348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shot shows the Course Documents screen cut into 2 segments. </a:t>
            </a:r>
            <a:r>
              <a:rPr lang="en-US" dirty="0" smtClean="0"/>
              <a:t>Within</a:t>
            </a:r>
            <a:r>
              <a:rPr lang="en-US" baseline="0" dirty="0" smtClean="0"/>
              <a:t> the Course Documents file, there are a couple items students have found helpful. [CLICK]</a:t>
            </a:r>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21</a:t>
            </a:fld>
            <a:endParaRPr lang="en-US"/>
          </a:p>
        </p:txBody>
      </p:sp>
    </p:spTree>
    <p:extLst>
      <p:ext uri="{BB962C8B-B14F-4D97-AF65-F5344CB8AC3E}">
        <p14:creationId xmlns:p14="http://schemas.microsoft.com/office/powerpoint/2010/main" val="7696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those items is a list of</a:t>
            </a:r>
            <a:r>
              <a:rPr lang="en-US" baseline="0" dirty="0" smtClean="0"/>
              <a:t> c</a:t>
            </a:r>
            <a:r>
              <a:rPr lang="en-US" dirty="0" smtClean="0"/>
              <a:t>ommonly used Blackboard</a:t>
            </a:r>
            <a:r>
              <a:rPr lang="en-US" baseline="0" dirty="0" smtClean="0"/>
              <a:t> ICONS with a description of each. I have a handout of this page to share with you today. [CLICK]</a:t>
            </a:r>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22</a:t>
            </a:fld>
            <a:endParaRPr lang="en-US"/>
          </a:p>
        </p:txBody>
      </p:sp>
    </p:spTree>
    <p:extLst>
      <p:ext uri="{BB962C8B-B14F-4D97-AF65-F5344CB8AC3E}">
        <p14:creationId xmlns:p14="http://schemas.microsoft.com/office/powerpoint/2010/main" val="3939163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item students like is a list of all the assignments and their point values. I also brought copies of this page to share with you today. </a:t>
            </a:r>
            <a:r>
              <a:rPr lang="en-US" baseline="0" dirty="0" smtClean="0"/>
              <a:t>[CLICK]</a:t>
            </a:r>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23</a:t>
            </a:fld>
            <a:endParaRPr lang="en-US"/>
          </a:p>
        </p:txBody>
      </p:sp>
    </p:spTree>
    <p:extLst>
      <p:ext uri="{BB962C8B-B14F-4D97-AF65-F5344CB8AC3E}">
        <p14:creationId xmlns:p14="http://schemas.microsoft.com/office/powerpoint/2010/main" val="796375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post a new</a:t>
            </a:r>
            <a:r>
              <a:rPr lang="en-US" baseline="0" dirty="0" smtClean="0"/>
              <a:t> assignment</a:t>
            </a:r>
            <a:r>
              <a:rPr lang="en-US" dirty="0" smtClean="0"/>
              <a:t> folder at the start of each week. I never remove the folders. This screen</a:t>
            </a:r>
            <a:r>
              <a:rPr lang="en-US" baseline="0" dirty="0" smtClean="0"/>
              <a:t> shot just shows a note about the page being “in progress” at the top, followed by a description of what will be covered in Module (Unit) One, and then the folders for Weeks 1 through 4. At the bottom of the image is the description for Module (Unit) Two. Something to note is that with each module description, I include a hot link to the COURSE COMPETENCIES. While I’m pretty sure only a small handful of students actually look at the competencies, they are available for those who do want or need to see them. [CLICK]</a:t>
            </a:r>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24</a:t>
            </a:fld>
            <a:endParaRPr lang="en-US"/>
          </a:p>
        </p:txBody>
      </p:sp>
    </p:spTree>
    <p:extLst>
      <p:ext uri="{BB962C8B-B14F-4D97-AF65-F5344CB8AC3E}">
        <p14:creationId xmlns:p14="http://schemas.microsoft.com/office/powerpoint/2010/main" val="2502145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a:t>
            </a:r>
            <a:r>
              <a:rPr lang="en-US" baseline="0" dirty="0" smtClean="0"/>
              <a:t> the contents of</a:t>
            </a:r>
            <a:r>
              <a:rPr lang="en-US" dirty="0" smtClean="0"/>
              <a:t> the Week 4 assignment folder. I</a:t>
            </a:r>
            <a:r>
              <a:rPr lang="en-US" baseline="0" dirty="0" smtClean="0"/>
              <a:t> try to keep items in the same basic order each week, beginning with a Message from the Instructor and ending with the Personal Reflection Journal. [CLICK]</a:t>
            </a:r>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25</a:t>
            </a:fld>
            <a:endParaRPr lang="en-US"/>
          </a:p>
        </p:txBody>
      </p:sp>
    </p:spTree>
    <p:extLst>
      <p:ext uri="{BB962C8B-B14F-4D97-AF65-F5344CB8AC3E}">
        <p14:creationId xmlns:p14="http://schemas.microsoft.com/office/powerpoint/2010/main" val="4294715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close-up of the assignment headings from the Week 4 folder.</a:t>
            </a:r>
            <a:r>
              <a:rPr lang="en-US" baseline="0" dirty="0" smtClean="0"/>
              <a:t> You may (or may not) be able to tell from the image on the screen, but I always provide documents as both Word and PDF files. I also provide my lectures as audio files in addition to the document versions. [CLICK]</a:t>
            </a:r>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26</a:t>
            </a:fld>
            <a:endParaRPr lang="en-US"/>
          </a:p>
        </p:txBody>
      </p:sp>
    </p:spTree>
    <p:extLst>
      <p:ext uri="{BB962C8B-B14F-4D97-AF65-F5344CB8AC3E}">
        <p14:creationId xmlns:p14="http://schemas.microsoft.com/office/powerpoint/2010/main" val="335771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constant within the course</a:t>
            </a:r>
            <a:r>
              <a:rPr lang="en-US" baseline="0" dirty="0" smtClean="0"/>
              <a:t> is the Discussion Board. The topics reinforce concepts that pertain to their speech assignments. I occasionally chime in with comments but for the most part I simply “lurk” and monitor. I’ve found the less I say/interfere, the more likely students will be to share their ideas and not worry about providing the answer they think I want to hear. Within the instructions, I will sometimes remind students to “be respectful” or to “be rhetorically sensitive” with their comments.  I’ve been impressed with how they have been able to politely disagree with each other. Sometimes they even acknowledge that they can understand the other person’s point of view. [CLICK]</a:t>
            </a:r>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27</a:t>
            </a:fld>
            <a:endParaRPr lang="en-US"/>
          </a:p>
        </p:txBody>
      </p:sp>
    </p:spTree>
    <p:extLst>
      <p:ext uri="{BB962C8B-B14F-4D97-AF65-F5344CB8AC3E}">
        <p14:creationId xmlns:p14="http://schemas.microsoft.com/office/powerpoint/2010/main" val="194515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 </a:t>
            </a:r>
            <a:r>
              <a:rPr lang="en-US" baseline="0" dirty="0" smtClean="0"/>
              <a:t>content is pretty much the same in my speech classes now as it was 20 years ago, and 21</a:t>
            </a:r>
            <a:r>
              <a:rPr lang="en-US" baseline="30000" dirty="0" smtClean="0"/>
              <a:t>st</a:t>
            </a:r>
            <a:r>
              <a:rPr lang="en-US" baseline="0" dirty="0" smtClean="0"/>
              <a:t> century speech students are pretty much the same, too. They come into the course worried about how they will be perceived by their audience. They come into the course with varying levels of communication apprehension. They come into the course with different levels of writing ability and their delivery skills vary. Truly, from my perspective, the only BIG difference between “then” and “now” is the method of delivery. The technology allows us to reach students we could not have reached before.</a:t>
            </a:r>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28</a:t>
            </a:fld>
            <a:endParaRPr lang="en-US"/>
          </a:p>
        </p:txBody>
      </p:sp>
    </p:spTree>
    <p:extLst>
      <p:ext uri="{BB962C8B-B14F-4D97-AF65-F5344CB8AC3E}">
        <p14:creationId xmlns:p14="http://schemas.microsoft.com/office/powerpoint/2010/main" val="1185004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a:t>
            </a:r>
            <a:r>
              <a:rPr lang="en-US" baseline="0" dirty="0" smtClean="0"/>
              <a:t>y</a:t>
            </a:r>
            <a:r>
              <a:rPr lang="en-US" dirty="0" smtClean="0"/>
              <a:t>ou </a:t>
            </a:r>
            <a:r>
              <a:rPr lang="en-US" baseline="0" dirty="0" smtClean="0"/>
              <a:t>recalled your own college-level speech class experiences, and then you compared your experience with others. After that, I shared my story and an overview of my online course with you. At this point, it’s time to tackle Learning Objective 3: It’s time for you to discuss the pros and cons of OL vs F2F speech. What do you think? Is an online speech class the ultimate oxymoron? </a:t>
            </a:r>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29</a:t>
            </a:fld>
            <a:endParaRPr lang="en-US"/>
          </a:p>
        </p:txBody>
      </p:sp>
    </p:spTree>
    <p:extLst>
      <p:ext uri="{BB962C8B-B14F-4D97-AF65-F5344CB8AC3E}">
        <p14:creationId xmlns:p14="http://schemas.microsoft.com/office/powerpoint/2010/main" val="163633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0" kern="1200" dirty="0" smtClean="0">
                <a:solidFill>
                  <a:schemeClr val="tx1"/>
                </a:solidFill>
                <a:effectLst/>
                <a:latin typeface="+mn-lt"/>
                <a:ea typeface="+mn-ea"/>
                <a:cs typeface="+mn-cs"/>
              </a:rPr>
              <a:t>… I consider myself to be somewhat of a dinosaur or novice (take your pick)</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when it comes to technology.  [CLICK]</a:t>
            </a:r>
          </a:p>
          <a:p>
            <a:pPr marL="285750" indent="-285750">
              <a:buFont typeface="Wingdings" panose="05000000000000000000" pitchFamily="2" charset="2"/>
              <a:buChar char="ü"/>
            </a:pPr>
            <a:endParaRPr lang="en-US" dirty="0" smtClean="0"/>
          </a:p>
          <a:p>
            <a:pPr marL="171450" indent="-171450">
              <a:buFont typeface="Wingdings" panose="05000000000000000000" pitchFamily="2" charset="2"/>
              <a:buChar char="ü"/>
            </a:pPr>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3</a:t>
            </a:fld>
            <a:endParaRPr lang="en-US"/>
          </a:p>
        </p:txBody>
      </p:sp>
    </p:spTree>
    <p:extLst>
      <p:ext uri="{BB962C8B-B14F-4D97-AF65-F5344CB8AC3E}">
        <p14:creationId xmlns:p14="http://schemas.microsoft.com/office/powerpoint/2010/main" val="868596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attending my</a:t>
            </a:r>
            <a:r>
              <a:rPr lang="en-US" baseline="0" dirty="0" smtClean="0"/>
              <a:t> Quality Matters session. If you have any questions, I’d be happy to try to answer them now … or by email later. My address is: phuber@madisoncollege.edu. </a:t>
            </a:r>
            <a:r>
              <a:rPr lang="en-US" dirty="0" smtClean="0"/>
              <a:t> </a:t>
            </a:r>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30</a:t>
            </a:fld>
            <a:endParaRPr lang="en-US"/>
          </a:p>
        </p:txBody>
      </p:sp>
    </p:spTree>
    <p:extLst>
      <p:ext uri="{BB962C8B-B14F-4D97-AF65-F5344CB8AC3E}">
        <p14:creationId xmlns:p14="http://schemas.microsoft.com/office/powerpoint/2010/main" val="82136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I was first approached about creating and teaching an online speech course in 2007, the idea seemed like the ultimate oxymoron. There are certainly problems and pitfalls, but teaching speech online CAN be done – and done successfully. Like teaching in a traditional face-to-face classroom, to succeed requires preparation, organization, and attention to details – all factors that are addressed by Quality Matters.  To succeed also</a:t>
            </a:r>
            <a:r>
              <a:rPr lang="en-US" sz="1200" kern="1200" baseline="0" dirty="0" smtClean="0">
                <a:solidFill>
                  <a:schemeClr val="tx1"/>
                </a:solidFill>
                <a:effectLst/>
                <a:latin typeface="+mn-lt"/>
                <a:ea typeface="+mn-ea"/>
                <a:cs typeface="+mn-cs"/>
              </a:rPr>
              <a:t> may involve an inordinate amount of patience and perseverance since technology does not always cooperate as well as we might expect.  [CLICK]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A293E5-487B-4C9F-A921-55F1AC3A0790}" type="slidenum">
              <a:rPr lang="en-US" smtClean="0"/>
              <a:t>4</a:t>
            </a:fld>
            <a:endParaRPr lang="en-US"/>
          </a:p>
        </p:txBody>
      </p:sp>
    </p:spTree>
    <p:extLst>
      <p:ext uri="{BB962C8B-B14F-4D97-AF65-F5344CB8AC3E}">
        <p14:creationId xmlns:p14="http://schemas.microsoft.com/office/powerpoint/2010/main" val="238910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rPr>
              <a:t>This session is –</a:t>
            </a:r>
            <a:r>
              <a:rPr lang="en-US" sz="1200" b="0" baseline="0" dirty="0" smtClean="0">
                <a:solidFill>
                  <a:schemeClr val="tx1"/>
                </a:solidFill>
                <a:latin typeface="+mn-lt"/>
              </a:rPr>
              <a:t> for the most part – </a:t>
            </a:r>
            <a:r>
              <a:rPr lang="en-US" sz="1200" b="0" dirty="0" smtClean="0">
                <a:solidFill>
                  <a:schemeClr val="tx1"/>
                </a:solidFill>
                <a:latin typeface="+mn-lt"/>
              </a:rPr>
              <a:t>a personal narrative, my</a:t>
            </a:r>
            <a:r>
              <a:rPr lang="en-US" sz="1200" b="0" baseline="0" dirty="0" smtClean="0">
                <a:solidFill>
                  <a:schemeClr val="tx1"/>
                </a:solidFill>
                <a:latin typeface="+mn-lt"/>
              </a:rPr>
              <a:t> </a:t>
            </a:r>
            <a:r>
              <a:rPr lang="en-US" sz="1200" b="0" dirty="0" smtClean="0">
                <a:solidFill>
                  <a:schemeClr val="tx1"/>
                </a:solidFill>
                <a:latin typeface="+mn-lt"/>
              </a:rPr>
              <a:t>“survivor’s tale,” about the creation and evolution of my online speech class at Madison College. Before I get into my story, however, want to take just</a:t>
            </a:r>
            <a:r>
              <a:rPr lang="en-US" sz="1200" b="0" baseline="0" dirty="0" smtClean="0">
                <a:solidFill>
                  <a:schemeClr val="tx1"/>
                </a:solidFill>
                <a:latin typeface="+mn-lt"/>
              </a:rPr>
              <a:t> a few minutes to “set the stage,” to get everyone thinking about traditional face-to-face speech instruction, and then I’ll show you how my online speech class is structured. </a:t>
            </a:r>
            <a:r>
              <a:rPr lang="en-US" sz="1200" kern="1200" baseline="0" dirty="0" smtClean="0">
                <a:solidFill>
                  <a:schemeClr val="tx1"/>
                </a:solidFill>
                <a:effectLst/>
                <a:latin typeface="+mn-lt"/>
                <a:ea typeface="+mn-ea"/>
                <a:cs typeface="+mn-cs"/>
              </a:rPr>
              <a:t>[CLICK]</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A293E5-487B-4C9F-A921-55F1AC3A0790}" type="slidenum">
              <a:rPr lang="en-US" smtClean="0"/>
              <a:t>5</a:t>
            </a:fld>
            <a:endParaRPr lang="en-US"/>
          </a:p>
        </p:txBody>
      </p:sp>
    </p:spTree>
    <p:extLst>
      <p:ext uri="{BB962C8B-B14F-4D97-AF65-F5344CB8AC3E}">
        <p14:creationId xmlns:p14="http://schemas.microsoft.com/office/powerpoint/2010/main" val="162586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believe we’re all familiar with QM General Standard #2 regarding Learning Objectives. In case you’re new to QM, Learning Objectives, also called Competencies, should serve as the basis for everything we do in our classes. For this conference session, I have three Learning Objectives. </a:t>
            </a:r>
            <a:r>
              <a:rPr lang="en-US" sz="1200" kern="1200" baseline="0" dirty="0" smtClean="0">
                <a:solidFill>
                  <a:schemeClr val="tx1"/>
                </a:solidFill>
                <a:effectLst/>
                <a:latin typeface="+mn-lt"/>
                <a:ea typeface="+mn-ea"/>
                <a:cs typeface="+mn-cs"/>
              </a:rPr>
              <a:t>[CLICK]</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6</a:t>
            </a:fld>
            <a:endParaRPr lang="en-US"/>
          </a:p>
        </p:txBody>
      </p:sp>
    </p:spTree>
    <p:extLst>
      <p:ext uri="{BB962C8B-B14F-4D97-AF65-F5344CB8AC3E}">
        <p14:creationId xmlns:p14="http://schemas.microsoft.com/office/powerpoint/2010/main" val="238910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I’ll give you just a minute or</a:t>
            </a:r>
            <a:r>
              <a:rPr lang="en-US" baseline="0" dirty="0" smtClean="0"/>
              <a:t> so to think about your college-level speech class. </a:t>
            </a:r>
          </a:p>
          <a:p>
            <a:pPr lvl="0"/>
            <a:r>
              <a:rPr lang="en-US" baseline="0" dirty="0" smtClean="0"/>
              <a:t>Of course, I’m assuming that you took a speech class. Some students avoid public speaking like the Plague; some have even been known to change majors to avoid taking a required speech class. </a:t>
            </a:r>
            <a:r>
              <a:rPr lang="en-US" sz="1200" kern="1200" baseline="0" dirty="0" smtClean="0">
                <a:solidFill>
                  <a:schemeClr val="tx1"/>
                </a:solidFill>
                <a:effectLst/>
                <a:latin typeface="+mn-lt"/>
                <a:ea typeface="+mn-ea"/>
                <a:cs typeface="+mn-cs"/>
              </a:rPr>
              <a:t>Here are three basic questions to consider: </a:t>
            </a:r>
          </a:p>
          <a:p>
            <a:pPr lvl="0"/>
            <a:r>
              <a:rPr lang="en-US" sz="1200" kern="1200" baseline="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Did you ever take a college-level public speaking class?</a:t>
            </a:r>
          </a:p>
          <a:p>
            <a:pPr lvl="0"/>
            <a:r>
              <a:rPr lang="en-US" sz="1200" kern="1200" dirty="0" smtClean="0">
                <a:solidFill>
                  <a:schemeClr val="tx1"/>
                </a:solidFill>
                <a:effectLst/>
                <a:latin typeface="+mn-lt"/>
                <a:ea typeface="+mn-ea"/>
                <a:cs typeface="+mn-cs"/>
              </a:rPr>
              <a:t>2. How was the class presented/conducted?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What was that learning experience like for you? Are you reminded of yourself by any of the photos on the screen? </a:t>
            </a:r>
            <a:r>
              <a:rPr lang="en-US" sz="1200" kern="1200" baseline="0" dirty="0" smtClean="0">
                <a:solidFill>
                  <a:schemeClr val="tx1"/>
                </a:solidFill>
                <a:effectLst/>
                <a:latin typeface="+mn-lt"/>
                <a:ea typeface="+mn-ea"/>
                <a:cs typeface="+mn-cs"/>
              </a:rPr>
              <a:t>[CLICK]</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7</a:t>
            </a:fld>
            <a:endParaRPr lang="en-US"/>
          </a:p>
        </p:txBody>
      </p:sp>
    </p:spTree>
    <p:extLst>
      <p:ext uri="{BB962C8B-B14F-4D97-AF65-F5344CB8AC3E}">
        <p14:creationId xmlns:p14="http://schemas.microsoft.com/office/powerpoint/2010/main" val="2842033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please “pick a partner” or work in small groups of three but</a:t>
            </a:r>
            <a:r>
              <a:rPr lang="en-US" baseline="0" dirty="0" smtClean="0"/>
              <a:t> no more than</a:t>
            </a:r>
            <a:r>
              <a:rPr lang="en-US" dirty="0" smtClean="0"/>
              <a:t> four to discuss and compare/contrast your experiences when</a:t>
            </a:r>
            <a:r>
              <a:rPr lang="en-US" baseline="0" dirty="0" smtClean="0"/>
              <a:t> taking college-level speech. In the interest of time, we’ll only take a few minutes for this. </a:t>
            </a:r>
            <a:r>
              <a:rPr lang="en-US" sz="1200" kern="1200" baseline="0" dirty="0" smtClean="0">
                <a:solidFill>
                  <a:schemeClr val="tx1"/>
                </a:solidFill>
                <a:effectLst/>
                <a:latin typeface="+mn-lt"/>
                <a:ea typeface="+mn-ea"/>
                <a:cs typeface="+mn-cs"/>
              </a:rPr>
              <a:t>[PAUSE … CLICK]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8</a:t>
            </a:fld>
            <a:endParaRPr lang="en-US"/>
          </a:p>
        </p:txBody>
      </p:sp>
    </p:spTree>
    <p:extLst>
      <p:ext uri="{BB962C8B-B14F-4D97-AF65-F5344CB8AC3E}">
        <p14:creationId xmlns:p14="http://schemas.microsoft.com/office/powerpoint/2010/main" val="247363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that you’ve had a chance to compare and contrast your apples and oranges experiences pertaining to speech class,</a:t>
            </a:r>
            <a:r>
              <a:rPr lang="en-US" baseline="0" dirty="0" smtClean="0"/>
              <a:t> it’s time for me to share how I was given an opportunity to make lemonade from lemons. In other words, it’s time to share the story of how I was recruited to develop the first 100% online speech class at Madison Area Technical College. </a:t>
            </a:r>
            <a:r>
              <a:rPr lang="en-US" sz="1200" kern="1200" baseline="0" dirty="0" smtClean="0">
                <a:solidFill>
                  <a:schemeClr val="tx1"/>
                </a:solidFill>
                <a:effectLst/>
                <a:latin typeface="+mn-lt"/>
                <a:ea typeface="+mn-ea"/>
                <a:cs typeface="+mn-cs"/>
              </a:rPr>
              <a:t>[CLICK]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A293E5-487B-4C9F-A921-55F1AC3A0790}" type="slidenum">
              <a:rPr lang="en-US" smtClean="0"/>
              <a:t>9</a:t>
            </a:fld>
            <a:endParaRPr lang="en-US"/>
          </a:p>
        </p:txBody>
      </p:sp>
    </p:spTree>
    <p:extLst>
      <p:ext uri="{BB962C8B-B14F-4D97-AF65-F5344CB8AC3E}">
        <p14:creationId xmlns:p14="http://schemas.microsoft.com/office/powerpoint/2010/main" val="248485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999C29-AD39-49D0-ACC3-216CAE066DF5}"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D240A-1ADF-4C3B-B9F4-5976B406EF79}" type="slidenum">
              <a:rPr lang="en-US" smtClean="0"/>
              <a:t>‹#›</a:t>
            </a:fld>
            <a:endParaRPr lang="en-US"/>
          </a:p>
        </p:txBody>
      </p:sp>
    </p:spTree>
    <p:extLst>
      <p:ext uri="{BB962C8B-B14F-4D97-AF65-F5344CB8AC3E}">
        <p14:creationId xmlns:p14="http://schemas.microsoft.com/office/powerpoint/2010/main" val="228878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99C29-AD39-49D0-ACC3-216CAE066DF5}"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D240A-1ADF-4C3B-B9F4-5976B406EF79}" type="slidenum">
              <a:rPr lang="en-US" smtClean="0"/>
              <a:t>‹#›</a:t>
            </a:fld>
            <a:endParaRPr lang="en-US"/>
          </a:p>
        </p:txBody>
      </p:sp>
    </p:spTree>
    <p:extLst>
      <p:ext uri="{BB962C8B-B14F-4D97-AF65-F5344CB8AC3E}">
        <p14:creationId xmlns:p14="http://schemas.microsoft.com/office/powerpoint/2010/main" val="58938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99C29-AD39-49D0-ACC3-216CAE066DF5}"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D240A-1ADF-4C3B-B9F4-5976B406EF79}" type="slidenum">
              <a:rPr lang="en-US" smtClean="0"/>
              <a:t>‹#›</a:t>
            </a:fld>
            <a:endParaRPr lang="en-US"/>
          </a:p>
        </p:txBody>
      </p:sp>
    </p:spTree>
    <p:extLst>
      <p:ext uri="{BB962C8B-B14F-4D97-AF65-F5344CB8AC3E}">
        <p14:creationId xmlns:p14="http://schemas.microsoft.com/office/powerpoint/2010/main" val="97586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99C29-AD39-49D0-ACC3-216CAE066DF5}"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D240A-1ADF-4C3B-B9F4-5976B406EF79}" type="slidenum">
              <a:rPr lang="en-US" smtClean="0"/>
              <a:t>‹#›</a:t>
            </a:fld>
            <a:endParaRPr lang="en-US"/>
          </a:p>
        </p:txBody>
      </p:sp>
    </p:spTree>
    <p:extLst>
      <p:ext uri="{BB962C8B-B14F-4D97-AF65-F5344CB8AC3E}">
        <p14:creationId xmlns:p14="http://schemas.microsoft.com/office/powerpoint/2010/main" val="495998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99C29-AD39-49D0-ACC3-216CAE066DF5}"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D240A-1ADF-4C3B-B9F4-5976B406EF79}" type="slidenum">
              <a:rPr lang="en-US" smtClean="0"/>
              <a:t>‹#›</a:t>
            </a:fld>
            <a:endParaRPr lang="en-US"/>
          </a:p>
        </p:txBody>
      </p:sp>
    </p:spTree>
    <p:extLst>
      <p:ext uri="{BB962C8B-B14F-4D97-AF65-F5344CB8AC3E}">
        <p14:creationId xmlns:p14="http://schemas.microsoft.com/office/powerpoint/2010/main" val="145312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999C29-AD39-49D0-ACC3-216CAE066DF5}"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D240A-1ADF-4C3B-B9F4-5976B406EF79}" type="slidenum">
              <a:rPr lang="en-US" smtClean="0"/>
              <a:t>‹#›</a:t>
            </a:fld>
            <a:endParaRPr lang="en-US"/>
          </a:p>
        </p:txBody>
      </p:sp>
    </p:spTree>
    <p:extLst>
      <p:ext uri="{BB962C8B-B14F-4D97-AF65-F5344CB8AC3E}">
        <p14:creationId xmlns:p14="http://schemas.microsoft.com/office/powerpoint/2010/main" val="320465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999C29-AD39-49D0-ACC3-216CAE066DF5}" type="datetimeFigureOut">
              <a:rPr lang="en-US" smtClean="0"/>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D240A-1ADF-4C3B-B9F4-5976B406EF79}" type="slidenum">
              <a:rPr lang="en-US" smtClean="0"/>
              <a:t>‹#›</a:t>
            </a:fld>
            <a:endParaRPr lang="en-US"/>
          </a:p>
        </p:txBody>
      </p:sp>
    </p:spTree>
    <p:extLst>
      <p:ext uri="{BB962C8B-B14F-4D97-AF65-F5344CB8AC3E}">
        <p14:creationId xmlns:p14="http://schemas.microsoft.com/office/powerpoint/2010/main" val="933250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999C29-AD39-49D0-ACC3-216CAE066DF5}" type="datetimeFigureOut">
              <a:rPr lang="en-US" smtClean="0"/>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6D240A-1ADF-4C3B-B9F4-5976B406EF79}" type="slidenum">
              <a:rPr lang="en-US" smtClean="0"/>
              <a:t>‹#›</a:t>
            </a:fld>
            <a:endParaRPr lang="en-US"/>
          </a:p>
        </p:txBody>
      </p:sp>
    </p:spTree>
    <p:extLst>
      <p:ext uri="{BB962C8B-B14F-4D97-AF65-F5344CB8AC3E}">
        <p14:creationId xmlns:p14="http://schemas.microsoft.com/office/powerpoint/2010/main" val="62079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99C29-AD39-49D0-ACC3-216CAE066DF5}" type="datetimeFigureOut">
              <a:rPr lang="en-US" smtClean="0"/>
              <a:t>10/16/2015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6D240A-1ADF-4C3B-B9F4-5976B406EF79}" type="slidenum">
              <a:rPr lang="en-US" smtClean="0"/>
              <a:t>‹#›</a:t>
            </a:fld>
            <a:endParaRPr lang="en-US"/>
          </a:p>
        </p:txBody>
      </p:sp>
    </p:spTree>
    <p:extLst>
      <p:ext uri="{BB962C8B-B14F-4D97-AF65-F5344CB8AC3E}">
        <p14:creationId xmlns:p14="http://schemas.microsoft.com/office/powerpoint/2010/main" val="139964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99C29-AD39-49D0-ACC3-216CAE066DF5}"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D240A-1ADF-4C3B-B9F4-5976B406EF79}" type="slidenum">
              <a:rPr lang="en-US" smtClean="0"/>
              <a:t>‹#›</a:t>
            </a:fld>
            <a:endParaRPr lang="en-US"/>
          </a:p>
        </p:txBody>
      </p:sp>
    </p:spTree>
    <p:extLst>
      <p:ext uri="{BB962C8B-B14F-4D97-AF65-F5344CB8AC3E}">
        <p14:creationId xmlns:p14="http://schemas.microsoft.com/office/powerpoint/2010/main" val="295519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99C29-AD39-49D0-ACC3-216CAE066DF5}"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D240A-1ADF-4C3B-B9F4-5976B406EF79}" type="slidenum">
              <a:rPr lang="en-US" smtClean="0"/>
              <a:t>‹#›</a:t>
            </a:fld>
            <a:endParaRPr lang="en-US"/>
          </a:p>
        </p:txBody>
      </p:sp>
    </p:spTree>
    <p:extLst>
      <p:ext uri="{BB962C8B-B14F-4D97-AF65-F5344CB8AC3E}">
        <p14:creationId xmlns:p14="http://schemas.microsoft.com/office/powerpoint/2010/main" val="129074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99C29-AD39-49D0-ACC3-216CAE066DF5}" type="datetimeFigureOut">
              <a:rPr lang="en-US" smtClean="0"/>
              <a:t>10/16/2015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D240A-1ADF-4C3B-B9F4-5976B406EF79}" type="slidenum">
              <a:rPr lang="en-US" smtClean="0"/>
              <a:t>‹#›</a:t>
            </a:fld>
            <a:endParaRPr lang="en-US"/>
          </a:p>
        </p:txBody>
      </p:sp>
    </p:spTree>
    <p:extLst>
      <p:ext uri="{BB962C8B-B14F-4D97-AF65-F5344CB8AC3E}">
        <p14:creationId xmlns:p14="http://schemas.microsoft.com/office/powerpoint/2010/main" val="1545534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wmf"/></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wmf"/><Relationship Id="rId5" Type="http://schemas.openxmlformats.org/officeDocument/2006/relationships/hyperlink" Target="http://screencast.com/t/Wpzijniub0" TargetMode="Externa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1.wm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7.png"/><Relationship Id="rId3" Type="http://schemas.openxmlformats.org/officeDocument/2006/relationships/image" Target="../media/image11.png"/><Relationship Id="rId7" Type="http://schemas.openxmlformats.org/officeDocument/2006/relationships/image" Target="../media/image44.png"/><Relationship Id="rId12" Type="http://schemas.microsoft.com/office/2007/relationships/hdphoto" Target="../media/hdphoto3.wdp"/><Relationship Id="rId2" Type="http://schemas.openxmlformats.org/officeDocument/2006/relationships/notesSlide" Target="../notesSlides/notesSlide29.xml"/><Relationship Id="rId16"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6.png"/><Relationship Id="rId5" Type="http://schemas.openxmlformats.org/officeDocument/2006/relationships/image" Target="../media/image13.png"/><Relationship Id="rId15" Type="http://schemas.openxmlformats.org/officeDocument/2006/relationships/image" Target="../media/image48.jpg"/><Relationship Id="rId10" Type="http://schemas.microsoft.com/office/2007/relationships/hdphoto" Target="../media/hdphoto2.wdp"/><Relationship Id="rId4" Type="http://schemas.openxmlformats.org/officeDocument/2006/relationships/image" Target="../media/image12.png"/><Relationship Id="rId9" Type="http://schemas.openxmlformats.org/officeDocument/2006/relationships/image" Target="../media/image45.png"/><Relationship Id="rId1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wmf"/><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810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Program Files (x86)\Microsoft Office\MEDIA\CAGCAT10\j0195384.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286000" y="1579044"/>
            <a:ext cx="4376765" cy="44681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79044"/>
            <a:ext cx="7772400" cy="1470025"/>
          </a:xfrm>
        </p:spPr>
        <p:txBody>
          <a:bodyPr/>
          <a:lstStyle/>
          <a:p>
            <a:r>
              <a:rPr lang="en-US" b="1" dirty="0" smtClean="0"/>
              <a:t>The </a:t>
            </a:r>
            <a:r>
              <a:rPr lang="en-US" b="1" dirty="0"/>
              <a:t>Ultimate Oxymoron</a:t>
            </a:r>
            <a:r>
              <a:rPr lang="en-US" b="1" dirty="0" smtClean="0"/>
              <a:t>:</a:t>
            </a:r>
            <a:endParaRPr lang="en-US" dirty="0"/>
          </a:p>
        </p:txBody>
      </p:sp>
      <p:sp>
        <p:nvSpPr>
          <p:cNvPr id="3" name="Subtitle 2"/>
          <p:cNvSpPr>
            <a:spLocks noGrp="1"/>
          </p:cNvSpPr>
          <p:nvPr>
            <p:ph type="subTitle" idx="1"/>
          </p:nvPr>
        </p:nvSpPr>
        <p:spPr>
          <a:xfrm>
            <a:off x="1600200" y="3200786"/>
            <a:ext cx="6400800" cy="1752600"/>
          </a:xfrm>
        </p:spPr>
        <p:txBody>
          <a:bodyPr/>
          <a:lstStyle/>
          <a:p>
            <a:r>
              <a:rPr lang="en-US" b="1" dirty="0" smtClean="0">
                <a:solidFill>
                  <a:srgbClr val="002060"/>
                </a:solidFill>
              </a:rPr>
              <a:t>Teaching Speech Online</a:t>
            </a:r>
            <a:endParaRPr lang="en-US" dirty="0">
              <a:solidFill>
                <a:srgbClr val="002060"/>
              </a:solidFill>
            </a:endParaRPr>
          </a:p>
        </p:txBody>
      </p:sp>
      <p:sp>
        <p:nvSpPr>
          <p:cNvPr id="4" name="TextBox 3"/>
          <p:cNvSpPr txBox="1"/>
          <p:nvPr/>
        </p:nvSpPr>
        <p:spPr>
          <a:xfrm rot="20165733">
            <a:off x="449349" y="1087688"/>
            <a:ext cx="2941850" cy="830997"/>
          </a:xfrm>
          <a:prstGeom prst="rect">
            <a:avLst/>
          </a:prstGeom>
          <a:noFill/>
        </p:spPr>
        <p:txBody>
          <a:bodyPr wrap="square" rtlCol="0">
            <a:spAutoFit/>
          </a:bodyPr>
          <a:lstStyle/>
          <a:p>
            <a:pPr algn="ctr"/>
            <a:r>
              <a:rPr lang="en-US" sz="4800" b="1" dirty="0" smtClean="0">
                <a:latin typeface="Freestyle Script" panose="030804020302050B0404" pitchFamily="66" charset="0"/>
              </a:rPr>
              <a:t>Welcome to</a:t>
            </a:r>
            <a:endParaRPr lang="en-US" sz="4800" b="1" dirty="0">
              <a:latin typeface="Freestyle Script" panose="030804020302050B0404" pitchFamily="66" charset="0"/>
            </a:endParaRPr>
          </a:p>
        </p:txBody>
      </p:sp>
      <p:sp>
        <p:nvSpPr>
          <p:cNvPr id="5" name="Rounded Rectangle 4"/>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4648200"/>
            <a:ext cx="6400800" cy="1398976"/>
          </a:xfrm>
          <a:prstGeom prst="rect">
            <a:avLst/>
          </a:prstGeom>
          <a:noFill/>
        </p:spPr>
        <p:txBody>
          <a:bodyPr wrap="square" rtlCol="0">
            <a:spAutoFit/>
          </a:bodyPr>
          <a:lstStyle/>
          <a:p>
            <a:pPr algn="ctr"/>
            <a:r>
              <a:rPr lang="en-US" sz="2800" b="1" dirty="0"/>
              <a:t>Quality Matters Conference</a:t>
            </a:r>
          </a:p>
          <a:p>
            <a:pPr algn="ctr"/>
            <a:r>
              <a:rPr lang="en-US" b="1" dirty="0"/>
              <a:t>San Antonio, TX</a:t>
            </a:r>
          </a:p>
          <a:p>
            <a:pPr algn="ctr"/>
            <a:r>
              <a:rPr lang="en-US" b="1" dirty="0"/>
              <a:t>November 3, 2015</a:t>
            </a:r>
          </a:p>
          <a:p>
            <a:endParaRPr lang="en-US" dirty="0"/>
          </a:p>
        </p:txBody>
      </p:sp>
    </p:spTree>
    <p:extLst>
      <p:ext uri="{BB962C8B-B14F-4D97-AF65-F5344CB8AC3E}">
        <p14:creationId xmlns:p14="http://schemas.microsoft.com/office/powerpoint/2010/main" val="3670171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phuber\AppData\Local\Microsoft\Windows\Temporary Internet Files\Content.IE5\053GCVPA\MC900441149[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910"/>
          <a:stretch/>
        </p:blipFill>
        <p:spPr bwMode="auto">
          <a:xfrm>
            <a:off x="2209800" y="1470860"/>
            <a:ext cx="5029200" cy="34876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phuber\AppData\Local\Microsoft\Windows\Temporary Internet Files\Content.IE5\2V4K8JL7\MC90043264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3443" y="2819400"/>
            <a:ext cx="1904714" cy="19047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5627" y="689746"/>
            <a:ext cx="6629400" cy="523220"/>
          </a:xfrm>
          <a:prstGeom prst="rect">
            <a:avLst/>
          </a:prstGeom>
          <a:noFill/>
        </p:spPr>
        <p:txBody>
          <a:bodyPr wrap="square" rtlCol="0">
            <a:spAutoFit/>
          </a:bodyPr>
          <a:lstStyle/>
          <a:p>
            <a:r>
              <a:rPr lang="en-US" sz="2800" b="1" i="1" dirty="0" smtClean="0">
                <a:latin typeface="Bradley Hand ITC" panose="03070402050302030203" pitchFamily="66" charset="0"/>
              </a:rPr>
              <a:t>Once upon a time, many monitors ago …</a:t>
            </a:r>
            <a:endParaRPr lang="en-US" sz="2800" b="1" i="1" dirty="0">
              <a:latin typeface="Bradley Hand ITC" panose="03070402050302030203" pitchFamily="66" charset="0"/>
            </a:endParaRPr>
          </a:p>
        </p:txBody>
      </p:sp>
    </p:spTree>
    <p:extLst>
      <p:ext uri="{BB962C8B-B14F-4D97-AF65-F5344CB8AC3E}">
        <p14:creationId xmlns:p14="http://schemas.microsoft.com/office/powerpoint/2010/main" val="265828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02561" y="1512839"/>
            <a:ext cx="4545564" cy="769441"/>
          </a:xfrm>
          <a:prstGeom prst="rect">
            <a:avLst/>
          </a:prstGeom>
          <a:noFill/>
        </p:spPr>
        <p:txBody>
          <a:bodyPr wrap="square" rtlCol="0">
            <a:spAutoFit/>
          </a:bodyPr>
          <a:lstStyle/>
          <a:p>
            <a:pPr algn="ctr"/>
            <a:r>
              <a:rPr lang="en-US" sz="4400" b="1" i="1" dirty="0" smtClean="0">
                <a:latin typeface="Bradley Hand ITC" panose="03070402050302030203" pitchFamily="66" charset="0"/>
              </a:rPr>
              <a:t>No turning back!</a:t>
            </a:r>
            <a:endParaRPr lang="en-US" sz="4400" b="1" i="1" dirty="0">
              <a:latin typeface="Bradley Hand ITC" panose="03070402050302030203" pitchFamily="66"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1295400"/>
            <a:ext cx="2388636" cy="2961119"/>
          </a:xfrm>
          <a:prstGeom prst="rect">
            <a:avLst/>
          </a:prstGeom>
        </p:spPr>
      </p:pic>
    </p:spTree>
    <p:extLst>
      <p:ext uri="{BB962C8B-B14F-4D97-AF65-F5344CB8AC3E}">
        <p14:creationId xmlns:p14="http://schemas.microsoft.com/office/powerpoint/2010/main" val="3134325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7481" y="3067734"/>
            <a:ext cx="6136081" cy="461665"/>
          </a:xfrm>
          <a:prstGeom prst="rect">
            <a:avLst/>
          </a:prstGeom>
          <a:noFill/>
        </p:spPr>
        <p:txBody>
          <a:bodyPr wrap="square" rtlCol="0">
            <a:spAutoFit/>
          </a:bodyPr>
          <a:lstStyle/>
          <a:p>
            <a:r>
              <a:rPr lang="en-US" sz="2400" b="1" dirty="0" smtClean="0">
                <a:latin typeface="Arial Narrow" panose="020B0606020202030204" pitchFamily="34" charset="0"/>
              </a:rPr>
              <a:t>intuitively obvious to the most casual observer</a:t>
            </a:r>
            <a:endParaRPr lang="en-US" sz="2400" b="1" dirty="0">
              <a:latin typeface="Arial Narrow" panose="020B0606020202030204" pitchFamily="34" charset="0"/>
            </a:endParaRPr>
          </a:p>
        </p:txBody>
      </p:sp>
      <p:sp>
        <p:nvSpPr>
          <p:cNvPr id="6" name="TextBox 5"/>
          <p:cNvSpPr txBox="1"/>
          <p:nvPr/>
        </p:nvSpPr>
        <p:spPr>
          <a:xfrm>
            <a:off x="1471481" y="1430684"/>
            <a:ext cx="6124838" cy="1446550"/>
          </a:xfrm>
          <a:prstGeom prst="rect">
            <a:avLst/>
          </a:prstGeom>
          <a:noFill/>
        </p:spPr>
        <p:txBody>
          <a:bodyPr wrap="square" rtlCol="0">
            <a:spAutoFit/>
          </a:bodyPr>
          <a:lstStyle/>
          <a:p>
            <a:pPr algn="ctr"/>
            <a:r>
              <a:rPr lang="en-US" sz="8800" dirty="0" smtClean="0"/>
              <a:t>IOTTMCO</a:t>
            </a:r>
            <a:endParaRPr lang="en-US" sz="8800" dirty="0"/>
          </a:p>
        </p:txBody>
      </p:sp>
    </p:spTree>
    <p:extLst>
      <p:ext uri="{BB962C8B-B14F-4D97-AF65-F5344CB8AC3E}">
        <p14:creationId xmlns:p14="http://schemas.microsoft.com/office/powerpoint/2010/main" val="1834421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0" y="838200"/>
            <a:ext cx="5943600" cy="523220"/>
          </a:xfrm>
          <a:prstGeom prst="rect">
            <a:avLst/>
          </a:prstGeom>
          <a:noFill/>
        </p:spPr>
        <p:txBody>
          <a:bodyPr wrap="square" rtlCol="0">
            <a:spAutoFit/>
          </a:bodyPr>
          <a:lstStyle/>
          <a:p>
            <a:pPr algn="ctr"/>
            <a:r>
              <a:rPr lang="en-US" sz="2800" b="1" dirty="0" smtClean="0"/>
              <a:t>That was then … and this is now.</a:t>
            </a:r>
            <a:endParaRPr lang="en-US" sz="2800" b="1" dirty="0"/>
          </a:p>
        </p:txBody>
      </p:sp>
      <p:sp>
        <p:nvSpPr>
          <p:cNvPr id="7" name="TextBox 6"/>
          <p:cNvSpPr txBox="1"/>
          <p:nvPr/>
        </p:nvSpPr>
        <p:spPr>
          <a:xfrm>
            <a:off x="1295400" y="1565970"/>
            <a:ext cx="3124200" cy="3970318"/>
          </a:xfrm>
          <a:prstGeom prst="rect">
            <a:avLst/>
          </a:prstGeom>
          <a:noFill/>
        </p:spPr>
        <p:txBody>
          <a:bodyPr wrap="square" rtlCol="0">
            <a:spAutoFit/>
          </a:bodyPr>
          <a:lstStyle/>
          <a:p>
            <a:pPr marL="457200" indent="-457200">
              <a:buFont typeface="Wingdings" panose="05000000000000000000" pitchFamily="2" charset="2"/>
              <a:buChar char="ü"/>
            </a:pPr>
            <a:r>
              <a:rPr lang="en-US" sz="2800" dirty="0" smtClean="0"/>
              <a:t>Internet access</a:t>
            </a:r>
          </a:p>
          <a:p>
            <a:pPr marL="457200" indent="-457200">
              <a:buFont typeface="Wingdings" panose="05000000000000000000" pitchFamily="2" charset="2"/>
              <a:buChar char="ü"/>
            </a:pPr>
            <a:r>
              <a:rPr lang="en-US" sz="2800" dirty="0" smtClean="0"/>
              <a:t>Textbook</a:t>
            </a:r>
          </a:p>
          <a:p>
            <a:pPr marL="457200" indent="-457200">
              <a:buFont typeface="Wingdings" panose="05000000000000000000" pitchFamily="2" charset="2"/>
              <a:buChar char="ü"/>
            </a:pPr>
            <a:r>
              <a:rPr lang="en-US" sz="2800" dirty="0" smtClean="0">
                <a:solidFill>
                  <a:srgbClr val="FF0000"/>
                </a:solidFill>
              </a:rPr>
              <a:t>4 VHS tapes</a:t>
            </a:r>
          </a:p>
          <a:p>
            <a:pPr marL="457200" indent="-457200">
              <a:buFont typeface="Wingdings" panose="05000000000000000000" pitchFamily="2" charset="2"/>
              <a:buChar char="ü"/>
            </a:pPr>
            <a:r>
              <a:rPr lang="en-US" sz="2800" dirty="0" smtClean="0">
                <a:solidFill>
                  <a:srgbClr val="FF0000"/>
                </a:solidFill>
              </a:rPr>
              <a:t>Video camera </a:t>
            </a:r>
          </a:p>
          <a:p>
            <a:pPr marL="457200" indent="-457200">
              <a:buFont typeface="Wingdings" panose="05000000000000000000" pitchFamily="2" charset="2"/>
              <a:buChar char="ü"/>
            </a:pPr>
            <a:r>
              <a:rPr lang="en-US" sz="2800" dirty="0" smtClean="0"/>
              <a:t>Writing materials</a:t>
            </a:r>
          </a:p>
          <a:p>
            <a:pPr marL="457200" indent="-457200">
              <a:buFont typeface="Wingdings" panose="05000000000000000000" pitchFamily="2" charset="2"/>
              <a:buChar char="ü"/>
            </a:pPr>
            <a:r>
              <a:rPr lang="en-US" sz="2800" dirty="0" smtClean="0"/>
              <a:t>Live audience</a:t>
            </a:r>
          </a:p>
          <a:p>
            <a:pPr marL="457200" indent="-457200">
              <a:buFont typeface="Wingdings" panose="05000000000000000000" pitchFamily="2" charset="2"/>
              <a:buChar char="ü"/>
            </a:pPr>
            <a:r>
              <a:rPr lang="en-US" sz="2800" dirty="0" smtClean="0"/>
              <a:t>Positive attitude</a:t>
            </a:r>
          </a:p>
          <a:p>
            <a:endParaRPr lang="en-US" sz="2800" dirty="0" smtClean="0"/>
          </a:p>
          <a:p>
            <a:endParaRPr lang="en-US" sz="2800" dirty="0"/>
          </a:p>
        </p:txBody>
      </p:sp>
      <p:sp>
        <p:nvSpPr>
          <p:cNvPr id="8" name="TextBox 7"/>
          <p:cNvSpPr txBox="1"/>
          <p:nvPr/>
        </p:nvSpPr>
        <p:spPr>
          <a:xfrm>
            <a:off x="4704806" y="1565970"/>
            <a:ext cx="3143794" cy="3970318"/>
          </a:xfrm>
          <a:prstGeom prst="rect">
            <a:avLst/>
          </a:prstGeom>
          <a:noFill/>
        </p:spPr>
        <p:txBody>
          <a:bodyPr wrap="square" rtlCol="0">
            <a:spAutoFit/>
          </a:bodyPr>
          <a:lstStyle/>
          <a:p>
            <a:pPr marL="457200" indent="-457200">
              <a:buFont typeface="Wingdings" panose="05000000000000000000" pitchFamily="2" charset="2"/>
              <a:buChar char="ü"/>
            </a:pPr>
            <a:r>
              <a:rPr lang="en-US" sz="2800" dirty="0" smtClean="0"/>
              <a:t>Internet access</a:t>
            </a:r>
          </a:p>
          <a:p>
            <a:pPr marL="457200" indent="-457200">
              <a:buFont typeface="Wingdings" panose="05000000000000000000" pitchFamily="2" charset="2"/>
              <a:buChar char="ü"/>
            </a:pPr>
            <a:r>
              <a:rPr lang="en-US" sz="2800" dirty="0" smtClean="0"/>
              <a:t>Textbook</a:t>
            </a:r>
          </a:p>
          <a:p>
            <a:pPr marL="457200" indent="-457200">
              <a:buFont typeface="Wingdings" panose="05000000000000000000" pitchFamily="2" charset="2"/>
              <a:buChar char="ü"/>
            </a:pPr>
            <a:r>
              <a:rPr lang="en-US" sz="2800" dirty="0" smtClean="0">
                <a:solidFill>
                  <a:srgbClr val="FF0000"/>
                </a:solidFill>
              </a:rPr>
              <a:t>YouTube account</a:t>
            </a:r>
          </a:p>
          <a:p>
            <a:pPr marL="457200" indent="-457200">
              <a:buFont typeface="Wingdings" panose="05000000000000000000" pitchFamily="2" charset="2"/>
              <a:buChar char="ü"/>
            </a:pPr>
            <a:r>
              <a:rPr lang="en-US" sz="2800" dirty="0" smtClean="0">
                <a:solidFill>
                  <a:srgbClr val="FF0000"/>
                </a:solidFill>
              </a:rPr>
              <a:t>Digital camera </a:t>
            </a:r>
          </a:p>
          <a:p>
            <a:pPr marL="457200" indent="-457200">
              <a:buFont typeface="Wingdings" panose="05000000000000000000" pitchFamily="2" charset="2"/>
              <a:buChar char="ü"/>
            </a:pPr>
            <a:r>
              <a:rPr lang="en-US" sz="2800" dirty="0" smtClean="0"/>
              <a:t>Writing materials</a:t>
            </a:r>
          </a:p>
          <a:p>
            <a:pPr marL="457200" indent="-457200">
              <a:buFont typeface="Wingdings" panose="05000000000000000000" pitchFamily="2" charset="2"/>
              <a:buChar char="ü"/>
            </a:pPr>
            <a:r>
              <a:rPr lang="en-US" sz="2800" dirty="0" smtClean="0"/>
              <a:t>Live audience</a:t>
            </a:r>
          </a:p>
          <a:p>
            <a:pPr marL="457200" indent="-457200">
              <a:buFont typeface="Wingdings" panose="05000000000000000000" pitchFamily="2" charset="2"/>
              <a:buChar char="ü"/>
            </a:pPr>
            <a:r>
              <a:rPr lang="en-US" sz="2800" dirty="0" smtClean="0"/>
              <a:t>Positive attitude</a:t>
            </a:r>
          </a:p>
          <a:p>
            <a:endParaRPr lang="en-US" sz="2800" dirty="0" smtClean="0"/>
          </a:p>
          <a:p>
            <a:endParaRPr lang="en-US" sz="2800" dirty="0"/>
          </a:p>
        </p:txBody>
      </p:sp>
    </p:spTree>
    <p:extLst>
      <p:ext uri="{BB962C8B-B14F-4D97-AF65-F5344CB8AC3E}">
        <p14:creationId xmlns:p14="http://schemas.microsoft.com/office/powerpoint/2010/main" val="1689723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2860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Users\phuber\AppData\Local\Microsoft\Windows\Temporary Internet Files\Content.Outlook\ZYVYINE7\Mid May 09 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10" t="17778" r="13218" b="13650"/>
          <a:stretch/>
        </p:blipFill>
        <p:spPr bwMode="auto">
          <a:xfrm>
            <a:off x="1961515" y="1587826"/>
            <a:ext cx="5144770" cy="36061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61515" y="846025"/>
            <a:ext cx="5144770" cy="400110"/>
          </a:xfrm>
          <a:prstGeom prst="rect">
            <a:avLst/>
          </a:prstGeom>
          <a:noFill/>
        </p:spPr>
        <p:txBody>
          <a:bodyPr wrap="square" rtlCol="0">
            <a:spAutoFit/>
          </a:bodyPr>
          <a:lstStyle/>
          <a:p>
            <a:pPr algn="ctr"/>
            <a:r>
              <a:rPr lang="en-US" sz="2000" b="1" dirty="0" smtClean="0"/>
              <a:t>Before YouTube students used VHS tapes!</a:t>
            </a:r>
            <a:endParaRPr lang="en-US" sz="2000" b="1" dirty="0"/>
          </a:p>
        </p:txBody>
      </p:sp>
      <p:pic>
        <p:nvPicPr>
          <p:cNvPr id="10" name="Picture 9" descr="C:\Program Files (x86)\Microsoft Office\MEDIA\CAGCAT10\j0195384.wm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925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399"/>
            <a:ext cx="1009125" cy="103019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C:\Users\phuber\AppData\Local\Microsoft\Windows\Temporary Internet Files\Content.IE5\ZV5KWNHF\MP90040214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1602" y="1506714"/>
            <a:ext cx="1973490" cy="1773948"/>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phuber\AppData\Local\Microsoft\Windows\Temporary Internet Files\Content.IE5\V8I2IRC1\MP90040538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1506714"/>
            <a:ext cx="2026921"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phuber\AppData\Local\Microsoft\Windows\Temporary Internet Files\Content.IE5\2V4K8JL7\MC90021672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4600" y="3665067"/>
            <a:ext cx="1450619" cy="163864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phuber\AppData\Local\Microsoft\Windows\Temporary Internet Files\Content.IE5\2V4K8JL7\MP90043093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5417" y="3280662"/>
            <a:ext cx="1372983" cy="20584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838200"/>
            <a:ext cx="5943600" cy="523220"/>
          </a:xfrm>
          <a:prstGeom prst="rect">
            <a:avLst/>
          </a:prstGeom>
          <a:noFill/>
        </p:spPr>
        <p:txBody>
          <a:bodyPr wrap="square" rtlCol="0">
            <a:spAutoFit/>
          </a:bodyPr>
          <a:lstStyle/>
          <a:p>
            <a:pPr algn="ctr"/>
            <a:r>
              <a:rPr lang="en-US" sz="2800" dirty="0" smtClean="0"/>
              <a:t>That was then … and this is now.</a:t>
            </a:r>
            <a:endParaRPr lang="en-US" sz="2800" dirty="0"/>
          </a:p>
        </p:txBody>
      </p:sp>
    </p:spTree>
    <p:extLst>
      <p:ext uri="{BB962C8B-B14F-4D97-AF65-F5344CB8AC3E}">
        <p14:creationId xmlns:p14="http://schemas.microsoft.com/office/powerpoint/2010/main" val="2684024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phuber\AppData\Local\Microsoft\Windows\Temporary Internet Files\Content.IE5\053GCVPA\MP90038525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770164"/>
            <a:ext cx="5524500" cy="39460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0" y="4038600"/>
            <a:ext cx="4876800" cy="369332"/>
          </a:xfrm>
          <a:prstGeom prst="rect">
            <a:avLst/>
          </a:prstGeom>
          <a:noFill/>
        </p:spPr>
        <p:txBody>
          <a:bodyPr wrap="square" rtlCol="0">
            <a:spAutoFit/>
          </a:bodyPr>
          <a:lstStyle/>
          <a:p>
            <a:pPr algn="ctr"/>
            <a:r>
              <a:rPr lang="en-US" b="1" dirty="0" smtClean="0"/>
              <a:t>Check the details.</a:t>
            </a:r>
            <a:endParaRPr lang="en-US" b="1" dirty="0"/>
          </a:p>
        </p:txBody>
      </p:sp>
    </p:spTree>
    <p:extLst>
      <p:ext uri="{BB962C8B-B14F-4D97-AF65-F5344CB8AC3E}">
        <p14:creationId xmlns:p14="http://schemas.microsoft.com/office/powerpoint/2010/main" val="1326466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831683" y="745413"/>
            <a:ext cx="7480633" cy="4207855"/>
          </a:xfrm>
          <a:prstGeom prst="rect">
            <a:avLst/>
          </a:prstGeom>
        </p:spPr>
      </p:pic>
      <p:pic>
        <p:nvPicPr>
          <p:cNvPr id="12" name="Picture 11"/>
          <p:cNvPicPr>
            <a:picLocks noChangeAspect="1"/>
          </p:cNvPicPr>
          <p:nvPr/>
        </p:nvPicPr>
        <p:blipFill rotWithShape="1">
          <a:blip r:embed="rId5"/>
          <a:srcRect l="32506" t="12270" r="33451" b="9348"/>
          <a:stretch/>
        </p:blipFill>
        <p:spPr>
          <a:xfrm rot="20629587">
            <a:off x="1098348" y="1783245"/>
            <a:ext cx="2510015" cy="3250817"/>
          </a:xfrm>
          <a:prstGeom prst="rect">
            <a:avLst/>
          </a:prstGeom>
        </p:spPr>
      </p:pic>
      <p:sp>
        <p:nvSpPr>
          <p:cNvPr id="13" name="Right Arrow 12"/>
          <p:cNvSpPr/>
          <p:nvPr/>
        </p:nvSpPr>
        <p:spPr>
          <a:xfrm flipH="1">
            <a:off x="5882288" y="1506901"/>
            <a:ext cx="2566447" cy="1417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50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 y="-127355"/>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438400" y="512872"/>
            <a:ext cx="4191000" cy="400110"/>
          </a:xfrm>
          <a:prstGeom prst="rect">
            <a:avLst/>
          </a:prstGeom>
          <a:noFill/>
        </p:spPr>
        <p:txBody>
          <a:bodyPr wrap="square" rtlCol="0">
            <a:spAutoFit/>
          </a:bodyPr>
          <a:lstStyle/>
          <a:p>
            <a:pPr algn="ctr"/>
            <a:r>
              <a:rPr lang="en-US" sz="2000" b="1" dirty="0" smtClean="0">
                <a:latin typeface="Calibri" panose="020F0502020204030204" pitchFamily="34" charset="0"/>
              </a:rPr>
              <a:t>Course Navigation </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296" t="15368" r="13251" b="12749"/>
          <a:stretch/>
        </p:blipFill>
        <p:spPr>
          <a:xfrm>
            <a:off x="841754" y="1003821"/>
            <a:ext cx="4347958" cy="509753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8965" y="1034062"/>
            <a:ext cx="2877499" cy="3009899"/>
          </a:xfrm>
          <a:prstGeom prst="rect">
            <a:avLst/>
          </a:prstGeom>
        </p:spPr>
      </p:pic>
      <p:sp>
        <p:nvSpPr>
          <p:cNvPr id="14" name="TextBox 13"/>
          <p:cNvSpPr txBox="1"/>
          <p:nvPr/>
        </p:nvSpPr>
        <p:spPr>
          <a:xfrm>
            <a:off x="1160496" y="1428930"/>
            <a:ext cx="3710473" cy="4247317"/>
          </a:xfrm>
          <a:prstGeom prst="rect">
            <a:avLst/>
          </a:prstGeom>
          <a:noFill/>
        </p:spPr>
        <p:txBody>
          <a:bodyPr wrap="square" rtlCol="0">
            <a:spAutoFit/>
          </a:bodyPr>
          <a:lstStyle/>
          <a:p>
            <a:r>
              <a:rPr lang="en-US" dirty="0"/>
              <a:t>Greetings</a:t>
            </a:r>
            <a:r>
              <a:rPr lang="en-US" dirty="0" smtClean="0"/>
              <a:t>!</a:t>
            </a:r>
          </a:p>
          <a:p>
            <a:r>
              <a:rPr lang="en-US" dirty="0"/>
              <a:t/>
            </a:r>
            <a:br>
              <a:rPr lang="en-US" dirty="0"/>
            </a:br>
            <a:r>
              <a:rPr lang="en-US" dirty="0"/>
              <a:t>Please watch this JING video </a:t>
            </a:r>
            <a:r>
              <a:rPr lang="en-US" dirty="0">
                <a:hlinkClick r:id="rId5"/>
              </a:rPr>
              <a:t>http://screencast.com/t/Wpzijniub0</a:t>
            </a:r>
            <a:r>
              <a:rPr lang="en-US" dirty="0"/>
              <a:t> with information about navigating my speech class on Blackboard. [You may need to copy/paste the link into your browser.] The video runs just under 4 1/2 minutes. You should be able to log into the course on Blackboard and access preliminary information on Monday, August 24</a:t>
            </a:r>
            <a:r>
              <a:rPr lang="en-US" dirty="0" smtClean="0"/>
              <a:t>.</a:t>
            </a:r>
          </a:p>
          <a:p>
            <a:r>
              <a:rPr lang="en-US" dirty="0"/>
              <a:t/>
            </a:r>
            <a:br>
              <a:rPr lang="en-US" dirty="0"/>
            </a:br>
            <a:r>
              <a:rPr lang="en-US" dirty="0"/>
              <a:t>Best wishes, </a:t>
            </a:r>
            <a:br>
              <a:rPr lang="en-US" dirty="0"/>
            </a:br>
            <a:r>
              <a:rPr lang="en-US" dirty="0"/>
              <a:t>Patti Huber</a:t>
            </a:r>
          </a:p>
        </p:txBody>
      </p:sp>
      <p:pic>
        <p:nvPicPr>
          <p:cNvPr id="16" name="Picture 15" descr="C:\Program Files (x86)\Microsoft Office\MEDIA\CAGCAT10\j0195384.wmf"/>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000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32410"/>
            <a:ext cx="1009125" cy="10301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38200" y="764409"/>
            <a:ext cx="7202479" cy="4051395"/>
          </a:xfrm>
          <a:prstGeom prst="rect">
            <a:avLst/>
          </a:prstGeom>
        </p:spPr>
      </p:pic>
    </p:spTree>
    <p:extLst>
      <p:ext uri="{BB962C8B-B14F-4D97-AF65-F5344CB8AC3E}">
        <p14:creationId xmlns:p14="http://schemas.microsoft.com/office/powerpoint/2010/main" val="3030100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831" y="-3810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Freestyle Script" panose="030804020302050B0404" pitchFamily="66" charset="0"/>
              </a:rPr>
              <a:t>Welcome to</a:t>
            </a:r>
            <a:endParaRPr lang="en-US" b="1" dirty="0">
              <a:latin typeface="Freestyle Script" panose="030804020302050B0404" pitchFamily="66" charset="0"/>
            </a:endParaRPr>
          </a:p>
        </p:txBody>
      </p:sp>
      <p:sp>
        <p:nvSpPr>
          <p:cNvPr id="4" name="TextBox 3"/>
          <p:cNvSpPr txBox="1"/>
          <p:nvPr/>
        </p:nvSpPr>
        <p:spPr>
          <a:xfrm>
            <a:off x="1487387" y="4369475"/>
            <a:ext cx="6172200" cy="2031325"/>
          </a:xfrm>
          <a:prstGeom prst="rect">
            <a:avLst/>
          </a:prstGeom>
          <a:noFill/>
        </p:spPr>
        <p:txBody>
          <a:bodyPr wrap="square" rtlCol="0">
            <a:spAutoFit/>
          </a:bodyPr>
          <a:lstStyle/>
          <a:p>
            <a:pPr algn="ctr">
              <a:lnSpc>
                <a:spcPct val="150000"/>
              </a:lnSpc>
            </a:pPr>
            <a:r>
              <a:rPr lang="en-US" b="1" dirty="0" smtClean="0"/>
              <a:t>Patti Huber, Instructor</a:t>
            </a:r>
          </a:p>
          <a:p>
            <a:pPr algn="ctr">
              <a:lnSpc>
                <a:spcPct val="150000"/>
              </a:lnSpc>
            </a:pPr>
            <a:r>
              <a:rPr lang="en-US" b="1" dirty="0" smtClean="0"/>
              <a:t>Department of Communication &amp; Performing Arts</a:t>
            </a:r>
          </a:p>
          <a:p>
            <a:pPr algn="ctr">
              <a:lnSpc>
                <a:spcPct val="150000"/>
              </a:lnSpc>
            </a:pPr>
            <a:r>
              <a:rPr lang="en-US" b="1" dirty="0" smtClean="0"/>
              <a:t>Madison Area Technical College</a:t>
            </a:r>
          </a:p>
          <a:p>
            <a:pPr algn="ctr">
              <a:lnSpc>
                <a:spcPct val="150000"/>
              </a:lnSpc>
            </a:pPr>
            <a:r>
              <a:rPr lang="en-US" b="1" dirty="0" smtClean="0"/>
              <a:t>Madison, WI</a:t>
            </a:r>
            <a:endParaRPr lang="en-US" b="1" dirty="0"/>
          </a:p>
          <a:p>
            <a:pPr algn="ctr"/>
            <a:endParaRPr lang="en-US" b="1" dirty="0" smtClean="0"/>
          </a:p>
        </p:txBody>
      </p:sp>
      <p:sp>
        <p:nvSpPr>
          <p:cNvPr id="5" name="Rounded Rectangle 4"/>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7890" t="15238" r="19014" b="16190"/>
          <a:stretch/>
        </p:blipFill>
        <p:spPr>
          <a:xfrm>
            <a:off x="2286000" y="1310895"/>
            <a:ext cx="4574974" cy="3107529"/>
          </a:xfrm>
          <a:prstGeom prst="rect">
            <a:avLst/>
          </a:prstGeom>
        </p:spPr>
      </p:pic>
      <p:sp>
        <p:nvSpPr>
          <p:cNvPr id="11" name="TextBox 10"/>
          <p:cNvSpPr txBox="1"/>
          <p:nvPr/>
        </p:nvSpPr>
        <p:spPr>
          <a:xfrm>
            <a:off x="696242" y="3021568"/>
            <a:ext cx="2286000" cy="830997"/>
          </a:xfrm>
          <a:prstGeom prst="rect">
            <a:avLst/>
          </a:prstGeom>
          <a:noFill/>
        </p:spPr>
        <p:txBody>
          <a:bodyPr wrap="square" rtlCol="0">
            <a:spAutoFit/>
          </a:bodyPr>
          <a:lstStyle/>
          <a:p>
            <a:endParaRPr lang="en-US" sz="4800" dirty="0">
              <a:latin typeface="Freestyle Script" panose="030804020302050B0404" pitchFamily="66" charset="0"/>
            </a:endParaRPr>
          </a:p>
        </p:txBody>
      </p:sp>
      <p:sp>
        <p:nvSpPr>
          <p:cNvPr id="12" name="TextBox 11"/>
          <p:cNvSpPr txBox="1"/>
          <p:nvPr/>
        </p:nvSpPr>
        <p:spPr>
          <a:xfrm rot="20023685">
            <a:off x="697068" y="776908"/>
            <a:ext cx="2362200" cy="830997"/>
          </a:xfrm>
          <a:prstGeom prst="rect">
            <a:avLst/>
          </a:prstGeom>
          <a:noFill/>
        </p:spPr>
        <p:txBody>
          <a:bodyPr wrap="square" rtlCol="0">
            <a:spAutoFit/>
          </a:bodyPr>
          <a:lstStyle/>
          <a:p>
            <a:r>
              <a:rPr lang="en-US" sz="4800" b="1" dirty="0" smtClean="0">
                <a:latin typeface="Freestyle Script" panose="030804020302050B0404" pitchFamily="66" charset="0"/>
              </a:rPr>
              <a:t>Presented</a:t>
            </a:r>
            <a:r>
              <a:rPr lang="en-US" sz="4800" dirty="0" smtClean="0">
                <a:latin typeface="Freestyle Script" panose="030804020302050B0404" pitchFamily="66" charset="0"/>
              </a:rPr>
              <a:t> </a:t>
            </a:r>
            <a:r>
              <a:rPr lang="en-US" sz="4800" b="1" dirty="0" smtClean="0">
                <a:latin typeface="Freestyle Script" panose="030804020302050B0404" pitchFamily="66" charset="0"/>
              </a:rPr>
              <a:t>by</a:t>
            </a:r>
            <a:endParaRPr lang="en-US" sz="4800" b="1" dirty="0">
              <a:latin typeface="Freestyle Script" panose="030804020302050B0404" pitchFamily="66" charset="0"/>
            </a:endParaRPr>
          </a:p>
        </p:txBody>
      </p:sp>
      <p:pic>
        <p:nvPicPr>
          <p:cNvPr id="14" name="Picture 13" descr="C:\Program Files (x86)\Microsoft Office\MEDIA\CAGCAT10\j0195384.wm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8940" y="5141264"/>
            <a:ext cx="1009125" cy="103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95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38200" y="762000"/>
            <a:ext cx="7315200" cy="4114801"/>
          </a:xfrm>
          <a:prstGeom prst="rect">
            <a:avLst/>
          </a:prstGeom>
        </p:spPr>
      </p:pic>
    </p:spTree>
    <p:extLst>
      <p:ext uri="{BB962C8B-B14F-4D97-AF65-F5344CB8AC3E}">
        <p14:creationId xmlns:p14="http://schemas.microsoft.com/office/powerpoint/2010/main" val="302598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38200" y="709613"/>
            <a:ext cx="7272866" cy="4090987"/>
          </a:xfrm>
          <a:prstGeom prst="rect">
            <a:avLst/>
          </a:prstGeom>
        </p:spPr>
      </p:pic>
      <p:pic>
        <p:nvPicPr>
          <p:cNvPr id="6" name="Picture 5"/>
          <p:cNvPicPr>
            <a:picLocks noChangeAspect="1"/>
          </p:cNvPicPr>
          <p:nvPr/>
        </p:nvPicPr>
        <p:blipFill rotWithShape="1">
          <a:blip r:embed="rId5"/>
          <a:srcRect l="-53" t="25111" r="64214"/>
          <a:stretch/>
        </p:blipFill>
        <p:spPr>
          <a:xfrm>
            <a:off x="3789083" y="2362200"/>
            <a:ext cx="3144320" cy="3695733"/>
          </a:xfrm>
          <a:prstGeom prst="rect">
            <a:avLst/>
          </a:prstGeom>
        </p:spPr>
      </p:pic>
      <p:sp>
        <p:nvSpPr>
          <p:cNvPr id="8" name="Curved Up Arrow 7"/>
          <p:cNvSpPr/>
          <p:nvPr/>
        </p:nvSpPr>
        <p:spPr>
          <a:xfrm rot="20479849">
            <a:off x="1859680" y="3952607"/>
            <a:ext cx="3463458" cy="8787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57427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32381" t="15066" r="32381" b="8744"/>
          <a:stretch/>
        </p:blipFill>
        <p:spPr>
          <a:xfrm>
            <a:off x="2230777" y="589804"/>
            <a:ext cx="4606246" cy="5602191"/>
          </a:xfrm>
          <a:prstGeom prst="rect">
            <a:avLst/>
          </a:prstGeom>
        </p:spPr>
      </p:pic>
    </p:spTree>
    <p:extLst>
      <p:ext uri="{BB962C8B-B14F-4D97-AF65-F5344CB8AC3E}">
        <p14:creationId xmlns:p14="http://schemas.microsoft.com/office/powerpoint/2010/main" val="1469162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l="31854" t="13068" r="32616" b="6342"/>
          <a:stretch/>
        </p:blipFill>
        <p:spPr>
          <a:xfrm>
            <a:off x="2628074" y="551704"/>
            <a:ext cx="4450631" cy="5678391"/>
          </a:xfrm>
          <a:prstGeom prst="rect">
            <a:avLst/>
          </a:prstGeom>
        </p:spPr>
      </p:pic>
      <p:sp>
        <p:nvSpPr>
          <p:cNvPr id="6" name="TextBox 5"/>
          <p:cNvSpPr txBox="1"/>
          <p:nvPr/>
        </p:nvSpPr>
        <p:spPr>
          <a:xfrm rot="19662862">
            <a:off x="962954" y="1269418"/>
            <a:ext cx="2247370" cy="1200329"/>
          </a:xfrm>
          <a:prstGeom prst="rect">
            <a:avLst/>
          </a:prstGeom>
          <a:noFill/>
        </p:spPr>
        <p:txBody>
          <a:bodyPr wrap="square" rtlCol="0">
            <a:spAutoFit/>
          </a:bodyPr>
          <a:lstStyle/>
          <a:p>
            <a:r>
              <a:rPr lang="en-US" sz="2400" dirty="0" smtClean="0">
                <a:latin typeface="Segoe Script" panose="020B0504020000000003" pitchFamily="34" charset="0"/>
              </a:rPr>
              <a:t>The course is based on 1000 points</a:t>
            </a:r>
            <a:endParaRPr lang="en-US" sz="2400" dirty="0">
              <a:latin typeface="Segoe Script" panose="020B0504020000000003" pitchFamily="34" charset="0"/>
            </a:endParaRPr>
          </a:p>
        </p:txBody>
      </p:sp>
    </p:spTree>
    <p:extLst>
      <p:ext uri="{BB962C8B-B14F-4D97-AF65-F5344CB8AC3E}">
        <p14:creationId xmlns:p14="http://schemas.microsoft.com/office/powerpoint/2010/main" val="3748960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38200" y="685800"/>
            <a:ext cx="7315200" cy="4114800"/>
          </a:xfrm>
          <a:prstGeom prst="rect">
            <a:avLst/>
          </a:prstGeom>
        </p:spPr>
      </p:pic>
    </p:spTree>
    <p:extLst>
      <p:ext uri="{BB962C8B-B14F-4D97-AF65-F5344CB8AC3E}">
        <p14:creationId xmlns:p14="http://schemas.microsoft.com/office/powerpoint/2010/main" val="282040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09362" y="726032"/>
            <a:ext cx="7379140" cy="4150767"/>
          </a:xfrm>
          <a:prstGeom prst="rect">
            <a:avLst/>
          </a:prstGeom>
        </p:spPr>
      </p:pic>
    </p:spTree>
    <p:extLst>
      <p:ext uri="{BB962C8B-B14F-4D97-AF65-F5344CB8AC3E}">
        <p14:creationId xmlns:p14="http://schemas.microsoft.com/office/powerpoint/2010/main" val="3414826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l="6587" t="13717" r="76891" b="45769"/>
          <a:stretch/>
        </p:blipFill>
        <p:spPr>
          <a:xfrm>
            <a:off x="1104900" y="609600"/>
            <a:ext cx="3429000" cy="4729655"/>
          </a:xfrm>
          <a:prstGeom prst="rect">
            <a:avLst/>
          </a:prstGeom>
        </p:spPr>
      </p:pic>
      <p:pic>
        <p:nvPicPr>
          <p:cNvPr id="6" name="Picture 5"/>
          <p:cNvPicPr>
            <a:picLocks noChangeAspect="1"/>
          </p:cNvPicPr>
          <p:nvPr/>
        </p:nvPicPr>
        <p:blipFill rotWithShape="1">
          <a:blip r:embed="rId4"/>
          <a:srcRect l="6587" t="53219" r="76891" b="14687"/>
          <a:stretch/>
        </p:blipFill>
        <p:spPr>
          <a:xfrm>
            <a:off x="4838700" y="1125386"/>
            <a:ext cx="3384437" cy="3698082"/>
          </a:xfrm>
          <a:prstGeom prst="rect">
            <a:avLst/>
          </a:prstGeom>
        </p:spPr>
      </p:pic>
      <p:sp>
        <p:nvSpPr>
          <p:cNvPr id="7" name="Curved Up Arrow 6"/>
          <p:cNvSpPr/>
          <p:nvPr/>
        </p:nvSpPr>
        <p:spPr>
          <a:xfrm rot="7059505" flipH="1">
            <a:off x="1844401" y="2064348"/>
            <a:ext cx="4529638" cy="105470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1161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38200" y="642180"/>
            <a:ext cx="7392746" cy="4158420"/>
          </a:xfrm>
          <a:prstGeom prst="rect">
            <a:avLst/>
          </a:prstGeom>
        </p:spPr>
      </p:pic>
    </p:spTree>
    <p:extLst>
      <p:ext uri="{BB962C8B-B14F-4D97-AF65-F5344CB8AC3E}">
        <p14:creationId xmlns:p14="http://schemas.microsoft.com/office/powerpoint/2010/main" val="620384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 y="-127355"/>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4279" y="768446"/>
            <a:ext cx="4191000" cy="400110"/>
          </a:xfrm>
          <a:prstGeom prst="rect">
            <a:avLst/>
          </a:prstGeom>
          <a:noFill/>
        </p:spPr>
        <p:txBody>
          <a:bodyPr wrap="square" rtlCol="0">
            <a:spAutoFit/>
          </a:bodyPr>
          <a:lstStyle/>
          <a:p>
            <a:r>
              <a:rPr lang="en-US" sz="2000" b="1" dirty="0" smtClean="0">
                <a:latin typeface="Calibri" panose="020F0502020204030204" pitchFamily="34" charset="0"/>
              </a:rPr>
              <a:t>Online Speech: </a:t>
            </a:r>
            <a:r>
              <a:rPr lang="en-US" sz="2000" b="1" i="1" dirty="0" smtClean="0">
                <a:latin typeface="Calibri" panose="020F0502020204030204" pitchFamily="34" charset="0"/>
              </a:rPr>
              <a:t>My perspective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840" y="3140958"/>
            <a:ext cx="3936007" cy="2625817"/>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506" y="1632463"/>
            <a:ext cx="2323494" cy="347438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5840" y="1661473"/>
            <a:ext cx="2275759" cy="1510033"/>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0392" y="1410796"/>
            <a:ext cx="2324161" cy="1789604"/>
          </a:xfrm>
          <a:prstGeom prst="rect">
            <a:avLst/>
          </a:prstGeom>
        </p:spPr>
      </p:pic>
      <p:pic>
        <p:nvPicPr>
          <p:cNvPr id="18" name="Picture 17" descr="C:\Program Files (x86)\Microsoft Office\MEDIA\CAGCAT10\j0195384.wmf"/>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5200" y="5251679"/>
            <a:ext cx="1009125" cy="103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195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 y="-3810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429" r="23469"/>
          <a:stretch/>
        </p:blipFill>
        <p:spPr>
          <a:xfrm>
            <a:off x="6400800" y="1480559"/>
            <a:ext cx="2057400" cy="182108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3751" y="3235883"/>
            <a:ext cx="2259512" cy="152517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1480559"/>
            <a:ext cx="1749491" cy="261899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9303" y="3235883"/>
            <a:ext cx="1342193" cy="1532666"/>
          </a:xfrm>
          <a:prstGeom prst="rect">
            <a:avLst/>
          </a:prstGeom>
        </p:spPr>
      </p:pic>
      <p:sp>
        <p:nvSpPr>
          <p:cNvPr id="8" name="Rounded Rectangle 7"/>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699383"/>
            <a:ext cx="4191000" cy="707886"/>
          </a:xfrm>
          <a:prstGeom prst="rect">
            <a:avLst/>
          </a:prstGeom>
          <a:noFill/>
        </p:spPr>
        <p:txBody>
          <a:bodyPr wrap="square" rtlCol="0">
            <a:spAutoFit/>
          </a:bodyPr>
          <a:lstStyle/>
          <a:p>
            <a:r>
              <a:rPr lang="en-US" sz="2000" b="1" dirty="0" smtClean="0">
                <a:latin typeface="Calibri" panose="020F0502020204030204" pitchFamily="34" charset="0"/>
              </a:rPr>
              <a:t>Learning Objective 3: </a:t>
            </a:r>
          </a:p>
          <a:p>
            <a:r>
              <a:rPr lang="en-US" sz="2000" b="1" dirty="0" smtClean="0">
                <a:latin typeface="Calibri" panose="020F0502020204030204" pitchFamily="34" charset="0"/>
              </a:rPr>
              <a:t>Discuss the pros &amp; cons of OL vs F2F.</a:t>
            </a:r>
            <a:endParaRPr lang="en-US" sz="2000" b="1" dirty="0">
              <a:latin typeface="Calibri" panose="020F0502020204030204" pitchFamily="34" charset="0"/>
            </a:endParaRPr>
          </a:p>
        </p:txBody>
      </p:sp>
      <p:pic>
        <p:nvPicPr>
          <p:cNvPr id="2" name="Picture 1"/>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627162" y="2031764"/>
            <a:ext cx="2121518" cy="1633569"/>
          </a:xfrm>
          <a:prstGeom prst="rect">
            <a:avLst/>
          </a:prstGeom>
        </p:spPr>
      </p:pic>
      <p:pic>
        <p:nvPicPr>
          <p:cNvPr id="13" name="Picture 12"/>
          <p:cNvPicPr>
            <a:picLocks noChangeAspect="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635233" y="3573002"/>
            <a:ext cx="2620763" cy="1748382"/>
          </a:xfrm>
          <a:prstGeom prst="rect">
            <a:avLst/>
          </a:prstGeom>
        </p:spPr>
      </p:pic>
      <p:pic>
        <p:nvPicPr>
          <p:cNvPr id="15" name="Picture 14"/>
          <p:cNvPicPr>
            <a:picLocks noChangeAspect="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625032" y="1669880"/>
            <a:ext cx="1619250" cy="1074420"/>
          </a:xfrm>
          <a:prstGeom prst="rect">
            <a:avLst/>
          </a:prstGeom>
        </p:spPr>
      </p:pic>
      <p:pic>
        <p:nvPicPr>
          <p:cNvPr id="17" name="Picture 16"/>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tretch>
            <a:fillRect/>
          </a:stretch>
        </p:blipFill>
        <p:spPr>
          <a:xfrm>
            <a:off x="2019906" y="1669880"/>
            <a:ext cx="1358900" cy="2038520"/>
          </a:xfrm>
          <a:prstGeom prst="rect">
            <a:avLst/>
          </a:prstGeom>
        </p:spPr>
      </p:pic>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91205" y="2461198"/>
            <a:ext cx="2513504" cy="2299856"/>
          </a:xfrm>
          <a:prstGeom prst="rect">
            <a:avLst/>
          </a:prstGeom>
        </p:spPr>
      </p:pic>
      <p:pic>
        <p:nvPicPr>
          <p:cNvPr id="14" name="Picture 13" descr="C:\Program Files (x86)\Microsoft Office\MEDIA\CAGCAT10\j0195384.wmf"/>
          <p:cNvPicPr>
            <a:picLocks noChangeAspect="1" noChangeArrowheads="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65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97" y="-15240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eestyle Script" panose="030804020302050B0404" pitchFamily="66" charset="0"/>
            </a:endParaRPr>
          </a:p>
        </p:txBody>
      </p:sp>
      <p:sp>
        <p:nvSpPr>
          <p:cNvPr id="5" name="Rounded Rectangle 4"/>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96242" y="3021568"/>
            <a:ext cx="2286000" cy="830997"/>
          </a:xfrm>
          <a:prstGeom prst="rect">
            <a:avLst/>
          </a:prstGeom>
          <a:noFill/>
        </p:spPr>
        <p:txBody>
          <a:bodyPr wrap="square" rtlCol="0">
            <a:spAutoFit/>
          </a:bodyPr>
          <a:lstStyle/>
          <a:p>
            <a:endParaRPr lang="en-US" sz="4800" dirty="0">
              <a:latin typeface="Freestyle Script" panose="030804020302050B0404" pitchFamily="66" charset="0"/>
            </a:endParaRPr>
          </a:p>
        </p:txBody>
      </p:sp>
      <p:pic>
        <p:nvPicPr>
          <p:cNvPr id="14" name="Picture 13"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8940" y="5141264"/>
            <a:ext cx="1009125" cy="10301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4377" y="884426"/>
            <a:ext cx="3575730" cy="3493843"/>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7464" r="4304" b="7960"/>
          <a:stretch/>
        </p:blipFill>
        <p:spPr>
          <a:xfrm>
            <a:off x="5074907" y="884425"/>
            <a:ext cx="2762481" cy="3493843"/>
          </a:xfrm>
          <a:prstGeom prst="rect">
            <a:avLst/>
          </a:prstGeom>
        </p:spPr>
      </p:pic>
    </p:spTree>
    <p:extLst>
      <p:ext uri="{BB962C8B-B14F-4D97-AF65-F5344CB8AC3E}">
        <p14:creationId xmlns:p14="http://schemas.microsoft.com/office/powerpoint/2010/main" val="3304442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952"/>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0298" y="5481935"/>
            <a:ext cx="4297581" cy="461665"/>
          </a:xfrm>
          <a:prstGeom prst="rect">
            <a:avLst/>
          </a:prstGeom>
          <a:noFill/>
        </p:spPr>
        <p:txBody>
          <a:bodyPr wrap="square" rtlCol="0">
            <a:spAutoFit/>
          </a:bodyPr>
          <a:lstStyle/>
          <a:p>
            <a:pPr algn="ctr"/>
            <a:r>
              <a:rPr lang="en-US" sz="2400" dirty="0" smtClean="0">
                <a:solidFill>
                  <a:srgbClr val="01417B"/>
                </a:solidFill>
              </a:rPr>
              <a:t>phuber@madisoncollege.edu</a:t>
            </a:r>
            <a:endParaRPr lang="en-US" sz="2400" dirty="0">
              <a:solidFill>
                <a:srgbClr val="01417B"/>
              </a:solidFill>
            </a:endParaRPr>
          </a:p>
        </p:txBody>
      </p:sp>
      <p:pic>
        <p:nvPicPr>
          <p:cNvPr id="8" name="Picture 7"/>
          <p:cNvPicPr>
            <a:picLocks noChangeAspect="1"/>
          </p:cNvPicPr>
          <p:nvPr/>
        </p:nvPicPr>
        <p:blipFill rotWithShape="1">
          <a:blip r:embed="rId4">
            <a:grayscl/>
            <a:extLst>
              <a:ext uri="{28A0092B-C50C-407E-A947-70E740481C1C}">
                <a14:useLocalDpi xmlns:a14="http://schemas.microsoft.com/office/drawing/2010/main" val="0"/>
              </a:ext>
            </a:extLst>
          </a:blip>
          <a:srcRect l="35755" t="19841" r="30615" b="31397"/>
          <a:stretch/>
        </p:blipFill>
        <p:spPr>
          <a:xfrm>
            <a:off x="2480298" y="1269709"/>
            <a:ext cx="4297581" cy="3894683"/>
          </a:xfrm>
          <a:prstGeom prst="rect">
            <a:avLst/>
          </a:prstGeom>
        </p:spPr>
      </p:pic>
      <p:sp>
        <p:nvSpPr>
          <p:cNvPr id="6" name="Rectangle 5"/>
          <p:cNvSpPr/>
          <p:nvPr/>
        </p:nvSpPr>
        <p:spPr>
          <a:xfrm>
            <a:off x="723900" y="552287"/>
            <a:ext cx="7619999" cy="3785652"/>
          </a:xfrm>
          <a:prstGeom prst="rect">
            <a:avLst/>
          </a:prstGeom>
        </p:spPr>
        <p:txBody>
          <a:bodyPr wrap="square">
            <a:spAutoFit/>
          </a:bodyPr>
          <a:lstStyle/>
          <a:p>
            <a:pPr algn="ctr"/>
            <a:r>
              <a:rPr lang="en-US" sz="8000" dirty="0" smtClean="0">
                <a:solidFill>
                  <a:srgbClr val="01417B"/>
                </a:solidFill>
                <a:latin typeface="Freestyle Script" panose="030804020302050B0404" pitchFamily="66" charset="0"/>
              </a:rPr>
              <a:t>Thank you </a:t>
            </a:r>
          </a:p>
          <a:p>
            <a:pPr algn="ctr"/>
            <a:r>
              <a:rPr lang="en-US" sz="8000" dirty="0" smtClean="0">
                <a:solidFill>
                  <a:srgbClr val="01417B"/>
                </a:solidFill>
                <a:latin typeface="Freestyle Script" panose="030804020302050B0404" pitchFamily="66" charset="0"/>
              </a:rPr>
              <a:t>for attending my session: </a:t>
            </a:r>
          </a:p>
          <a:p>
            <a:pPr algn="ctr"/>
            <a:r>
              <a:rPr lang="en-US" sz="8000" dirty="0" smtClean="0">
                <a:solidFill>
                  <a:srgbClr val="01417B"/>
                </a:solidFill>
                <a:latin typeface="Freestyle Script" panose="030804020302050B0404" pitchFamily="66" charset="0"/>
              </a:rPr>
              <a:t>The Ultimate Oxymoron</a:t>
            </a:r>
            <a:endParaRPr lang="en-US" sz="8000" dirty="0">
              <a:solidFill>
                <a:srgbClr val="01417B"/>
              </a:solidFill>
              <a:latin typeface="Freestyle Script" panose="030804020302050B0404" pitchFamily="66" charset="0"/>
            </a:endParaRPr>
          </a:p>
        </p:txBody>
      </p:sp>
      <p:sp>
        <p:nvSpPr>
          <p:cNvPr id="7" name="TextBox 6"/>
          <p:cNvSpPr txBox="1"/>
          <p:nvPr/>
        </p:nvSpPr>
        <p:spPr>
          <a:xfrm>
            <a:off x="1595507" y="4294885"/>
            <a:ext cx="6067162" cy="769441"/>
          </a:xfrm>
          <a:prstGeom prst="rect">
            <a:avLst/>
          </a:prstGeom>
          <a:noFill/>
        </p:spPr>
        <p:txBody>
          <a:bodyPr wrap="square" rtlCol="0">
            <a:spAutoFit/>
          </a:bodyPr>
          <a:lstStyle/>
          <a:p>
            <a:pPr algn="ctr"/>
            <a:r>
              <a:rPr lang="en-US" sz="4400" dirty="0" smtClean="0">
                <a:solidFill>
                  <a:srgbClr val="01417B"/>
                </a:solidFill>
              </a:rPr>
              <a:t>Teaching Speech Online</a:t>
            </a:r>
            <a:endParaRPr lang="en-US" sz="4400" dirty="0">
              <a:solidFill>
                <a:srgbClr val="01417B"/>
              </a:solidFill>
            </a:endParaRPr>
          </a:p>
        </p:txBody>
      </p:sp>
    </p:spTree>
    <p:extLst>
      <p:ext uri="{BB962C8B-B14F-4D97-AF65-F5344CB8AC3E}">
        <p14:creationId xmlns:p14="http://schemas.microsoft.com/office/powerpoint/2010/main" val="2150141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1143000"/>
            <a:ext cx="6019800" cy="4093428"/>
          </a:xfrm>
          <a:prstGeom prst="rect">
            <a:avLst/>
          </a:prstGeom>
          <a:noFill/>
        </p:spPr>
        <p:txBody>
          <a:bodyPr wrap="square" rtlCol="0">
            <a:spAutoFit/>
          </a:bodyPr>
          <a:lstStyle/>
          <a:p>
            <a:r>
              <a:rPr lang="en-US" sz="4400" dirty="0"/>
              <a:t>o</a:t>
            </a:r>
            <a:r>
              <a:rPr lang="en-US" sz="4400" dirty="0" smtClean="0"/>
              <a:t>xymoron</a:t>
            </a:r>
          </a:p>
          <a:p>
            <a:r>
              <a:rPr lang="en-US" sz="3600" b="1" dirty="0" err="1" smtClean="0"/>
              <a:t>ox·y·mo·ron</a:t>
            </a:r>
            <a:endParaRPr lang="en-US" sz="3600" b="1" dirty="0" smtClean="0"/>
          </a:p>
          <a:p>
            <a:r>
              <a:rPr lang="en-US" sz="3600" i="1" dirty="0" smtClean="0"/>
              <a:t>noun</a:t>
            </a:r>
            <a:r>
              <a:rPr lang="en-US" sz="3600" dirty="0" smtClean="0"/>
              <a:t> \ˌ</a:t>
            </a:r>
            <a:r>
              <a:rPr lang="en-US" sz="3600" dirty="0" err="1" smtClean="0"/>
              <a:t>äk-sē</a:t>
            </a:r>
            <a:r>
              <a:rPr lang="en-US" sz="3600" dirty="0" smtClean="0"/>
              <a:t>-ˈ</a:t>
            </a:r>
            <a:r>
              <a:rPr lang="en-US" sz="3600" dirty="0" err="1" smtClean="0"/>
              <a:t>mȯr</a:t>
            </a:r>
            <a:r>
              <a:rPr lang="en-US" sz="3600" dirty="0" smtClean="0"/>
              <a:t>-ˌ</a:t>
            </a:r>
            <a:r>
              <a:rPr lang="en-US" sz="3600" dirty="0" err="1" smtClean="0"/>
              <a:t>än</a:t>
            </a:r>
            <a:r>
              <a:rPr lang="en-US" sz="3600" dirty="0" smtClean="0"/>
              <a:t>\ : </a:t>
            </a:r>
          </a:p>
          <a:p>
            <a:r>
              <a:rPr lang="en-US" sz="3600" dirty="0" smtClean="0"/>
              <a:t>a combination of words that have opposite or very different meanings</a:t>
            </a:r>
          </a:p>
          <a:p>
            <a:endParaRPr lang="en-US" sz="3600" dirty="0">
              <a:solidFill>
                <a:schemeClr val="bg1"/>
              </a:solidFill>
            </a:endParaRPr>
          </a:p>
        </p:txBody>
      </p:sp>
    </p:spTree>
    <p:extLst>
      <p:ext uri="{BB962C8B-B14F-4D97-AF65-F5344CB8AC3E}">
        <p14:creationId xmlns:p14="http://schemas.microsoft.com/office/powerpoint/2010/main" val="2413359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0" y="5105400"/>
            <a:ext cx="1009125" cy="10301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09700" y="1066800"/>
            <a:ext cx="6248400" cy="707886"/>
          </a:xfrm>
          <a:prstGeom prst="rect">
            <a:avLst/>
          </a:prstGeom>
          <a:noFill/>
        </p:spPr>
        <p:txBody>
          <a:bodyPr wrap="square" rtlCol="0">
            <a:spAutoFit/>
          </a:bodyPr>
          <a:lstStyle/>
          <a:p>
            <a:pPr algn="ctr"/>
            <a:r>
              <a:rPr lang="en-US" sz="4000" b="1" dirty="0" smtClean="0">
                <a:solidFill>
                  <a:schemeClr val="bg1"/>
                </a:solidFill>
                <a:latin typeface="Bradley Hand ITC" panose="03070402050302030203" pitchFamily="66" charset="0"/>
              </a:rPr>
              <a:t> </a:t>
            </a:r>
            <a:r>
              <a:rPr lang="en-US" sz="4000" b="1" dirty="0" smtClean="0">
                <a:latin typeface="Bradley Hand ITC" panose="03070402050302030203" pitchFamily="66" charset="0"/>
              </a:rPr>
              <a:t>My Survivor’s Tale</a:t>
            </a:r>
            <a:endParaRPr lang="en-US" sz="4000" b="1" i="1" dirty="0">
              <a:latin typeface="Bradley Hand ITC" panose="03070402050302030203" pitchFamily="66" charset="0"/>
            </a:endParaRPr>
          </a:p>
        </p:txBody>
      </p:sp>
      <p:pic>
        <p:nvPicPr>
          <p:cNvPr id="8" name="Picture 2" descr="Image result for jour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003286"/>
            <a:ext cx="4118157" cy="274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567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Program Files (x86)\Microsoft Office\MEDIA\CAGCAT10\j0195384.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2800" y="5103255"/>
            <a:ext cx="1009125" cy="10301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Quality_Matters_Logo_with_text1.jp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989022" y="2015903"/>
            <a:ext cx="3165956" cy="27499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5800" y="1358950"/>
            <a:ext cx="7696200" cy="2616101"/>
          </a:xfrm>
          <a:prstGeom prst="rect">
            <a:avLst/>
          </a:prstGeom>
          <a:noFill/>
        </p:spPr>
        <p:txBody>
          <a:bodyPr wrap="square" rtlCol="0">
            <a:spAutoFit/>
          </a:bodyPr>
          <a:lstStyle/>
          <a:p>
            <a:r>
              <a:rPr lang="en-US" sz="3600" dirty="0"/>
              <a:t>QM General Standard </a:t>
            </a:r>
            <a:r>
              <a:rPr lang="en-US" sz="3600" dirty="0" smtClean="0"/>
              <a:t>2: </a:t>
            </a:r>
            <a:endParaRPr lang="en-US" sz="4000" b="1" dirty="0" smtClean="0"/>
          </a:p>
          <a:p>
            <a:endParaRPr lang="en-US" sz="4000" b="1" dirty="0"/>
          </a:p>
          <a:p>
            <a:r>
              <a:rPr lang="en-US" sz="3200" dirty="0"/>
              <a:t> </a:t>
            </a:r>
            <a:r>
              <a:rPr lang="en-US" sz="3200" dirty="0" smtClean="0"/>
              <a:t>           </a:t>
            </a:r>
            <a:r>
              <a:rPr lang="en-US" sz="4400" b="1" dirty="0" smtClean="0"/>
              <a:t>LEARNING OBJECTIVES</a:t>
            </a:r>
          </a:p>
          <a:p>
            <a:r>
              <a:rPr lang="en-US" sz="4400" b="1" dirty="0" smtClean="0"/>
              <a:t>		 (Competencies)</a:t>
            </a:r>
            <a:endParaRPr lang="en-US" sz="4400" b="1" dirty="0"/>
          </a:p>
        </p:txBody>
      </p:sp>
    </p:spTree>
    <p:extLst>
      <p:ext uri="{BB962C8B-B14F-4D97-AF65-F5344CB8AC3E}">
        <p14:creationId xmlns:p14="http://schemas.microsoft.com/office/powerpoint/2010/main" val="2079490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24000"/>
            <a:ext cx="3733800" cy="182108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867" y="3506371"/>
            <a:ext cx="3725333" cy="2514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6917" y="866399"/>
            <a:ext cx="2646883" cy="39624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6917" y="3429000"/>
            <a:ext cx="2244785" cy="2630607"/>
          </a:xfrm>
          <a:prstGeom prst="rect">
            <a:avLst/>
          </a:prstGeom>
        </p:spPr>
      </p:pic>
      <p:sp>
        <p:nvSpPr>
          <p:cNvPr id="8" name="Rounded Rectangle 7"/>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699383"/>
            <a:ext cx="3753506" cy="707886"/>
          </a:xfrm>
          <a:prstGeom prst="rect">
            <a:avLst/>
          </a:prstGeom>
          <a:noFill/>
        </p:spPr>
        <p:txBody>
          <a:bodyPr wrap="square" rtlCol="0">
            <a:spAutoFit/>
          </a:bodyPr>
          <a:lstStyle/>
          <a:p>
            <a:r>
              <a:rPr lang="en-US" sz="2000" b="1" dirty="0" smtClean="0">
                <a:latin typeface="Calibri" panose="020F0502020204030204" pitchFamily="34" charset="0"/>
              </a:rPr>
              <a:t>Learning Objective 1: </a:t>
            </a:r>
          </a:p>
          <a:p>
            <a:r>
              <a:rPr lang="en-US" sz="2000" b="1" dirty="0" smtClean="0">
                <a:latin typeface="Calibri" panose="020F0502020204030204" pitchFamily="34" charset="0"/>
              </a:rPr>
              <a:t>Recall your college speech class.</a:t>
            </a:r>
            <a:endParaRPr lang="en-US" sz="2000" b="1" dirty="0">
              <a:latin typeface="Calibri" panose="020F0502020204030204" pitchFamily="34" charset="0"/>
            </a:endParaRPr>
          </a:p>
        </p:txBody>
      </p:sp>
      <p:pic>
        <p:nvPicPr>
          <p:cNvPr id="11" name="Picture 10" descr="C:\Program Files (x86)\Microsoft Office\MEDIA\CAGCAT10\j0195384.wmf"/>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90419" y="5123824"/>
            <a:ext cx="1009125" cy="103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773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24000"/>
            <a:ext cx="3733800" cy="182108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867" y="3506371"/>
            <a:ext cx="3725333" cy="2514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6917" y="866399"/>
            <a:ext cx="2646883" cy="39624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9132" y="3430253"/>
            <a:ext cx="2244785" cy="2630607"/>
          </a:xfrm>
          <a:prstGeom prst="rect">
            <a:avLst/>
          </a:prstGeom>
        </p:spPr>
      </p:pic>
      <p:sp>
        <p:nvSpPr>
          <p:cNvPr id="8" name="Rounded Rectangle 7"/>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699383"/>
            <a:ext cx="4191000" cy="707886"/>
          </a:xfrm>
          <a:prstGeom prst="rect">
            <a:avLst/>
          </a:prstGeom>
          <a:noFill/>
        </p:spPr>
        <p:txBody>
          <a:bodyPr wrap="square" rtlCol="0">
            <a:spAutoFit/>
          </a:bodyPr>
          <a:lstStyle/>
          <a:p>
            <a:r>
              <a:rPr lang="en-US" sz="2000" b="1" dirty="0" smtClean="0">
                <a:latin typeface="Calibri" panose="020F0502020204030204" pitchFamily="34" charset="0"/>
              </a:rPr>
              <a:t>Learning Objective 2: </a:t>
            </a:r>
          </a:p>
          <a:p>
            <a:r>
              <a:rPr lang="en-US" sz="2000" b="1" dirty="0" smtClean="0">
                <a:latin typeface="Calibri" panose="020F0502020204030204" pitchFamily="34" charset="0"/>
              </a:rPr>
              <a:t>Compare/contrast your experiences.</a:t>
            </a:r>
            <a:endParaRPr lang="en-US" sz="2000" b="1" dirty="0">
              <a:latin typeface="Calibri" panose="020F0502020204030204" pitchFamily="34" charset="0"/>
            </a:endParaRP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7612" y="2375122"/>
            <a:ext cx="3332249" cy="2499187"/>
          </a:xfrm>
          <a:prstGeom prst="rect">
            <a:avLst/>
          </a:prstGeom>
        </p:spPr>
      </p:pic>
      <p:pic>
        <p:nvPicPr>
          <p:cNvPr id="11" name="Picture 10" descr="C:\Program Files (x86)\Microsoft Office\MEDIA\CAGCAT10\j0195384.wmf"/>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7427" y="5029200"/>
            <a:ext cx="1009125" cy="103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381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228600"/>
            <a:ext cx="8458200" cy="6324600"/>
          </a:xfrm>
          <a:prstGeom prst="roundRect">
            <a:avLst/>
          </a:prstGeom>
          <a:noFill/>
          <a:ln w="1778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903936"/>
            <a:ext cx="3378200" cy="253365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2362" y="2833833"/>
            <a:ext cx="3251200" cy="2157267"/>
          </a:xfrm>
          <a:prstGeom prst="rect">
            <a:avLst/>
          </a:prstGeom>
        </p:spPr>
      </p:pic>
      <p:pic>
        <p:nvPicPr>
          <p:cNvPr id="14" name="Picture 13" descr="C:\Program Files (x86)\Microsoft Office\MEDIA\CAGCAT10\j0195384.wmf"/>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49075" y="5142009"/>
            <a:ext cx="1009125" cy="103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402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1913</TotalTime>
  <Words>2932</Words>
  <Application>Microsoft Office PowerPoint</Application>
  <PresentationFormat>On-screen Show (4:3)</PresentationFormat>
  <Paragraphs>135</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Narrow</vt:lpstr>
      <vt:lpstr>Bradley Hand ITC</vt:lpstr>
      <vt:lpstr>Calibri</vt:lpstr>
      <vt:lpstr>Freestyle Script</vt:lpstr>
      <vt:lpstr>Segoe Script</vt:lpstr>
      <vt:lpstr>Wingdings</vt:lpstr>
      <vt:lpstr>Office Theme</vt:lpstr>
      <vt:lpstr>The Ultimate Oxymoron: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Madison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Ultimate Oxymoron:</dc:title>
  <dc:creator>Patricia G Huber</dc:creator>
  <cp:lastModifiedBy>Patricia G Huber</cp:lastModifiedBy>
  <cp:revision>150</cp:revision>
  <dcterms:created xsi:type="dcterms:W3CDTF">2014-10-13T17:44:11Z</dcterms:created>
  <dcterms:modified xsi:type="dcterms:W3CDTF">2015-10-16T21:07:36Z</dcterms:modified>
</cp:coreProperties>
</file>