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90" r:id="rId4"/>
    <p:sldId id="29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305" r:id="rId14"/>
    <p:sldId id="266" r:id="rId15"/>
    <p:sldId id="306" r:id="rId16"/>
    <p:sldId id="267" r:id="rId17"/>
    <p:sldId id="307" r:id="rId18"/>
    <p:sldId id="268" r:id="rId19"/>
    <p:sldId id="308" r:id="rId20"/>
    <p:sldId id="269" r:id="rId21"/>
    <p:sldId id="309" r:id="rId22"/>
    <p:sldId id="270" r:id="rId23"/>
    <p:sldId id="310" r:id="rId24"/>
    <p:sldId id="271" r:id="rId25"/>
    <p:sldId id="311" r:id="rId26"/>
    <p:sldId id="272" r:id="rId27"/>
    <p:sldId id="312" r:id="rId28"/>
    <p:sldId id="276" r:id="rId29"/>
    <p:sldId id="291" r:id="rId30"/>
    <p:sldId id="292" r:id="rId31"/>
    <p:sldId id="293" r:id="rId32"/>
    <p:sldId id="313" r:id="rId33"/>
    <p:sldId id="30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AB86-767F-49B5-A2BD-5403C987C2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198-1C35-46C9-B03A-DC53E0A9D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8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AB86-767F-49B5-A2BD-5403C987C2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198-1C35-46C9-B03A-DC53E0A9D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AB86-767F-49B5-A2BD-5403C987C2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198-1C35-46C9-B03A-DC53E0A9D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2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AB86-767F-49B5-A2BD-5403C987C2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198-1C35-46C9-B03A-DC53E0A9D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09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AB86-767F-49B5-A2BD-5403C987C2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198-1C35-46C9-B03A-DC53E0A9D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6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AB86-767F-49B5-A2BD-5403C987C2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198-1C35-46C9-B03A-DC53E0A9D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AB86-767F-49B5-A2BD-5403C987C2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198-1C35-46C9-B03A-DC53E0A9D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AB86-767F-49B5-A2BD-5403C987C2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198-1C35-46C9-B03A-DC53E0A9D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5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AB86-767F-49B5-A2BD-5403C987C2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198-1C35-46C9-B03A-DC53E0A9D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5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AB86-767F-49B5-A2BD-5403C987C2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198-1C35-46C9-B03A-DC53E0A9D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AB86-767F-49B5-A2BD-5403C987C2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79198-1C35-46C9-B03A-DC53E0A9D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0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BAB86-767F-49B5-A2BD-5403C987C2C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79198-1C35-46C9-B03A-DC53E0A9D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46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99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FF6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6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FF6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FF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elcartonmilenario.com/wordpress/wp-content/uploads/2012/04/darth-vader.jpg" TargetMode="External"/><Relationship Id="rId2" Type="http://schemas.openxmlformats.org/officeDocument/2006/relationships/hyperlink" Target="http://www.amazon.com/gp/product/0801068355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edimasterhouse.com/2011/07/star-wars-personagens-classico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458200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Beware of the </a:t>
            </a:r>
            <a:br>
              <a:rPr lang="en-US" sz="6000" dirty="0" smtClean="0"/>
            </a:br>
            <a:r>
              <a:rPr lang="en-US" sz="6000" dirty="0" smtClean="0"/>
              <a:t>“Dark Side” of Leadership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</a:rPr>
              <a:t>April 10, 2015</a:t>
            </a:r>
            <a:endParaRPr lang="en-US" dirty="0">
              <a:solidFill>
                <a:srgbClr val="FFFF66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343400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14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Passive-Aggressive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Stubborn, forgetful, and intentionally inefficient</a:t>
            </a:r>
          </a:p>
          <a:p>
            <a:r>
              <a:rPr lang="en-US" dirty="0" smtClean="0"/>
              <a:t>Tends to complain, resist demands, procrastinate and dawdle as a means of controlling those around them</a:t>
            </a:r>
          </a:p>
          <a:p>
            <a:r>
              <a:rPr lang="en-US" dirty="0" smtClean="0"/>
              <a:t>On occasion, exerts control by short outbursts of sadness or anger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155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81387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Recognizing the roots of the </a:t>
            </a:r>
            <a:r>
              <a:rPr lang="en-US" dirty="0"/>
              <a:t>“Dark Side”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81200"/>
            <a:ext cx="7772400" cy="1500187"/>
          </a:xfrm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</a:rPr>
              <a:t>Understanding ourselves and others</a:t>
            </a:r>
            <a:endParaRPr lang="en-US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8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Belonging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600" dirty="0" smtClean="0">
                <a:latin typeface="Calibri" pitchFamily="34" charset="0"/>
                <a:cs typeface="Calibri" pitchFamily="34" charset="0"/>
              </a:rPr>
              <a:t>Having a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place or a home to call one’s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own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Messages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sent when this need is met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You have a special role to play here” 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You belong here” 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We’ve created a place for you”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Potential issues when this need is unmet</a:t>
            </a: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Feeling like an outsider, shy, isolated,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insecure </a:t>
            </a: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F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earful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in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groups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Separation anxiety </a:t>
            </a: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dentity confusion 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Relationship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problems (no sense of belonging)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021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Belonging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600" dirty="0" smtClean="0">
                <a:latin typeface="Calibri" pitchFamily="34" charset="0"/>
                <a:cs typeface="Calibri" pitchFamily="34" charset="0"/>
              </a:rPr>
              <a:t>Having a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place or a home to call one’s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own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Create a space that people can call their own </a:t>
            </a:r>
          </a:p>
          <a:p>
            <a:pPr lvl="0"/>
            <a:r>
              <a:rPr lang="en-US" dirty="0"/>
              <a:t>Be hospitable – acknowledge special dates, welcome them, exchange contact info, meet with them</a:t>
            </a:r>
          </a:p>
          <a:p>
            <a:pPr lvl="0"/>
            <a:r>
              <a:rPr lang="en-US" dirty="0"/>
              <a:t>Build trust, be trustworthy</a:t>
            </a:r>
          </a:p>
          <a:p>
            <a:r>
              <a:rPr lang="en-US" dirty="0"/>
              <a:t>Share personal stories and allow others to share their stories (according to level of comfort)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dirty="0"/>
              <a:t>Be aware of needs, health issues, allergies</a:t>
            </a:r>
          </a:p>
          <a:p>
            <a:r>
              <a:rPr lang="en-US" dirty="0" smtClean="0"/>
              <a:t>Be </a:t>
            </a:r>
            <a:r>
              <a:rPr lang="en-US" dirty="0"/>
              <a:t>genuinely encouraging – calls, cards, recognition</a:t>
            </a:r>
          </a:p>
          <a:p>
            <a:pPr lvl="0"/>
            <a:r>
              <a:rPr lang="en-US" dirty="0" smtClean="0"/>
              <a:t>Develop </a:t>
            </a:r>
            <a:r>
              <a:rPr lang="en-US" dirty="0"/>
              <a:t>a desire to know people</a:t>
            </a:r>
          </a:p>
          <a:p>
            <a:pPr lvl="0"/>
            <a:r>
              <a:rPr lang="en-US" dirty="0" smtClean="0"/>
              <a:t>Include </a:t>
            </a:r>
            <a:r>
              <a:rPr lang="en-US" dirty="0"/>
              <a:t>others in your life</a:t>
            </a:r>
          </a:p>
          <a:p>
            <a:pPr lvl="0"/>
            <a:r>
              <a:rPr lang="en-US" dirty="0" smtClean="0"/>
              <a:t>Call </a:t>
            </a:r>
            <a:r>
              <a:rPr lang="en-US" dirty="0"/>
              <a:t>people by </a:t>
            </a:r>
            <a:r>
              <a:rPr lang="en-US" dirty="0" smtClean="0"/>
              <a:t>name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6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Nurturance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4000" dirty="0" smtClean="0">
                <a:latin typeface="Calibri" pitchFamily="34" charset="0"/>
                <a:cs typeface="Calibri" pitchFamily="34" charset="0"/>
              </a:rPr>
              <a:t>Comfort</a:t>
            </a:r>
            <a:r>
              <a:rPr lang="en-US" sz="4000" dirty="0">
                <a:latin typeface="Calibri" pitchFamily="34" charset="0"/>
                <a:cs typeface="Calibri" pitchFamily="34" charset="0"/>
              </a:rPr>
              <a:t>, care, love, affection, 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nourishment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Messages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sent when this need is met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We feel good about you and your work”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We’ll make sure you have everything you need to be successful”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We care about you as a person.”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We’ll provide opportunities for you to grow and pursue your passions”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Potential issues when this need is unmet</a:t>
            </a: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Eating disorders (over or under eating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 </a:t>
            </a:r>
          </a:p>
          <a:p>
            <a:pPr lvl="1"/>
            <a:r>
              <a:rPr lang="en-US" sz="2000" dirty="0" err="1">
                <a:latin typeface="Calibri" pitchFamily="34" charset="0"/>
                <a:cs typeface="Calibri" pitchFamily="34" charset="0"/>
              </a:rPr>
              <a:t>W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orkaholism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(not accepting nurturing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 </a:t>
            </a: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elationship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problems about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nurturing </a:t>
            </a: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ot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able to receive physical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attention </a:t>
            </a: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ot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taking care of self (leading to burnout,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depression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boredom)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15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Nurturance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4000" dirty="0" smtClean="0">
                <a:latin typeface="Calibri" pitchFamily="34" charset="0"/>
                <a:cs typeface="Calibri" pitchFamily="34" charset="0"/>
              </a:rPr>
              <a:t>Comfort</a:t>
            </a:r>
            <a:r>
              <a:rPr lang="en-US" sz="4000" dirty="0">
                <a:latin typeface="Calibri" pitchFamily="34" charset="0"/>
                <a:cs typeface="Calibri" pitchFamily="34" charset="0"/>
              </a:rPr>
              <a:t>, care, love, affection, 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nourishment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Be hospitable – eat meals together, bring treats</a:t>
            </a:r>
          </a:p>
          <a:p>
            <a:pPr lvl="0"/>
            <a:r>
              <a:rPr lang="en-US" dirty="0"/>
              <a:t>Physically be present to actively listen, and demonstrate genuine curiosity and interest </a:t>
            </a:r>
          </a:p>
          <a:p>
            <a:pPr lvl="0"/>
            <a:r>
              <a:rPr lang="en-US" dirty="0"/>
              <a:t>Acknowledge effort</a:t>
            </a:r>
          </a:p>
          <a:p>
            <a:pPr lvl="0"/>
            <a:r>
              <a:rPr lang="en-US" dirty="0"/>
              <a:t>Give second chances</a:t>
            </a:r>
          </a:p>
          <a:p>
            <a:pPr lvl="0"/>
            <a:r>
              <a:rPr lang="en-US" dirty="0"/>
              <a:t>Connect with those who might feel lonely</a:t>
            </a:r>
          </a:p>
          <a:p>
            <a:pPr lvl="0"/>
            <a:r>
              <a:rPr lang="en-US" dirty="0"/>
              <a:t>Reach out through cards and words</a:t>
            </a:r>
          </a:p>
          <a:p>
            <a:pPr lvl="0"/>
            <a:r>
              <a:rPr lang="en-US" dirty="0"/>
              <a:t>See the good in others (choose how you look at someone)</a:t>
            </a:r>
          </a:p>
          <a:p>
            <a:pPr lvl="0"/>
            <a:r>
              <a:rPr lang="en-US" dirty="0"/>
              <a:t>Consider how others best receive nurturance (through words? Time together? Acts of service?) </a:t>
            </a:r>
          </a:p>
          <a:p>
            <a:pPr lvl="0"/>
            <a:r>
              <a:rPr lang="en-US" dirty="0"/>
              <a:t>Give public positive feedback, so others know you appreciate their work</a:t>
            </a:r>
          </a:p>
          <a:p>
            <a:pPr lvl="0"/>
            <a:r>
              <a:rPr lang="en-US" dirty="0"/>
              <a:t>Provide resources needed</a:t>
            </a:r>
          </a:p>
          <a:p>
            <a:pPr lvl="0"/>
            <a:r>
              <a:rPr lang="en-US" dirty="0"/>
              <a:t>Discover needs through inquiry or surveys</a:t>
            </a:r>
          </a:p>
          <a:p>
            <a:r>
              <a:rPr lang="en-US" dirty="0"/>
              <a:t>Focus on strengths, draw out strengths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63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Support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>
                <a:latin typeface="Calibri" pitchFamily="34" charset="0"/>
                <a:cs typeface="Calibri" pitchFamily="34" charset="0"/>
              </a:rPr>
              <a:t>Support in problem-solving and risk 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taking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Messages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sent when this need is met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We’re here for you”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We’ll help you figure it out”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We’ll back you up”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We’ll encourage you”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We’ll teach you what you need to know”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Potential issues when this need is unmet</a:t>
            </a: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Helplessness and dependency,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panic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about new experiences,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problem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solving difficulties,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overly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and inappropriately independent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857250" lvl="2" indent="-119063">
              <a:buNone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won’t ask for any help)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13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Support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>
                <a:latin typeface="Calibri" pitchFamily="34" charset="0"/>
                <a:cs typeface="Calibri" pitchFamily="34" charset="0"/>
              </a:rPr>
              <a:t>Support in problem-solving and risk 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taking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Provide </a:t>
            </a:r>
            <a:r>
              <a:rPr lang="en-US" dirty="0" smtClean="0"/>
              <a:t>assignment </a:t>
            </a:r>
            <a:r>
              <a:rPr lang="en-US" dirty="0"/>
              <a:t>clarity</a:t>
            </a:r>
          </a:p>
          <a:p>
            <a:pPr lvl="0"/>
            <a:r>
              <a:rPr lang="en-US" dirty="0"/>
              <a:t>Have regular check ins (1X1)</a:t>
            </a:r>
          </a:p>
          <a:p>
            <a:pPr lvl="0"/>
            <a:r>
              <a:rPr lang="en-US" dirty="0"/>
              <a:t>Provide team building exercises</a:t>
            </a:r>
          </a:p>
          <a:p>
            <a:r>
              <a:rPr lang="en-US" dirty="0"/>
              <a:t>Use written communication </a:t>
            </a:r>
            <a:r>
              <a:rPr lang="en-US" dirty="0" smtClean="0"/>
              <a:t>to </a:t>
            </a:r>
            <a:r>
              <a:rPr lang="en-US" dirty="0"/>
              <a:t>show support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 smtClean="0"/>
              <a:t>Create </a:t>
            </a:r>
            <a:r>
              <a:rPr lang="en-US" dirty="0"/>
              <a:t>positive atmosphere using peers’ positive reinforcement</a:t>
            </a:r>
          </a:p>
          <a:p>
            <a:pPr lvl="0"/>
            <a:r>
              <a:rPr lang="en-US" dirty="0"/>
              <a:t>To create confidence, give them 90% of what they already know how to do; push them another 10% out of their comfort zone</a:t>
            </a:r>
          </a:p>
          <a:p>
            <a:pPr lvl="0"/>
            <a:r>
              <a:rPr lang="en-US" dirty="0" smtClean="0"/>
              <a:t>Act </a:t>
            </a:r>
            <a:r>
              <a:rPr lang="en-US" dirty="0"/>
              <a:t>consistently</a:t>
            </a:r>
          </a:p>
          <a:p>
            <a:pPr lvl="0"/>
            <a:r>
              <a:rPr lang="en-US" dirty="0"/>
              <a:t>Communicate that you’ll be there during the journey</a:t>
            </a:r>
          </a:p>
          <a:p>
            <a:pPr lvl="0"/>
            <a:r>
              <a:rPr lang="en-US" dirty="0"/>
              <a:t>Do what you say you’re going to do</a:t>
            </a:r>
          </a:p>
          <a:p>
            <a:pPr lvl="0"/>
            <a:r>
              <a:rPr lang="en-US" dirty="0"/>
              <a:t>Listen carefully to what others (really) need</a:t>
            </a:r>
          </a:p>
          <a:p>
            <a:pPr lvl="0"/>
            <a:r>
              <a:rPr lang="en-US" dirty="0"/>
              <a:t>Don’t be judgmental – empathy/sympathy</a:t>
            </a:r>
          </a:p>
          <a:p>
            <a:pPr lvl="0"/>
            <a:r>
              <a:rPr lang="en-US" dirty="0" smtClean="0"/>
              <a:t>Give </a:t>
            </a:r>
            <a:r>
              <a:rPr lang="en-US" dirty="0"/>
              <a:t>of your time – office hours, after </a:t>
            </a:r>
            <a:r>
              <a:rPr lang="en-US" dirty="0" smtClean="0"/>
              <a:t>class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429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Protection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latin typeface="Calibri" pitchFamily="34" charset="0"/>
                <a:cs typeface="Calibri" pitchFamily="34" charset="0"/>
              </a:rPr>
              <a:t>Safe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environment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Messages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sent when this need is met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“I’ll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keep you from danger (or unknown pitfalls)”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It’s okay to feel afraid”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You’re safe to try new things”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It’s okay to be yourself”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I won’t leave you unprotected”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Potential issues when this need is unmet</a:t>
            </a: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Anxious, fearful, timid, skeptical,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Relationship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problems about trust,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M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ay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become counter-phobic,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Takes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very dangerous risks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761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Protection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latin typeface="Calibri" pitchFamily="34" charset="0"/>
                <a:cs typeface="Calibri" pitchFamily="34" charset="0"/>
              </a:rPr>
              <a:t>Safe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environment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Keep from danger </a:t>
            </a:r>
          </a:p>
          <a:p>
            <a:pPr lvl="0"/>
            <a:r>
              <a:rPr lang="en-US" dirty="0"/>
              <a:t>Provide safe place to be</a:t>
            </a:r>
          </a:p>
          <a:p>
            <a:r>
              <a:rPr lang="en-US" dirty="0"/>
              <a:t>Ask questions without interrogating</a:t>
            </a:r>
          </a:p>
          <a:p>
            <a:pPr lvl="0"/>
            <a:r>
              <a:rPr lang="en-US" dirty="0"/>
              <a:t>Be open/vulnerable about struggles</a:t>
            </a:r>
          </a:p>
          <a:p>
            <a:pPr lvl="0"/>
            <a:r>
              <a:rPr lang="en-US" dirty="0" smtClean="0"/>
              <a:t>Respond </a:t>
            </a:r>
            <a:r>
              <a:rPr lang="en-US" dirty="0"/>
              <a:t>without judgment</a:t>
            </a:r>
          </a:p>
          <a:p>
            <a:pPr lvl="0"/>
            <a:r>
              <a:rPr lang="en-US" dirty="0"/>
              <a:t>Refrain from gossiping</a:t>
            </a:r>
          </a:p>
          <a:p>
            <a:pPr lvl="0"/>
            <a:r>
              <a:rPr lang="en-US" dirty="0" smtClean="0"/>
              <a:t>Listen actively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604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81387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What IS the “Dark Side”?</a:t>
            </a:r>
            <a:endParaRPr lang="en-US" sz="5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1981200"/>
            <a:ext cx="7772400" cy="1500187"/>
          </a:xfrm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</a:rPr>
              <a:t>What do you think?</a:t>
            </a:r>
            <a:endParaRPr lang="en-US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19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Structure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>
                <a:latin typeface="Calibri" pitchFamily="34" charset="0"/>
                <a:cs typeface="Calibri" pitchFamily="34" charset="0"/>
              </a:rPr>
              <a:t>Clear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boundaries;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limits in time and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behavior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Messages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sent when this need is met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This is the way I would like you to do this”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I’ll set the rules and limits, so you will be free to focus on doing your job”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"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I'll support you in maintaining appropriate boundaries within our organization and with others outside our organization."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Potential issues when this need is unmet</a:t>
            </a: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Obsessiveness and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compulsiveness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Addictions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Lateness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Procrastination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Non-assertiveness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146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Structure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>
                <a:latin typeface="Calibri" pitchFamily="34" charset="0"/>
                <a:cs typeface="Calibri" pitchFamily="34" charset="0"/>
              </a:rPr>
              <a:t>Clear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boundaries;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limits in time and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behavior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Manage through expectations</a:t>
            </a:r>
          </a:p>
          <a:p>
            <a:pPr lvl="0"/>
            <a:r>
              <a:rPr lang="en-US" dirty="0"/>
              <a:t>Teach, correct, and train</a:t>
            </a:r>
          </a:p>
          <a:p>
            <a:pPr lvl="0"/>
            <a:r>
              <a:rPr lang="en-US" dirty="0"/>
              <a:t>Share expertise</a:t>
            </a:r>
          </a:p>
          <a:p>
            <a:pPr lvl="0"/>
            <a:r>
              <a:rPr lang="en-US" dirty="0"/>
              <a:t>Help establish good habits</a:t>
            </a:r>
          </a:p>
          <a:p>
            <a:pPr lvl="0"/>
            <a:r>
              <a:rPr lang="en-US" dirty="0"/>
              <a:t>Follow through on commitments</a:t>
            </a:r>
          </a:p>
          <a:p>
            <a:pPr lvl="0"/>
            <a:r>
              <a:rPr lang="en-US" dirty="0"/>
              <a:t>Don’t have unannounced expectations</a:t>
            </a:r>
          </a:p>
          <a:p>
            <a:pPr lvl="0"/>
            <a:r>
              <a:rPr lang="en-US" dirty="0"/>
              <a:t>Communicate (don’t expect others to read your </a:t>
            </a:r>
            <a:r>
              <a:rPr lang="en-US" dirty="0" smtClean="0"/>
              <a:t>mind)</a:t>
            </a:r>
          </a:p>
          <a:p>
            <a:pPr lvl="0"/>
            <a:r>
              <a:rPr lang="en-US" dirty="0" smtClean="0"/>
              <a:t>Model </a:t>
            </a:r>
            <a:r>
              <a:rPr lang="en-US" dirty="0"/>
              <a:t>desired </a:t>
            </a:r>
            <a:r>
              <a:rPr lang="en-US" dirty="0" smtClean="0"/>
              <a:t>behaviors</a:t>
            </a:r>
            <a:endParaRPr lang="en-US" dirty="0"/>
          </a:p>
          <a:p>
            <a:r>
              <a:rPr lang="en-US" dirty="0" smtClean="0"/>
              <a:t>Set </a:t>
            </a:r>
            <a:r>
              <a:rPr lang="en-US" dirty="0"/>
              <a:t>balanced personal boundaries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065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Emotional Containment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>
                <a:latin typeface="Calibri" pitchFamily="34" charset="0"/>
                <a:cs typeface="Calibri" pitchFamily="34" charset="0"/>
              </a:rPr>
              <a:t>Safety in emotional expression, support in focusing </a:t>
            </a:r>
            <a:r>
              <a:rPr lang="en-US" sz="2700" dirty="0" smtClean="0">
                <a:latin typeface="Calibri" pitchFamily="34" charset="0"/>
                <a:cs typeface="Calibri" pitchFamily="34" charset="0"/>
              </a:rPr>
              <a:t>emotions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Messages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sent when this need is met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You can express emotions around me”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I can interact with and contain your emotional energy”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Your emotions aren’t too intense for me to respond to and help you express safely”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Potential issues when this need is unmet</a:t>
            </a: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Unbounded physical expression of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feelings </a:t>
            </a: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umbness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or repressed emotions (due to fear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of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expressing them or “not being in touch”)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092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Emotional Containment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>
                <a:latin typeface="Calibri" pitchFamily="34" charset="0"/>
                <a:cs typeface="Calibri" pitchFamily="34" charset="0"/>
              </a:rPr>
              <a:t>Safety in emotional expression, support in focusing </a:t>
            </a:r>
            <a:r>
              <a:rPr lang="en-US" sz="2700" dirty="0" smtClean="0">
                <a:latin typeface="Calibri" pitchFamily="34" charset="0"/>
                <a:cs typeface="Calibri" pitchFamily="34" charset="0"/>
              </a:rPr>
              <a:t>emotions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Remain </a:t>
            </a:r>
            <a:r>
              <a:rPr lang="en-US" dirty="0">
                <a:latin typeface="Calibri" pitchFamily="34" charset="0"/>
                <a:cs typeface="Calibri" pitchFamily="34" charset="0"/>
              </a:rPr>
              <a:t>calm and clear when someone else is emotionally distressed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Show </a:t>
            </a:r>
            <a:r>
              <a:rPr lang="en-US" dirty="0">
                <a:latin typeface="Calibri" pitchFamily="34" charset="0"/>
                <a:cs typeface="Calibri" pitchFamily="34" charset="0"/>
              </a:rPr>
              <a:t>compassion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Listen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actively and be in tune to others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Don’t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be defensive or offended by emotions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Ask for time to process before responding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Don’t try to problem-solve, just listen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Identify </a:t>
            </a:r>
            <a:r>
              <a:rPr lang="en-US" dirty="0">
                <a:latin typeface="Calibri" pitchFamily="34" charset="0"/>
                <a:cs typeface="Calibri" pitchFamily="34" charset="0"/>
              </a:rPr>
              <a:t>emotions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 good listener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Validate others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78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Respect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latin typeface="Calibri" pitchFamily="34" charset="0"/>
                <a:cs typeface="Calibri" pitchFamily="34" charset="0"/>
              </a:rPr>
              <a:t>Individual valued as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separate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Messages sent when this need is met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You are a unique individual with your own strengths”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We respect your individuality”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You can come and go as you need to and we will still be here”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Eventually you will be leaving us for a new role”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Potential issues when this need is unmet</a:t>
            </a: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Lack of sense of individuated self,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difficulty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leaving home,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relationship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addiction (desire for inappropriately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857250" lvl="2" indent="-119063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close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attachment to another person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(difficulty </a:t>
            </a:r>
          </a:p>
          <a:p>
            <a:pPr marL="857250" lvl="2" indent="-119063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functioning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autonomously)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96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Respect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latin typeface="Calibri" pitchFamily="34" charset="0"/>
                <a:cs typeface="Calibri" pitchFamily="34" charset="0"/>
              </a:rPr>
              <a:t>Individual valued as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separate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Allow </a:t>
            </a:r>
            <a:r>
              <a:rPr lang="en-US" dirty="0">
                <a:latin typeface="Calibri" pitchFamily="34" charset="0"/>
                <a:cs typeface="Calibri" pitchFamily="34" charset="0"/>
              </a:rPr>
              <a:t>for individuation and separation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Valuing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thoughts, feelings and differences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Ask </a:t>
            </a:r>
            <a:r>
              <a:rPr lang="en-US" dirty="0">
                <a:latin typeface="Calibri" pitchFamily="34" charset="0"/>
                <a:cs typeface="Calibri" pitchFamily="34" charset="0"/>
              </a:rPr>
              <a:t>questions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Speak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truth – after drawing them out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Seek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 understand their perspective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Seek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 understand their experiences in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context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of their upbringing and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life</a:t>
            </a:r>
            <a:r>
              <a:rPr lang="en-US" dirty="0">
                <a:latin typeface="Calibri" pitchFamily="34" charset="0"/>
                <a:cs typeface="Calibri" pitchFamily="34" charset="0"/>
              </a:rPr>
              <a:t>	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Exhibit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genuine curiosity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Embrace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differences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Exhibit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cultural competence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97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Bonding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>
                <a:latin typeface="Calibri" pitchFamily="34" charset="0"/>
                <a:cs typeface="Calibri" pitchFamily="34" charset="0"/>
              </a:rPr>
              <a:t>Observe healthy, appropriate, positive 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relationships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Messages sent when this need is met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We’re connected; you cannot separate us”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My relationship with you is different than with other team members”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We’ll show you how a good working relationship works”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We will share information to help you be successful”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Potential issues when this need is unmet</a:t>
            </a:r>
          </a:p>
          <a:p>
            <a:pPr lvl="1"/>
            <a:r>
              <a:rPr lang="en-US" sz="2000" dirty="0">
                <a:latin typeface="Calibri" pitchFamily="34" charset="0"/>
                <a:cs typeface="Calibri" pitchFamily="34" charset="0"/>
              </a:rPr>
              <a:t>Relationship problems (uncertainty about forming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and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maintaining one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 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Trouble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leaving home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70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Bonding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>
                <a:latin typeface="Calibri" pitchFamily="34" charset="0"/>
                <a:cs typeface="Calibri" pitchFamily="34" charset="0"/>
              </a:rPr>
              <a:t>Observe healthy, appropriate, positive 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relationships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Act respectfully towards each other</a:t>
            </a:r>
          </a:p>
          <a:p>
            <a:pPr lvl="0"/>
            <a:r>
              <a:rPr lang="en-US" dirty="0"/>
              <a:t>Model healthy bonding</a:t>
            </a:r>
          </a:p>
          <a:p>
            <a:pPr lvl="0"/>
            <a:r>
              <a:rPr lang="en-US" dirty="0"/>
              <a:t>Maintain relationships over time</a:t>
            </a:r>
          </a:p>
          <a:p>
            <a:pPr lvl="0"/>
            <a:r>
              <a:rPr lang="en-US" dirty="0"/>
              <a:t>Create memories together</a:t>
            </a:r>
          </a:p>
          <a:p>
            <a:pPr lvl="0"/>
            <a:r>
              <a:rPr lang="en-US" dirty="0"/>
              <a:t>Share meals together</a:t>
            </a:r>
          </a:p>
          <a:p>
            <a:pPr lvl="0"/>
            <a:r>
              <a:rPr lang="en-US" dirty="0"/>
              <a:t>Reminisce together</a:t>
            </a:r>
          </a:p>
          <a:p>
            <a:r>
              <a:rPr lang="en-US" dirty="0"/>
              <a:t>Verbal expressions of recognition and encouragement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980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“</a:t>
            </a:r>
            <a:r>
              <a:rPr lang="en-US" sz="3600" dirty="0"/>
              <a:t>Fear is the path to the dark side. 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Fear </a:t>
            </a:r>
            <a:r>
              <a:rPr lang="en-US" sz="3600" dirty="0"/>
              <a:t>leads to anger. 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Anger </a:t>
            </a:r>
            <a:r>
              <a:rPr lang="en-US" sz="3600" dirty="0"/>
              <a:t>leads to hate. 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Hate </a:t>
            </a:r>
            <a:r>
              <a:rPr lang="en-US" sz="3600" dirty="0"/>
              <a:t>leads to suffering.” 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~ Yoda</a:t>
            </a:r>
            <a:endParaRPr lang="en-US" sz="3600" dirty="0"/>
          </a:p>
        </p:txBody>
      </p:sp>
      <p:pic>
        <p:nvPicPr>
          <p:cNvPr id="4" name="Picture 2" descr="http://ts3.mm.bing.net/th?id=HN.60805138788102965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33400"/>
            <a:ext cx="2122714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7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38525"/>
            <a:ext cx="7772400" cy="1362075"/>
          </a:xfrm>
        </p:spPr>
        <p:txBody>
          <a:bodyPr/>
          <a:lstStyle/>
          <a:p>
            <a:r>
              <a:rPr lang="en-US" dirty="0"/>
              <a:t>Overcoming the “Dark Side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722313" y="1938338"/>
            <a:ext cx="7772400" cy="1500187"/>
          </a:xfrm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</a:rPr>
              <a:t>In Summary: What can we do?</a:t>
            </a:r>
            <a:endParaRPr lang="en-US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6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  <a:tabLst>
                <a:tab pos="1995488" algn="l"/>
              </a:tabLst>
            </a:pPr>
            <a:endParaRPr lang="en-US" sz="4000" dirty="0" smtClean="0"/>
          </a:p>
          <a:p>
            <a:pPr marL="0" indent="0" algn="ctr">
              <a:buNone/>
              <a:tabLst>
                <a:tab pos="1995488" algn="l"/>
              </a:tabLst>
            </a:pPr>
            <a:endParaRPr lang="en-US" sz="4000" dirty="0" smtClean="0"/>
          </a:p>
          <a:p>
            <a:pPr marL="0" indent="0" algn="ctr">
              <a:buNone/>
              <a:tabLst>
                <a:tab pos="1995488" algn="l"/>
              </a:tabLst>
            </a:pPr>
            <a:r>
              <a:rPr lang="en-US" sz="4000" dirty="0" smtClean="0"/>
              <a:t>“</a:t>
            </a:r>
            <a:r>
              <a:rPr lang="en-US" sz="4000" dirty="0"/>
              <a:t>But, beware. </a:t>
            </a:r>
            <a:endParaRPr lang="en-US" sz="4000" dirty="0" smtClean="0"/>
          </a:p>
          <a:p>
            <a:pPr marL="0" indent="0" algn="ctr">
              <a:buNone/>
              <a:tabLst>
                <a:tab pos="1995488" algn="l"/>
              </a:tabLst>
            </a:pPr>
            <a:r>
              <a:rPr lang="en-US" sz="4000" dirty="0" smtClean="0"/>
              <a:t>Anger</a:t>
            </a:r>
            <a:r>
              <a:rPr lang="en-US" sz="4000" dirty="0"/>
              <a:t>, fear, aggression.  </a:t>
            </a:r>
            <a:endParaRPr lang="en-US" sz="4000" dirty="0" smtClean="0"/>
          </a:p>
          <a:p>
            <a:pPr marL="0" indent="0" algn="ctr">
              <a:buNone/>
              <a:tabLst>
                <a:tab pos="1995488" algn="l"/>
              </a:tabLst>
            </a:pPr>
            <a:r>
              <a:rPr lang="en-US" sz="4000" dirty="0" smtClean="0"/>
              <a:t>The </a:t>
            </a:r>
            <a:r>
              <a:rPr lang="en-US" sz="4000" dirty="0"/>
              <a:t>dark side are they</a:t>
            </a:r>
            <a:r>
              <a:rPr lang="en-US" sz="4000" dirty="0" smtClean="0"/>
              <a:t>…”</a:t>
            </a:r>
          </a:p>
          <a:p>
            <a:pPr marL="0" indent="0" algn="ctr">
              <a:buNone/>
              <a:tabLst>
                <a:tab pos="1995488" algn="l"/>
              </a:tabLst>
            </a:pPr>
            <a:r>
              <a:rPr lang="en-US" sz="4000" dirty="0" smtClean="0"/>
              <a:t> </a:t>
            </a:r>
          </a:p>
          <a:p>
            <a:pPr marL="0" indent="0" algn="ctr">
              <a:buNone/>
              <a:tabLst>
                <a:tab pos="1995488" algn="l"/>
              </a:tabLst>
            </a:pPr>
            <a:r>
              <a:rPr lang="en-US" sz="4000" dirty="0" smtClean="0"/>
              <a:t>~ </a:t>
            </a:r>
            <a:r>
              <a:rPr lang="en-US" sz="4000" dirty="0"/>
              <a:t>Yoda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ts3.mm.bing.net/th?id=HN.60805138788102965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81000"/>
            <a:ext cx="2204357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29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Overcoming the “Dark Side” in Ourselves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Acknowledge our own dark sides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Examine the past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Confront (and evaluate) expectations</a:t>
            </a:r>
          </a:p>
          <a:p>
            <a:pPr lvl="1"/>
            <a:r>
              <a:rPr lang="en-US" dirty="0" smtClean="0"/>
              <a:t>Which ones propel us to achieve?</a:t>
            </a:r>
          </a:p>
          <a:p>
            <a:pPr lvl="1"/>
            <a:r>
              <a:rPr lang="en-US" dirty="0" smtClean="0"/>
              <a:t>Which ones produce pain and failure?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Practice progressive self knowledge</a:t>
            </a:r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911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Helping Others to Overcome their “Dark Side”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Exhibit genuine curiosity, caring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Coach others through the things we have discussed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expectations you place on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Provide “safe places” for growth and overcoming behaviors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10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You I thank!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2800" b="1" dirty="0" smtClean="0"/>
              <a:t>Kelly Flores, </a:t>
            </a:r>
            <a:r>
              <a:rPr lang="en-US" sz="2800" b="1" dirty="0" err="1" smtClean="0"/>
              <a:t>Ed.D</a:t>
            </a:r>
            <a:r>
              <a:rPr lang="en-US" sz="2800" b="1" dirty="0" smtClean="0"/>
              <a:t>.</a:t>
            </a:r>
          </a:p>
          <a:p>
            <a:pPr marL="0" indent="0" algn="ctr">
              <a:buNone/>
            </a:pPr>
            <a:r>
              <a:rPr lang="en-US" sz="2800" dirty="0" smtClean="0"/>
              <a:t>Founding Dean, School of Applied Leadership</a:t>
            </a:r>
          </a:p>
          <a:p>
            <a:pPr marL="0" indent="0" algn="ctr">
              <a:buNone/>
            </a:pPr>
            <a:r>
              <a:rPr lang="en-US" sz="2800" dirty="0" smtClean="0"/>
              <a:t>City University of Seattle</a:t>
            </a:r>
          </a:p>
          <a:p>
            <a:pPr marL="0" indent="0" algn="ctr">
              <a:buNone/>
            </a:pPr>
            <a:r>
              <a:rPr lang="en-US" sz="2800" dirty="0" smtClean="0"/>
              <a:t>kflores@cityu.edu</a:t>
            </a:r>
          </a:p>
        </p:txBody>
      </p:sp>
      <p:pic>
        <p:nvPicPr>
          <p:cNvPr id="4" name="Picture 2" descr="http://ts3.mm.bing.net/th?id=HN.60805138788102965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33400"/>
            <a:ext cx="2122714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80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McIntosh, G. L., &amp; Rima, S. D. (2007). </a:t>
            </a:r>
            <a:r>
              <a:rPr lang="en-US" dirty="0">
                <a:hlinkClick r:id="rId2"/>
              </a:rPr>
              <a:t>Overcoming the dark side of leadership: How to become an effective leader by confronting potential failures.</a:t>
            </a:r>
            <a:r>
              <a:rPr lang="en-US" dirty="0"/>
              <a:t> Grand Rapids, MI: Baker Books.</a:t>
            </a:r>
          </a:p>
          <a:p>
            <a:r>
              <a:rPr lang="en-US" dirty="0" smtClean="0"/>
              <a:t>Darth Vader Image: </a:t>
            </a:r>
            <a:r>
              <a:rPr lang="en-US" u="sng" dirty="0">
                <a:hlinkClick r:id="rId3"/>
              </a:rPr>
              <a:t>http://elcartonmilenario.com/wordpress/wp-content/uploads/2012/04/darth-vader.jpg</a:t>
            </a:r>
            <a:r>
              <a:rPr lang="en-US" dirty="0"/>
              <a:t> </a:t>
            </a:r>
          </a:p>
          <a:p>
            <a:r>
              <a:rPr lang="en-US" dirty="0" smtClean="0"/>
              <a:t>Yoda </a:t>
            </a:r>
            <a:r>
              <a:rPr lang="en-US" dirty="0"/>
              <a:t>Image: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www.jedimasterhouse.com/2011/07/star-wars-personagens-classicos.html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46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14725"/>
            <a:ext cx="7772400" cy="1362075"/>
          </a:xfrm>
        </p:spPr>
        <p:txBody>
          <a:bodyPr/>
          <a:lstStyle/>
          <a:p>
            <a:r>
              <a:rPr lang="en-US" dirty="0" smtClean="0"/>
              <a:t>The “Dark Side” of Leadership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14538"/>
            <a:ext cx="7772400" cy="1500187"/>
          </a:xfrm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</a:rPr>
              <a:t>Examples</a:t>
            </a:r>
            <a:endParaRPr lang="en-US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2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“Dark Side”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Compulsive Students</a:t>
            </a:r>
          </a:p>
          <a:p>
            <a:r>
              <a:rPr lang="en-US" dirty="0" smtClean="0"/>
              <a:t>Narcissistic Students</a:t>
            </a:r>
          </a:p>
          <a:p>
            <a:r>
              <a:rPr lang="en-US" dirty="0" smtClean="0"/>
              <a:t>Paranoid Students</a:t>
            </a:r>
          </a:p>
          <a:p>
            <a:r>
              <a:rPr lang="en-US" dirty="0" smtClean="0"/>
              <a:t>Codependent Students</a:t>
            </a:r>
          </a:p>
          <a:p>
            <a:r>
              <a:rPr lang="en-US" dirty="0" smtClean="0"/>
              <a:t>Passive-aggressive Students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331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Compulsive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Constantly looking </a:t>
            </a:r>
            <a:r>
              <a:rPr lang="en-US" dirty="0"/>
              <a:t>for reassurance and approval </a:t>
            </a:r>
            <a:endParaRPr lang="en-US" dirty="0" smtClean="0"/>
          </a:p>
          <a:p>
            <a:r>
              <a:rPr lang="en-US" dirty="0" smtClean="0"/>
              <a:t>Need </a:t>
            </a:r>
            <a:r>
              <a:rPr lang="en-US" dirty="0"/>
              <a:t>to maintain absolute </a:t>
            </a:r>
            <a:r>
              <a:rPr lang="en-US" dirty="0" smtClean="0"/>
              <a:t>order, often following </a:t>
            </a:r>
            <a:r>
              <a:rPr lang="en-US" dirty="0"/>
              <a:t>highly regimented routines</a:t>
            </a:r>
          </a:p>
          <a:p>
            <a:r>
              <a:rPr lang="en-US" dirty="0" smtClean="0"/>
              <a:t>Often </a:t>
            </a:r>
            <a:r>
              <a:rPr lang="en-US" dirty="0"/>
              <a:t>see the organization as an </a:t>
            </a:r>
            <a:r>
              <a:rPr lang="en-US" dirty="0" smtClean="0"/>
              <a:t>extension and reflection </a:t>
            </a:r>
            <a:r>
              <a:rPr lang="en-US" dirty="0"/>
              <a:t>of themselves</a:t>
            </a:r>
          </a:p>
          <a:p>
            <a:r>
              <a:rPr lang="en-US" dirty="0" smtClean="0"/>
              <a:t>Excessively </a:t>
            </a:r>
            <a:r>
              <a:rPr lang="en-US" dirty="0"/>
              <a:t>moralistic and </a:t>
            </a:r>
            <a:r>
              <a:rPr lang="en-US" dirty="0" smtClean="0"/>
              <a:t>judgmental</a:t>
            </a:r>
          </a:p>
          <a:p>
            <a:r>
              <a:rPr lang="en-US" dirty="0" smtClean="0"/>
              <a:t>Status conscious</a:t>
            </a:r>
            <a:endParaRPr lang="en-US" dirty="0"/>
          </a:p>
          <a:p>
            <a:r>
              <a:rPr lang="en-US" dirty="0" smtClean="0"/>
              <a:t>Workaholic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04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Narcissistic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Driven to succeed by a need for admiration and acclaim</a:t>
            </a:r>
          </a:p>
          <a:p>
            <a:r>
              <a:rPr lang="en-US" dirty="0" smtClean="0"/>
              <a:t>Overinflated sense of importance</a:t>
            </a:r>
          </a:p>
          <a:p>
            <a:r>
              <a:rPr lang="en-US" dirty="0" smtClean="0"/>
              <a:t>Great ambitions, grandiose fantasies</a:t>
            </a:r>
          </a:p>
          <a:p>
            <a:r>
              <a:rPr lang="en-US" dirty="0" smtClean="0"/>
              <a:t>Difficulty with criticism, often responding in anger</a:t>
            </a:r>
          </a:p>
          <a:p>
            <a:r>
              <a:rPr lang="en-US" dirty="0" smtClean="0"/>
              <a:t>Dissatisfied with achievements</a:t>
            </a:r>
          </a:p>
          <a:p>
            <a:r>
              <a:rPr lang="en-US" dirty="0" smtClean="0"/>
              <a:t>Self-absorbed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111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Paranoid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Suspicious, hostile, fearful, and jealous</a:t>
            </a:r>
          </a:p>
          <a:p>
            <a:r>
              <a:rPr lang="en-US" dirty="0" smtClean="0"/>
              <a:t>Worried that someone will undermine their leadership</a:t>
            </a:r>
          </a:p>
          <a:p>
            <a:r>
              <a:rPr lang="en-US" dirty="0" smtClean="0"/>
              <a:t>Hypersensitive to actions of others, attaching subjective meaning to motives</a:t>
            </a:r>
          </a:p>
          <a:p>
            <a:r>
              <a:rPr lang="en-US" dirty="0" smtClean="0"/>
              <a:t>Create rigid structures for control</a:t>
            </a:r>
          </a:p>
          <a:p>
            <a:r>
              <a:rPr lang="en-US" dirty="0" smtClean="0"/>
              <a:t>Take light-hearted jokes seriously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63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Co-Dependent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Peace-makers who cover up problems</a:t>
            </a:r>
          </a:p>
          <a:p>
            <a:r>
              <a:rPr lang="en-US" dirty="0" smtClean="0"/>
              <a:t>Benevolent with a high tolerance for deviant behavior</a:t>
            </a:r>
          </a:p>
          <a:p>
            <a:r>
              <a:rPr lang="en-US" dirty="0" smtClean="0"/>
              <a:t>Willing to take on more work so they don’t have to say “no”</a:t>
            </a:r>
          </a:p>
          <a:p>
            <a:r>
              <a:rPr lang="en-US" dirty="0" smtClean="0"/>
              <a:t>React rather than act</a:t>
            </a:r>
          </a:p>
          <a:p>
            <a:r>
              <a:rPr lang="en-US" dirty="0" smtClean="0"/>
              <a:t>Feel responsible for problems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59992"/>
            <a:ext cx="2667000" cy="199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056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1541</Words>
  <Application>Microsoft Office PowerPoint</Application>
  <PresentationFormat>On-screen Show (4:3)</PresentationFormat>
  <Paragraphs>265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Beware of the  “Dark Side” of Leadership</vt:lpstr>
      <vt:lpstr>What IS the “Dark Side”?</vt:lpstr>
      <vt:lpstr>PowerPoint Presentation</vt:lpstr>
      <vt:lpstr>The “Dark Side” of Leadership</vt:lpstr>
      <vt:lpstr>“Dark Side” Examples</vt:lpstr>
      <vt:lpstr>Compulsive Students</vt:lpstr>
      <vt:lpstr>Narcissistic Students</vt:lpstr>
      <vt:lpstr>Paranoid Students</vt:lpstr>
      <vt:lpstr>Co-Dependent Students</vt:lpstr>
      <vt:lpstr>Passive-Aggressive Students</vt:lpstr>
      <vt:lpstr>Recognizing the roots of the “Dark Side”   </vt:lpstr>
      <vt:lpstr>Belonging  Having a place or a home to call one’s own</vt:lpstr>
      <vt:lpstr>Belonging  Having a place or a home to call one’s own</vt:lpstr>
      <vt:lpstr>Nurturance  Comfort, care, love, affection, nourishment</vt:lpstr>
      <vt:lpstr>Nurturance  Comfort, care, love, affection, nourishment</vt:lpstr>
      <vt:lpstr>Support Support in problem-solving and risk taking</vt:lpstr>
      <vt:lpstr>Support Support in problem-solving and risk taking</vt:lpstr>
      <vt:lpstr>Protection Safe environment</vt:lpstr>
      <vt:lpstr>Protection Safe environment</vt:lpstr>
      <vt:lpstr>Structure Clear boundaries; limits in time and behavior</vt:lpstr>
      <vt:lpstr>Structure Clear boundaries; limits in time and behavior</vt:lpstr>
      <vt:lpstr>Emotional Containment Safety in emotional expression, support in focusing emotions</vt:lpstr>
      <vt:lpstr>Emotional Containment Safety in emotional expression, support in focusing emotions</vt:lpstr>
      <vt:lpstr>Respect Individual valued as separate</vt:lpstr>
      <vt:lpstr>Respect Individual valued as separate</vt:lpstr>
      <vt:lpstr>Bonding Observe healthy, appropriate, positive relationships</vt:lpstr>
      <vt:lpstr>Bonding Observe healthy, appropriate, positive relationships</vt:lpstr>
      <vt:lpstr>PowerPoint Presentation</vt:lpstr>
      <vt:lpstr>Overcoming the “Dark Side”</vt:lpstr>
      <vt:lpstr>Overcoming the “Dark Side” in Ourselves</vt:lpstr>
      <vt:lpstr>Helping Others to Overcome their “Dark Side”</vt:lpstr>
      <vt:lpstr>PowerPoint Presentation</vt:lpstr>
      <vt:lpstr>Credits</vt:lpstr>
    </vt:vector>
  </TitlesOfParts>
  <Company>City University of Seattle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the “Dark Side”</dc:title>
  <dc:creator>Kelly Flores</dc:creator>
  <cp:lastModifiedBy>Beth</cp:lastModifiedBy>
  <cp:revision>51</cp:revision>
  <dcterms:created xsi:type="dcterms:W3CDTF">2014-02-28T02:56:29Z</dcterms:created>
  <dcterms:modified xsi:type="dcterms:W3CDTF">2015-04-15T12:17:44Z</dcterms:modified>
</cp:coreProperties>
</file>