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68" r:id="rId4"/>
    <p:sldId id="277" r:id="rId5"/>
    <p:sldId id="289" r:id="rId6"/>
    <p:sldId id="295" r:id="rId7"/>
    <p:sldId id="286" r:id="rId8"/>
    <p:sldId id="293" r:id="rId9"/>
    <p:sldId id="294" r:id="rId10"/>
    <p:sldId id="292" r:id="rId11"/>
    <p:sldId id="296" r:id="rId12"/>
    <p:sldId id="297" r:id="rId13"/>
    <p:sldId id="298" r:id="rId14"/>
    <p:sldId id="270" r:id="rId15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55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6C442-CE2F-4AB5-9105-2C4DE994BF20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D3CBAF-1275-445D-87C1-765212BE16F5}">
      <dgm:prSet phldrT="[Text]" custT="1"/>
      <dgm:spPr/>
      <dgm:t>
        <a:bodyPr/>
        <a:lstStyle/>
        <a:p>
          <a:pPr algn="ctr"/>
          <a:r>
            <a:rPr lang="en-US" sz="2400" b="1" dirty="0" smtClean="0"/>
            <a:t>APPQMR Course</a:t>
          </a:r>
          <a:endParaRPr lang="en-US" sz="2400" b="1" dirty="0"/>
        </a:p>
        <a:p>
          <a:pPr algn="ctr"/>
          <a:r>
            <a:rPr lang="en-US" sz="2400" b="1" dirty="0" smtClean="0"/>
            <a:t>May - July</a:t>
          </a:r>
          <a:endParaRPr lang="en-US" sz="2400" b="1" dirty="0"/>
        </a:p>
      </dgm:t>
    </dgm:pt>
    <dgm:pt modelId="{71BDFC41-3475-4556-B252-CEA3A4602268}" type="parTrans" cxnId="{E3B6C942-9E9D-4742-AB32-9B301B5A2B86}">
      <dgm:prSet/>
      <dgm:spPr/>
      <dgm:t>
        <a:bodyPr/>
        <a:lstStyle/>
        <a:p>
          <a:pPr algn="ctr"/>
          <a:endParaRPr lang="en-US"/>
        </a:p>
      </dgm:t>
    </dgm:pt>
    <dgm:pt modelId="{2006BDF4-AF19-4817-832E-9A9D88BF23BA}" type="sibTrans" cxnId="{E3B6C942-9E9D-4742-AB32-9B301B5A2B86}">
      <dgm:prSet/>
      <dgm:spPr/>
      <dgm:t>
        <a:bodyPr/>
        <a:lstStyle/>
        <a:p>
          <a:pPr algn="ctr"/>
          <a:endParaRPr lang="en-US"/>
        </a:p>
      </dgm:t>
    </dgm:pt>
    <dgm:pt modelId="{6BD188C3-C019-4351-A243-59CCB2285146}">
      <dgm:prSet phldrT="[Text]" custT="1"/>
      <dgm:spPr/>
      <dgm:t>
        <a:bodyPr/>
        <a:lstStyle/>
        <a:p>
          <a:pPr algn="ctr"/>
          <a:r>
            <a:rPr lang="en-US" sz="2400" b="1" dirty="0"/>
            <a:t>1st Course </a:t>
          </a:r>
          <a:br>
            <a:rPr lang="en-US" sz="2400" b="1" dirty="0"/>
          </a:br>
          <a:r>
            <a:rPr lang="en-US" sz="2400" b="1" dirty="0"/>
            <a:t>Revision</a:t>
          </a:r>
          <a:br>
            <a:rPr lang="en-US" sz="2400" b="1" dirty="0"/>
          </a:br>
          <a:r>
            <a:rPr lang="en-US" sz="2400" b="1" dirty="0"/>
            <a:t>Summer - Oct 1</a:t>
          </a:r>
        </a:p>
      </dgm:t>
    </dgm:pt>
    <dgm:pt modelId="{5DA2973D-3F8A-4762-BBF8-6ED3ACAA5D9D}" type="parTrans" cxnId="{4966FA5E-A2FE-46D6-8BA5-80903C1DCBF1}">
      <dgm:prSet/>
      <dgm:spPr/>
      <dgm:t>
        <a:bodyPr/>
        <a:lstStyle/>
        <a:p>
          <a:pPr algn="ctr"/>
          <a:endParaRPr lang="en-US"/>
        </a:p>
      </dgm:t>
    </dgm:pt>
    <dgm:pt modelId="{F122A7DA-F4A8-45D3-8C08-55403CDFC8A2}" type="sibTrans" cxnId="{4966FA5E-A2FE-46D6-8BA5-80903C1DCBF1}">
      <dgm:prSet/>
      <dgm:spPr/>
      <dgm:t>
        <a:bodyPr/>
        <a:lstStyle/>
        <a:p>
          <a:pPr algn="ctr"/>
          <a:endParaRPr lang="en-US"/>
        </a:p>
      </dgm:t>
    </dgm:pt>
    <dgm:pt modelId="{427C85DF-D5BC-4AB7-B1C3-4F792DDF02EB}">
      <dgm:prSet phldrT="[Text]" custT="1"/>
      <dgm:spPr/>
      <dgm:t>
        <a:bodyPr/>
        <a:lstStyle/>
        <a:p>
          <a:pPr algn="ctr"/>
          <a:r>
            <a:rPr lang="en-US" sz="2400" b="1" dirty="0"/>
            <a:t>Cohort </a:t>
          </a:r>
          <a:r>
            <a:rPr lang="en-US" sz="2400" b="1" dirty="0" smtClean="0"/>
            <a:t/>
          </a:r>
          <a:br>
            <a:rPr lang="en-US" sz="2400" b="1" dirty="0" smtClean="0"/>
          </a:br>
          <a:r>
            <a:rPr lang="en-US" sz="2400" b="1" dirty="0" smtClean="0"/>
            <a:t>Partner </a:t>
          </a:r>
          <a:r>
            <a:rPr lang="en-US" sz="2400" b="1" dirty="0"/>
            <a:t>Reviews</a:t>
          </a:r>
          <a:br>
            <a:rPr lang="en-US" sz="2400" b="1" dirty="0"/>
          </a:br>
          <a:r>
            <a:rPr lang="en-US" sz="2400" b="1" dirty="0"/>
            <a:t>Oct 1 - Oct 31</a:t>
          </a:r>
        </a:p>
      </dgm:t>
    </dgm:pt>
    <dgm:pt modelId="{847F508C-7F81-4B72-9651-8BBC3FF874EA}" type="parTrans" cxnId="{8CA3B2EF-C26F-4CD9-9DF9-13E7B6BCB060}">
      <dgm:prSet/>
      <dgm:spPr/>
      <dgm:t>
        <a:bodyPr/>
        <a:lstStyle/>
        <a:p>
          <a:pPr algn="ctr"/>
          <a:endParaRPr lang="en-US"/>
        </a:p>
      </dgm:t>
    </dgm:pt>
    <dgm:pt modelId="{75093AB9-B19A-4BF0-9AAD-8B48E61C8145}" type="sibTrans" cxnId="{8CA3B2EF-C26F-4CD9-9DF9-13E7B6BCB060}">
      <dgm:prSet/>
      <dgm:spPr/>
      <dgm:t>
        <a:bodyPr/>
        <a:lstStyle/>
        <a:p>
          <a:pPr algn="ctr"/>
          <a:endParaRPr lang="en-US"/>
        </a:p>
      </dgm:t>
    </dgm:pt>
    <dgm:pt modelId="{5DA22FBA-7B91-4411-8E60-A41B7ED4332A}">
      <dgm:prSet phldrT="[Text]" custT="1"/>
      <dgm:spPr/>
      <dgm:t>
        <a:bodyPr/>
        <a:lstStyle/>
        <a:p>
          <a:pPr algn="ctr"/>
          <a:r>
            <a:rPr lang="en-US" sz="2400" b="1" dirty="0"/>
            <a:t>2nd Course </a:t>
          </a:r>
          <a:br>
            <a:rPr lang="en-US" sz="2400" b="1" dirty="0"/>
          </a:br>
          <a:r>
            <a:rPr lang="en-US" sz="2400" b="1" dirty="0"/>
            <a:t>Revision</a:t>
          </a:r>
          <a:br>
            <a:rPr lang="en-US" sz="2400" b="1" dirty="0"/>
          </a:br>
          <a:r>
            <a:rPr lang="en-US" sz="2400" b="1" dirty="0"/>
            <a:t>Nov 1 - Jan 1</a:t>
          </a:r>
        </a:p>
      </dgm:t>
    </dgm:pt>
    <dgm:pt modelId="{9DE7DDC5-AC35-46BE-A488-463457E941B7}" type="parTrans" cxnId="{D4383161-D47D-4878-99A7-A48808DA8B1F}">
      <dgm:prSet/>
      <dgm:spPr/>
      <dgm:t>
        <a:bodyPr/>
        <a:lstStyle/>
        <a:p>
          <a:pPr algn="ctr"/>
          <a:endParaRPr lang="en-US"/>
        </a:p>
      </dgm:t>
    </dgm:pt>
    <dgm:pt modelId="{E1FEEEC3-F25D-4A31-96B8-6EF8D32F1064}" type="sibTrans" cxnId="{D4383161-D47D-4878-99A7-A48808DA8B1F}">
      <dgm:prSet/>
      <dgm:spPr/>
      <dgm:t>
        <a:bodyPr/>
        <a:lstStyle/>
        <a:p>
          <a:pPr algn="ctr"/>
          <a:endParaRPr lang="en-US"/>
        </a:p>
      </dgm:t>
    </dgm:pt>
    <dgm:pt modelId="{BF345324-0C18-4D24-94A9-72451261A90C}">
      <dgm:prSet phldrT="[Text]" custT="1"/>
      <dgm:spPr/>
      <dgm:t>
        <a:bodyPr/>
        <a:lstStyle/>
        <a:p>
          <a:pPr algn="ctr"/>
          <a:r>
            <a:rPr lang="en-US" sz="2400" b="1" dirty="0"/>
            <a:t>Official PSU</a:t>
          </a:r>
          <a:br>
            <a:rPr lang="en-US" sz="2400" b="1" dirty="0"/>
          </a:br>
          <a:r>
            <a:rPr lang="en-US" sz="2400" b="1" dirty="0"/>
            <a:t>Review</a:t>
          </a:r>
          <a:br>
            <a:rPr lang="en-US" sz="2400" b="1" dirty="0"/>
          </a:br>
          <a:r>
            <a:rPr lang="en-US" sz="2400" b="1" dirty="0" smtClean="0"/>
            <a:t>Spring Semester</a:t>
          </a:r>
          <a:endParaRPr lang="en-US" sz="2400" b="1" dirty="0"/>
        </a:p>
      </dgm:t>
    </dgm:pt>
    <dgm:pt modelId="{656A06D4-3463-495B-A49E-9365A5C821A9}" type="parTrans" cxnId="{FA911C9B-1A89-4FC9-AEC0-26E5344C75D6}">
      <dgm:prSet/>
      <dgm:spPr/>
      <dgm:t>
        <a:bodyPr/>
        <a:lstStyle/>
        <a:p>
          <a:pPr algn="ctr"/>
          <a:endParaRPr lang="en-US"/>
        </a:p>
      </dgm:t>
    </dgm:pt>
    <dgm:pt modelId="{4235E804-B022-43D7-A9BE-01F8464E021D}" type="sibTrans" cxnId="{FA911C9B-1A89-4FC9-AEC0-26E5344C75D6}">
      <dgm:prSet/>
      <dgm:spPr/>
      <dgm:t>
        <a:bodyPr/>
        <a:lstStyle/>
        <a:p>
          <a:pPr algn="ctr"/>
          <a:endParaRPr lang="en-US"/>
        </a:p>
      </dgm:t>
    </dgm:pt>
    <dgm:pt modelId="{6D237BE2-4D2E-40BD-AF5F-B67917479316}" type="pres">
      <dgm:prSet presAssocID="{8406C442-CE2F-4AB5-9105-2C4DE994BF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FBD38-5DC0-455E-BC38-A21A05D46FE2}" type="pres">
      <dgm:prSet presAssocID="{8406C442-CE2F-4AB5-9105-2C4DE994BF20}" presName="cycle" presStyleCnt="0"/>
      <dgm:spPr/>
    </dgm:pt>
    <dgm:pt modelId="{E243E3FB-B843-4B6F-9B47-7BA64B175640}" type="pres">
      <dgm:prSet presAssocID="{3CD3CBAF-1275-445D-87C1-765212BE16F5}" presName="nodeFirstNode" presStyleLbl="node1" presStyleIdx="0" presStyleCnt="5" custScaleX="98950" custScaleY="100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BBD06-9C1B-4BC0-A373-79FE47D7FC78}" type="pres">
      <dgm:prSet presAssocID="{2006BDF4-AF19-4817-832E-9A9D88BF23B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FDAD71F-FBCF-4351-B899-2B12C1D288EB}" type="pres">
      <dgm:prSet presAssocID="{6BD188C3-C019-4351-A243-59CCB2285146}" presName="nodeFollowingNodes" presStyleLbl="node1" presStyleIdx="1" presStyleCnt="5" custScaleX="98950" custScaleY="100252" custRadScaleRad="96953" custRadScaleInc="11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F427-58ED-48C9-A54D-24500F318271}" type="pres">
      <dgm:prSet presAssocID="{427C85DF-D5BC-4AB7-B1C3-4F792DDF02EB}" presName="nodeFollowingNodes" presStyleLbl="node1" presStyleIdx="2" presStyleCnt="5" custScaleX="98950" custScaleY="100252" custRadScaleRad="101471" custRadScaleInc="-10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64FB0-327F-47F0-9F92-768A878309AE}" type="pres">
      <dgm:prSet presAssocID="{5DA22FBA-7B91-4411-8E60-A41B7ED4332A}" presName="nodeFollowingNodes" presStyleLbl="node1" presStyleIdx="3" presStyleCnt="5" custScaleX="98684" custScaleY="100252" custRadScaleRad="98662" custRadScaleInc="8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7CFDA-EF0E-4AA8-892D-B301157EEA69}" type="pres">
      <dgm:prSet presAssocID="{BF345324-0C18-4D24-94A9-72451261A90C}" presName="nodeFollowingNodes" presStyleLbl="node1" presStyleIdx="4" presStyleCnt="5" custScaleX="98950" custScaleY="100137" custRadScaleRad="96634" custRadScaleInc="-12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66988-C2CA-4838-9CCC-EA40F9323359}" type="presOf" srcId="{BF345324-0C18-4D24-94A9-72451261A90C}" destId="{D747CFDA-EF0E-4AA8-892D-B301157EEA69}" srcOrd="0" destOrd="0" presId="urn:microsoft.com/office/officeart/2005/8/layout/cycle3"/>
    <dgm:cxn modelId="{BEA50F75-B84F-4D9B-BE7E-8052C3C90D8D}" type="presOf" srcId="{3CD3CBAF-1275-445D-87C1-765212BE16F5}" destId="{E243E3FB-B843-4B6F-9B47-7BA64B175640}" srcOrd="0" destOrd="0" presId="urn:microsoft.com/office/officeart/2005/8/layout/cycle3"/>
    <dgm:cxn modelId="{FA911C9B-1A89-4FC9-AEC0-26E5344C75D6}" srcId="{8406C442-CE2F-4AB5-9105-2C4DE994BF20}" destId="{BF345324-0C18-4D24-94A9-72451261A90C}" srcOrd="4" destOrd="0" parTransId="{656A06D4-3463-495B-A49E-9365A5C821A9}" sibTransId="{4235E804-B022-43D7-A9BE-01F8464E021D}"/>
    <dgm:cxn modelId="{8B3E4672-7433-4BEC-9C48-981503DAAE12}" type="presOf" srcId="{6BD188C3-C019-4351-A243-59CCB2285146}" destId="{CFDAD71F-FBCF-4351-B899-2B12C1D288EB}" srcOrd="0" destOrd="0" presId="urn:microsoft.com/office/officeart/2005/8/layout/cycle3"/>
    <dgm:cxn modelId="{9EDF4508-F23A-4C97-9927-5D0BCB0269D8}" type="presOf" srcId="{427C85DF-D5BC-4AB7-B1C3-4F792DDF02EB}" destId="{7604F427-58ED-48C9-A54D-24500F318271}" srcOrd="0" destOrd="0" presId="urn:microsoft.com/office/officeart/2005/8/layout/cycle3"/>
    <dgm:cxn modelId="{B6305BAD-69B3-425A-968B-35DE598D0037}" type="presOf" srcId="{2006BDF4-AF19-4817-832E-9A9D88BF23BA}" destId="{1CEBBD06-9C1B-4BC0-A373-79FE47D7FC78}" srcOrd="0" destOrd="0" presId="urn:microsoft.com/office/officeart/2005/8/layout/cycle3"/>
    <dgm:cxn modelId="{8CA3B2EF-C26F-4CD9-9DF9-13E7B6BCB060}" srcId="{8406C442-CE2F-4AB5-9105-2C4DE994BF20}" destId="{427C85DF-D5BC-4AB7-B1C3-4F792DDF02EB}" srcOrd="2" destOrd="0" parTransId="{847F508C-7F81-4B72-9651-8BBC3FF874EA}" sibTransId="{75093AB9-B19A-4BF0-9AAD-8B48E61C8145}"/>
    <dgm:cxn modelId="{BF04EDF2-057B-40BA-B2E1-1FD0603849B2}" type="presOf" srcId="{5DA22FBA-7B91-4411-8E60-A41B7ED4332A}" destId="{58E64FB0-327F-47F0-9F92-768A878309AE}" srcOrd="0" destOrd="0" presId="urn:microsoft.com/office/officeart/2005/8/layout/cycle3"/>
    <dgm:cxn modelId="{4966FA5E-A2FE-46D6-8BA5-80903C1DCBF1}" srcId="{8406C442-CE2F-4AB5-9105-2C4DE994BF20}" destId="{6BD188C3-C019-4351-A243-59CCB2285146}" srcOrd="1" destOrd="0" parTransId="{5DA2973D-3F8A-4762-BBF8-6ED3ACAA5D9D}" sibTransId="{F122A7DA-F4A8-45D3-8C08-55403CDFC8A2}"/>
    <dgm:cxn modelId="{D4383161-D47D-4878-99A7-A48808DA8B1F}" srcId="{8406C442-CE2F-4AB5-9105-2C4DE994BF20}" destId="{5DA22FBA-7B91-4411-8E60-A41B7ED4332A}" srcOrd="3" destOrd="0" parTransId="{9DE7DDC5-AC35-46BE-A488-463457E941B7}" sibTransId="{E1FEEEC3-F25D-4A31-96B8-6EF8D32F1064}"/>
    <dgm:cxn modelId="{6D5FFCD8-2D5A-4D16-B95E-A677E99C46D3}" type="presOf" srcId="{8406C442-CE2F-4AB5-9105-2C4DE994BF20}" destId="{6D237BE2-4D2E-40BD-AF5F-B67917479316}" srcOrd="0" destOrd="0" presId="urn:microsoft.com/office/officeart/2005/8/layout/cycle3"/>
    <dgm:cxn modelId="{E3B6C942-9E9D-4742-AB32-9B301B5A2B86}" srcId="{8406C442-CE2F-4AB5-9105-2C4DE994BF20}" destId="{3CD3CBAF-1275-445D-87C1-765212BE16F5}" srcOrd="0" destOrd="0" parTransId="{71BDFC41-3475-4556-B252-CEA3A4602268}" sibTransId="{2006BDF4-AF19-4817-832E-9A9D88BF23BA}"/>
    <dgm:cxn modelId="{5EDF26EA-C18B-4027-B77B-0AD23C802523}" type="presParOf" srcId="{6D237BE2-4D2E-40BD-AF5F-B67917479316}" destId="{752FBD38-5DC0-455E-BC38-A21A05D46FE2}" srcOrd="0" destOrd="0" presId="urn:microsoft.com/office/officeart/2005/8/layout/cycle3"/>
    <dgm:cxn modelId="{537B2ECD-0BC1-4AFD-8D50-5B58FCB0581A}" type="presParOf" srcId="{752FBD38-5DC0-455E-BC38-A21A05D46FE2}" destId="{E243E3FB-B843-4B6F-9B47-7BA64B175640}" srcOrd="0" destOrd="0" presId="urn:microsoft.com/office/officeart/2005/8/layout/cycle3"/>
    <dgm:cxn modelId="{745EE7ED-B4B3-49CC-8D1C-AD96451DA521}" type="presParOf" srcId="{752FBD38-5DC0-455E-BC38-A21A05D46FE2}" destId="{1CEBBD06-9C1B-4BC0-A373-79FE47D7FC78}" srcOrd="1" destOrd="0" presId="urn:microsoft.com/office/officeart/2005/8/layout/cycle3"/>
    <dgm:cxn modelId="{6EFE2439-9D9D-4099-9EAF-5592F7B5C829}" type="presParOf" srcId="{752FBD38-5DC0-455E-BC38-A21A05D46FE2}" destId="{CFDAD71F-FBCF-4351-B899-2B12C1D288EB}" srcOrd="2" destOrd="0" presId="urn:microsoft.com/office/officeart/2005/8/layout/cycle3"/>
    <dgm:cxn modelId="{50FDB4DC-9FE7-489C-A29D-74F2986AEA39}" type="presParOf" srcId="{752FBD38-5DC0-455E-BC38-A21A05D46FE2}" destId="{7604F427-58ED-48C9-A54D-24500F318271}" srcOrd="3" destOrd="0" presId="urn:microsoft.com/office/officeart/2005/8/layout/cycle3"/>
    <dgm:cxn modelId="{00E72746-7C2B-4D69-BB24-3A0EEA6F6FAA}" type="presParOf" srcId="{752FBD38-5DC0-455E-BC38-A21A05D46FE2}" destId="{58E64FB0-327F-47F0-9F92-768A878309AE}" srcOrd="4" destOrd="0" presId="urn:microsoft.com/office/officeart/2005/8/layout/cycle3"/>
    <dgm:cxn modelId="{5A39544E-13F2-431F-86D3-D5DEBEA2BFFE}" type="presParOf" srcId="{752FBD38-5DC0-455E-BC38-A21A05D46FE2}" destId="{D747CFDA-EF0E-4AA8-892D-B301157EEA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BBD06-9C1B-4BC0-A373-79FE47D7FC78}">
      <dsp:nvSpPr>
        <dsp:cNvPr id="0" name=""/>
        <dsp:cNvSpPr/>
      </dsp:nvSpPr>
      <dsp:spPr>
        <a:xfrm>
          <a:off x="1046156" y="-25565"/>
          <a:ext cx="5680087" cy="5680087"/>
        </a:xfrm>
        <a:prstGeom prst="circularArrow">
          <a:avLst>
            <a:gd name="adj1" fmla="val 5544"/>
            <a:gd name="adj2" fmla="val 330680"/>
            <a:gd name="adj3" fmla="val 13799707"/>
            <a:gd name="adj4" fmla="val 1737150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3E3FB-B843-4B6F-9B47-7BA64B175640}">
      <dsp:nvSpPr>
        <dsp:cNvPr id="0" name=""/>
        <dsp:cNvSpPr/>
      </dsp:nvSpPr>
      <dsp:spPr>
        <a:xfrm>
          <a:off x="2569978" y="-181"/>
          <a:ext cx="2632443" cy="1333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APPQMR Course</a:t>
          </a: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May - July</a:t>
          </a:r>
          <a:endParaRPr lang="en-US" sz="2400" b="1" kern="1200" dirty="0"/>
        </a:p>
      </dsp:txBody>
      <dsp:txXfrm>
        <a:off x="2635076" y="64917"/>
        <a:ext cx="2502247" cy="1203344"/>
      </dsp:txXfrm>
    </dsp:sp>
    <dsp:sp modelId="{CFDAD71F-FBCF-4351-B899-2B12C1D288EB}">
      <dsp:nvSpPr>
        <dsp:cNvPr id="0" name=""/>
        <dsp:cNvSpPr/>
      </dsp:nvSpPr>
      <dsp:spPr>
        <a:xfrm>
          <a:off x="4873654" y="1965856"/>
          <a:ext cx="2632443" cy="1333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1st Course </a:t>
          </a:r>
          <a:br>
            <a:rPr lang="en-US" sz="2400" b="1" kern="1200" dirty="0"/>
          </a:br>
          <a:r>
            <a:rPr lang="en-US" sz="2400" b="1" kern="1200" dirty="0"/>
            <a:t>Revision</a:t>
          </a:r>
          <a:br>
            <a:rPr lang="en-US" sz="2400" b="1" kern="1200" dirty="0"/>
          </a:br>
          <a:r>
            <a:rPr lang="en-US" sz="2400" b="1" kern="1200" dirty="0"/>
            <a:t>Summer - Oct 1</a:t>
          </a:r>
        </a:p>
      </dsp:txBody>
      <dsp:txXfrm>
        <a:off x="4938752" y="2030954"/>
        <a:ext cx="2502247" cy="1203344"/>
      </dsp:txXfrm>
    </dsp:sp>
    <dsp:sp modelId="{7604F427-58ED-48C9-A54D-24500F318271}">
      <dsp:nvSpPr>
        <dsp:cNvPr id="0" name=""/>
        <dsp:cNvSpPr/>
      </dsp:nvSpPr>
      <dsp:spPr>
        <a:xfrm>
          <a:off x="4223585" y="4240429"/>
          <a:ext cx="2632443" cy="13335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Cohort </a:t>
          </a:r>
          <a:r>
            <a:rPr lang="en-US" sz="2400" b="1" kern="1200" dirty="0" smtClean="0"/>
            <a:t/>
          </a:r>
          <a:br>
            <a:rPr lang="en-US" sz="2400" b="1" kern="1200" dirty="0" smtClean="0"/>
          </a:br>
          <a:r>
            <a:rPr lang="en-US" sz="2400" b="1" kern="1200" dirty="0" smtClean="0"/>
            <a:t>Partner </a:t>
          </a:r>
          <a:r>
            <a:rPr lang="en-US" sz="2400" b="1" kern="1200" dirty="0"/>
            <a:t>Reviews</a:t>
          </a:r>
          <a:br>
            <a:rPr lang="en-US" sz="2400" b="1" kern="1200" dirty="0"/>
          </a:br>
          <a:r>
            <a:rPr lang="en-US" sz="2400" b="1" kern="1200" dirty="0"/>
            <a:t>Oct 1 - Oct 31</a:t>
          </a:r>
        </a:p>
      </dsp:txBody>
      <dsp:txXfrm>
        <a:off x="4288683" y="4305527"/>
        <a:ext cx="2502247" cy="1203344"/>
      </dsp:txXfrm>
    </dsp:sp>
    <dsp:sp modelId="{58E64FB0-327F-47F0-9F92-768A878309AE}">
      <dsp:nvSpPr>
        <dsp:cNvPr id="0" name=""/>
        <dsp:cNvSpPr/>
      </dsp:nvSpPr>
      <dsp:spPr>
        <a:xfrm>
          <a:off x="998186" y="4219109"/>
          <a:ext cx="2625366" cy="1333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2nd Course </a:t>
          </a:r>
          <a:br>
            <a:rPr lang="en-US" sz="2400" b="1" kern="1200" dirty="0"/>
          </a:br>
          <a:r>
            <a:rPr lang="en-US" sz="2400" b="1" kern="1200" dirty="0"/>
            <a:t>Revision</a:t>
          </a:r>
          <a:br>
            <a:rPr lang="en-US" sz="2400" b="1" kern="1200" dirty="0"/>
          </a:br>
          <a:r>
            <a:rPr lang="en-US" sz="2400" b="1" kern="1200" dirty="0"/>
            <a:t>Nov 1 - Jan 1</a:t>
          </a:r>
        </a:p>
      </dsp:txBody>
      <dsp:txXfrm>
        <a:off x="1063284" y="4284207"/>
        <a:ext cx="2495170" cy="1203344"/>
      </dsp:txXfrm>
    </dsp:sp>
    <dsp:sp modelId="{D747CFDA-EF0E-4AA8-892D-B301157EEA69}">
      <dsp:nvSpPr>
        <dsp:cNvPr id="0" name=""/>
        <dsp:cNvSpPr/>
      </dsp:nvSpPr>
      <dsp:spPr>
        <a:xfrm>
          <a:off x="266308" y="2008199"/>
          <a:ext cx="2632443" cy="13320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Official PSU</a:t>
          </a:r>
          <a:br>
            <a:rPr lang="en-US" sz="2400" b="1" kern="1200" dirty="0"/>
          </a:br>
          <a:r>
            <a:rPr lang="en-US" sz="2400" b="1" kern="1200" dirty="0"/>
            <a:t>Review</a:t>
          </a:r>
          <a:br>
            <a:rPr lang="en-US" sz="2400" b="1" kern="1200" dirty="0"/>
          </a:br>
          <a:r>
            <a:rPr lang="en-US" sz="2400" b="1" kern="1200" dirty="0" smtClean="0"/>
            <a:t>Spring Semester</a:t>
          </a:r>
          <a:endParaRPr lang="en-US" sz="2400" b="1" kern="1200" dirty="0"/>
        </a:p>
      </dsp:txBody>
      <dsp:txXfrm>
        <a:off x="331331" y="2073222"/>
        <a:ext cx="2502397" cy="1201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128A34F2-1DF3-40A0-88EF-D49A0AD7AA7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5A813FAD-AE0B-43A1-8EE9-E4642994A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FAD-AE0B-43A1-8EE9-E4642994A4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9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FAD-AE0B-43A1-8EE9-E4642994A4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3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7C6-3FC2-4177-AF76-F266C93784F4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6324600"/>
            <a:ext cx="2895600" cy="504701"/>
          </a:xfrm>
        </p:spPr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7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C545-5A6F-4CD6-ABC0-3D67BEC54147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5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4808-5DBF-48E9-8C82-9CA0289C4AED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E65E-31FA-44CE-B1E1-B41BBE625778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6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0420-F426-4D51-B45F-205486C366E1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30DB-7668-4B49-B32F-FE606F14ED3E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2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D4DE-2B93-4E42-ACBB-6436D0ED4FA5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CB60-AD5B-488F-B4A8-2D0D3063063E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7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D68-2D27-4F5C-9EC9-4F41581A6AFB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2E4C-5EE6-4B5D-A4F4-10EDF16A697C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8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2ED-E5AC-402F-A7D9-F25BD501814E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781E2-D771-4617-B6C6-79B4DC754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0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92AB-F27F-438D-ADD3-30D98E2D4E14}" type="datetime1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324600"/>
            <a:ext cx="28956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QM Conference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6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48600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An eLearning Academy</a:t>
            </a:r>
            <a:r>
              <a:rPr lang="en-US" dirty="0"/>
              <a:t> </a:t>
            </a:r>
            <a:r>
              <a:rPr lang="en-US" dirty="0" smtClean="0"/>
              <a:t>Takes Flight:</a:t>
            </a:r>
            <a:br>
              <a:rPr lang="en-US" dirty="0" smtClean="0"/>
            </a:br>
            <a:r>
              <a:rPr lang="en-US" dirty="0" smtClean="0"/>
              <a:t>Propelling Our Program Toward Effective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6" y="228600"/>
            <a:ext cx="8722458" cy="58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508">
            <a:off x="1976508" y="1283875"/>
            <a:ext cx="1577817" cy="2103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Perspectives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84218"/>
            <a:ext cx="222885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33800"/>
            <a:ext cx="2857500" cy="162877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587342"/>
            <a:ext cx="2686050" cy="1790700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530388" cy="48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350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Discussion/Questions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Liz </a:t>
            </a:r>
            <a:r>
              <a:rPr lang="en-US" sz="2800" dirty="0" err="1" smtClean="0"/>
              <a:t>Mascher</a:t>
            </a:r>
            <a:endParaRPr lang="en-US" sz="2800" dirty="0" smtClean="0"/>
          </a:p>
          <a:p>
            <a:pPr marL="400050" lvl="1" indent="0">
              <a:buNone/>
              <a:defRPr/>
            </a:pPr>
            <a:r>
              <a:rPr lang="en-US" sz="2000" dirty="0" smtClean="0"/>
              <a:t>Faculty, Teaching &amp; Leadership Department, College of Education</a:t>
            </a:r>
          </a:p>
          <a:p>
            <a:pPr marL="400050" lvl="1" indent="0">
              <a:buNone/>
              <a:defRPr/>
            </a:pPr>
            <a:r>
              <a:rPr lang="en-US" sz="2000" dirty="0" smtClean="0"/>
              <a:t>620-235-4082</a:t>
            </a:r>
          </a:p>
          <a:p>
            <a:pPr marL="400050" lvl="1" indent="0">
              <a:buNone/>
              <a:defRPr/>
            </a:pPr>
            <a:r>
              <a:rPr lang="en-US" sz="2000" dirty="0" smtClean="0"/>
              <a:t>emascher@pittstate.edu </a:t>
            </a:r>
          </a:p>
          <a:p>
            <a:pPr eaLnBrk="1" hangingPunct="1">
              <a:defRPr/>
            </a:pPr>
            <a:r>
              <a:rPr lang="en-US" sz="2800" dirty="0" smtClean="0"/>
              <a:t>Susan </a:t>
            </a:r>
            <a:r>
              <a:rPr lang="en-US" sz="2800" dirty="0" err="1" smtClean="0"/>
              <a:t>Dellasega</a:t>
            </a:r>
            <a:endParaRPr lang="en-US" sz="2800" dirty="0" smtClean="0"/>
          </a:p>
          <a:p>
            <a:pPr marL="400050" lvl="1" indent="0">
              <a:buNone/>
              <a:defRPr/>
            </a:pPr>
            <a:r>
              <a:rPr lang="en-US" sz="2000" dirty="0" smtClean="0"/>
              <a:t>Instructional Designer, Center for Teaching, Learning &amp; Technology</a:t>
            </a:r>
          </a:p>
          <a:p>
            <a:pPr marL="400050" lvl="1" indent="0">
              <a:buNone/>
              <a:defRPr/>
            </a:pPr>
            <a:r>
              <a:rPr lang="en-US" sz="2000" dirty="0" smtClean="0"/>
              <a:t>620-235-4270</a:t>
            </a:r>
          </a:p>
          <a:p>
            <a:pPr marL="400050" lvl="1" indent="0">
              <a:buNone/>
              <a:defRPr/>
            </a:pPr>
            <a:r>
              <a:rPr lang="en-US" sz="2000" dirty="0" smtClean="0"/>
              <a:t>sdellasega@pittstate.edu </a:t>
            </a:r>
          </a:p>
          <a:p>
            <a:pPr eaLnBrk="1" hangingPunct="1">
              <a:defRPr/>
            </a:pPr>
            <a:r>
              <a:rPr lang="en-US" sz="2800" dirty="0" smtClean="0"/>
              <a:t>Dr. Brenda Frieden</a:t>
            </a:r>
            <a:br>
              <a:rPr lang="en-US" sz="2800" dirty="0" smtClean="0"/>
            </a:br>
            <a:r>
              <a:rPr lang="en-US" sz="2000" dirty="0" smtClean="0"/>
              <a:t>Director, Center for Teaching, Learning &amp; Technology</a:t>
            </a:r>
          </a:p>
          <a:p>
            <a:pPr marL="400050" lvl="1" indent="0">
              <a:buNone/>
              <a:defRPr/>
            </a:pPr>
            <a:r>
              <a:rPr lang="en-US" sz="2000" dirty="0" smtClean="0"/>
              <a:t>620-235-4243</a:t>
            </a:r>
          </a:p>
          <a:p>
            <a:pPr marL="400050" lvl="1" indent="0">
              <a:buNone/>
              <a:defRPr/>
            </a:pPr>
            <a:r>
              <a:rPr lang="en-US" sz="2000" dirty="0" smtClean="0"/>
              <a:t>bfrieden@pittstate.edu</a:t>
            </a:r>
          </a:p>
        </p:txBody>
      </p:sp>
    </p:spTree>
    <p:extLst>
      <p:ext uri="{BB962C8B-B14F-4D97-AF65-F5344CB8AC3E}">
        <p14:creationId xmlns:p14="http://schemas.microsoft.com/office/powerpoint/2010/main" val="37334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00529"/>
            <a:ext cx="3332803" cy="2230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8" y="3810000"/>
            <a:ext cx="3352800" cy="2184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1" y="981900"/>
            <a:ext cx="2771775" cy="1771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123076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Colleges:</a:t>
            </a:r>
          </a:p>
          <a:p>
            <a:r>
              <a:rPr lang="en-US" dirty="0" smtClean="0"/>
              <a:t>A&amp;S, Business, Education, Technology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295860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7,000 Students</a:t>
            </a:r>
          </a:p>
          <a:p>
            <a:r>
              <a:rPr lang="en-US" dirty="0" smtClean="0"/>
              <a:t>320 Full-time Faculty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4913497"/>
            <a:ext cx="310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Bachelor’s, Master’s, </a:t>
            </a:r>
            <a:r>
              <a:rPr lang="en-US" dirty="0" err="1" smtClean="0"/>
              <a:t>EdS</a:t>
            </a:r>
            <a:r>
              <a:rPr lang="en-US" dirty="0" smtClean="0"/>
              <a:t>, &amp; Doctoral degrees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4437" y="20593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Pittsburg State University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0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eLearning Academy Flight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AASCU’s Red Balloon Project implementation through Academic Affairs</a:t>
            </a:r>
          </a:p>
          <a:p>
            <a:pPr marL="0" indent="0">
              <a:buNone/>
            </a:pPr>
            <a:r>
              <a:rPr lang="en-US" sz="2600" dirty="0"/>
              <a:t>Establishment</a:t>
            </a:r>
            <a:r>
              <a:rPr lang="en-US" sz="2400" dirty="0"/>
              <a:t> of Center for Teaching, Learning &amp; </a:t>
            </a:r>
            <a:r>
              <a:rPr lang="en-US" sz="2400" dirty="0" smtClean="0"/>
              <a:t>Technology</a:t>
            </a:r>
          </a:p>
          <a:p>
            <a:pPr marL="0" indent="0">
              <a:buNone/>
            </a:pPr>
            <a:r>
              <a:rPr lang="en-US" dirty="0"/>
              <a:t>Growth of online delivery of </a:t>
            </a:r>
            <a:r>
              <a:rPr lang="en-US" dirty="0" smtClean="0"/>
              <a:t>courses</a:t>
            </a:r>
          </a:p>
          <a:p>
            <a:pPr marL="0" indent="0">
              <a:buNone/>
            </a:pPr>
            <a:r>
              <a:rPr lang="en-US" sz="3800" dirty="0" smtClean="0"/>
              <a:t>Enhance faculty instructional skills</a:t>
            </a:r>
          </a:p>
          <a:p>
            <a:pPr marL="0" indent="0">
              <a:buNone/>
            </a:pPr>
            <a:r>
              <a:rPr lang="en-US" sz="4400" dirty="0" smtClean="0"/>
              <a:t>Assure quality of online courses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 members (3 from A&amp;S, 2 from Ed, 2 from Tech, and 1 from Business)</a:t>
            </a:r>
          </a:p>
          <a:p>
            <a:r>
              <a:rPr lang="en-US" dirty="0" smtClean="0"/>
              <a:t>Met during summer 2012 to establish goals, processes, plan of action, and timelines</a:t>
            </a:r>
          </a:p>
          <a:p>
            <a:r>
              <a:rPr lang="en-US" dirty="0" smtClean="0"/>
              <a:t>Recommended using the Quality Matters Rubric</a:t>
            </a:r>
          </a:p>
          <a:p>
            <a:r>
              <a:rPr lang="en-US" dirty="0" smtClean="0"/>
              <a:t>Completed a Quality Matters course on applying the QM Rubric</a:t>
            </a:r>
          </a:p>
          <a:p>
            <a:r>
              <a:rPr lang="en-US" dirty="0"/>
              <a:t>Completed a Quality Matters course on peer reviewing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Yearly Cohorts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Call for Cohort applications  in Spring</a:t>
            </a:r>
          </a:p>
          <a:p>
            <a:r>
              <a:rPr lang="en-US" dirty="0" smtClean="0"/>
              <a:t>Applications processed through review committee</a:t>
            </a:r>
          </a:p>
          <a:p>
            <a:r>
              <a:rPr lang="en-US" dirty="0" smtClean="0"/>
              <a:t>Year long commitment</a:t>
            </a:r>
          </a:p>
          <a:p>
            <a:pPr lvl="1"/>
            <a:r>
              <a:rPr lang="en-US" dirty="0" smtClean="0"/>
              <a:t>Attend a required orientation meeting in May</a:t>
            </a:r>
          </a:p>
          <a:p>
            <a:pPr lvl="1"/>
            <a:r>
              <a:rPr lang="en-US" dirty="0"/>
              <a:t>Complete “Applying the QM Rubric” Online Course during the </a:t>
            </a:r>
            <a:r>
              <a:rPr lang="en-US" dirty="0" smtClean="0"/>
              <a:t>summer</a:t>
            </a:r>
          </a:p>
          <a:p>
            <a:pPr lvl="1"/>
            <a:r>
              <a:rPr lang="en-US" dirty="0" smtClean="0"/>
              <a:t>Attend required monthly meetings during fall &amp; spring, including two PD events each semester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graphicFrame>
        <p:nvGraphicFramePr>
          <p:cNvPr id="5" name="Diagram 4" descr="This chart depicts the five steps to re-design your course according to the QM rubric." title="Steps in QM Course Redesign"/>
          <p:cNvGraphicFramePr/>
          <p:nvPr>
            <p:extLst>
              <p:ext uri="{D42A27DB-BD31-4B8C-83A1-F6EECF244321}">
                <p14:modId xmlns:p14="http://schemas.microsoft.com/office/powerpoint/2010/main" val="134199951"/>
              </p:ext>
            </p:extLst>
          </p:nvPr>
        </p:nvGraphicFramePr>
        <p:xfrm>
          <a:off x="609600" y="381001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3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the eLearning Academy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6" y="1409325"/>
            <a:ext cx="3207164" cy="226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14800"/>
            <a:ext cx="2819400" cy="187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40" y="1397549"/>
            <a:ext cx="3433704" cy="22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228600"/>
            <a:ext cx="8915400" cy="59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 Conference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" y="228600"/>
            <a:ext cx="8897526" cy="59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273</Words>
  <Application>Microsoft Office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An eLearning Academy Takes Flight: Propelling Our Program Toward Effective Implementation</vt:lpstr>
      <vt:lpstr>PowerPoint Presentation</vt:lpstr>
      <vt:lpstr>eLearning Academy Flight Pattern</vt:lpstr>
      <vt:lpstr>Steering Committee</vt:lpstr>
      <vt:lpstr>Yearly Cohorts</vt:lpstr>
      <vt:lpstr>PowerPoint Presentation</vt:lpstr>
      <vt:lpstr>Sustaining the eLearning Academy</vt:lpstr>
      <vt:lpstr>PowerPoint Presentation</vt:lpstr>
      <vt:lpstr>PowerPoint Presentation</vt:lpstr>
      <vt:lpstr>PowerPoint Presentation</vt:lpstr>
      <vt:lpstr>Inside Perspectives</vt:lpstr>
      <vt:lpstr>PowerPoint Presentation</vt:lpstr>
      <vt:lpstr>PowerPoint Presentation</vt:lpstr>
      <vt:lpstr>Discussion/Questions</vt:lpstr>
    </vt:vector>
  </TitlesOfParts>
  <Company>Pittsburg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eLearning Academy A Faculty Development Approach to Expanding Online Learning</dc:title>
  <dc:creator>Brenda Frieden</dc:creator>
  <cp:lastModifiedBy>Liz Mascher</cp:lastModifiedBy>
  <cp:revision>58</cp:revision>
  <cp:lastPrinted>2015-10-13T16:07:40Z</cp:lastPrinted>
  <dcterms:created xsi:type="dcterms:W3CDTF">2013-07-10T03:30:44Z</dcterms:created>
  <dcterms:modified xsi:type="dcterms:W3CDTF">2015-10-19T20:08:30Z</dcterms:modified>
</cp:coreProperties>
</file>