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2" r:id="rId1"/>
  </p:sldMasterIdLst>
  <p:sldIdLst>
    <p:sldId id="256" r:id="rId2"/>
    <p:sldId id="266" r:id="rId3"/>
    <p:sldId id="268" r:id="rId4"/>
    <p:sldId id="269" r:id="rId5"/>
    <p:sldId id="257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64" r:id="rId14"/>
    <p:sldId id="267" r:id="rId15"/>
    <p:sldId id="278" r:id="rId16"/>
    <p:sldId id="265" r:id="rId17"/>
    <p:sldId id="280" r:id="rId18"/>
    <p:sldId id="282" r:id="rId19"/>
    <p:sldId id="28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04"/>
    <p:restoredTop sz="95840"/>
  </p:normalViewPr>
  <p:slideViewPr>
    <p:cSldViewPr snapToGrid="0" snapToObjects="1">
      <p:cViewPr varScale="1">
        <p:scale>
          <a:sx n="124" d="100"/>
          <a:sy n="124" d="100"/>
        </p:scale>
        <p:origin x="29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sv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sv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2F08211-3D34-4C8A-8847-16C3305691C6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65065814-EB8B-4592-AC34-5991FAC83444}">
      <dgm:prSet/>
      <dgm:spPr/>
      <dgm:t>
        <a:bodyPr/>
        <a:lstStyle/>
        <a:p>
          <a:pPr>
            <a:defRPr cap="all"/>
          </a:pPr>
          <a:r>
            <a:rPr lang="en-US"/>
            <a:t>Listening</a:t>
          </a:r>
        </a:p>
      </dgm:t>
    </dgm:pt>
    <dgm:pt modelId="{B29B5305-57EA-47A3-9292-E08925E8FF14}" type="parTrans" cxnId="{6113B5F1-2C77-46F4-868D-53CE4712CF04}">
      <dgm:prSet/>
      <dgm:spPr/>
      <dgm:t>
        <a:bodyPr/>
        <a:lstStyle/>
        <a:p>
          <a:endParaRPr lang="en-US"/>
        </a:p>
      </dgm:t>
    </dgm:pt>
    <dgm:pt modelId="{F49E90DE-B551-4078-B12F-5E73BA56570A}" type="sibTrans" cxnId="{6113B5F1-2C77-46F4-868D-53CE4712CF04}">
      <dgm:prSet/>
      <dgm:spPr/>
      <dgm:t>
        <a:bodyPr/>
        <a:lstStyle/>
        <a:p>
          <a:endParaRPr lang="en-US"/>
        </a:p>
      </dgm:t>
    </dgm:pt>
    <dgm:pt modelId="{D29F5D1C-E2EB-485F-8E80-E9EFE3EDD1DF}">
      <dgm:prSet/>
      <dgm:spPr/>
      <dgm:t>
        <a:bodyPr/>
        <a:lstStyle/>
        <a:p>
          <a:pPr>
            <a:defRPr cap="all"/>
          </a:pPr>
          <a:r>
            <a:rPr lang="en-US"/>
            <a:t>Speaking</a:t>
          </a:r>
        </a:p>
      </dgm:t>
    </dgm:pt>
    <dgm:pt modelId="{3938FF74-1F82-4D19-B9EB-55AC9099CCB3}" type="parTrans" cxnId="{EA717835-8313-47EA-B1D4-817E1EF7B812}">
      <dgm:prSet/>
      <dgm:spPr/>
      <dgm:t>
        <a:bodyPr/>
        <a:lstStyle/>
        <a:p>
          <a:endParaRPr lang="en-US"/>
        </a:p>
      </dgm:t>
    </dgm:pt>
    <dgm:pt modelId="{C0B5F282-1C7C-4B1B-AE7D-BEF22A318C6C}" type="sibTrans" cxnId="{EA717835-8313-47EA-B1D4-817E1EF7B812}">
      <dgm:prSet/>
      <dgm:spPr/>
      <dgm:t>
        <a:bodyPr/>
        <a:lstStyle/>
        <a:p>
          <a:endParaRPr lang="en-US"/>
        </a:p>
      </dgm:t>
    </dgm:pt>
    <dgm:pt modelId="{EBDA089D-06D2-406C-A099-5FA15F834F18}">
      <dgm:prSet/>
      <dgm:spPr/>
      <dgm:t>
        <a:bodyPr/>
        <a:lstStyle/>
        <a:p>
          <a:pPr>
            <a:defRPr cap="all"/>
          </a:pPr>
          <a:r>
            <a:rPr lang="en-US"/>
            <a:t>Reading</a:t>
          </a:r>
        </a:p>
      </dgm:t>
    </dgm:pt>
    <dgm:pt modelId="{BF338BF3-81F2-4827-A0EF-68BB6C50591C}" type="parTrans" cxnId="{01902FCC-EB64-4160-8EF0-5FD75ADD6F51}">
      <dgm:prSet/>
      <dgm:spPr/>
      <dgm:t>
        <a:bodyPr/>
        <a:lstStyle/>
        <a:p>
          <a:endParaRPr lang="en-US"/>
        </a:p>
      </dgm:t>
    </dgm:pt>
    <dgm:pt modelId="{2BF535F7-A8A2-47CE-BCFF-54C34EBF2ABB}" type="sibTrans" cxnId="{01902FCC-EB64-4160-8EF0-5FD75ADD6F51}">
      <dgm:prSet/>
      <dgm:spPr/>
      <dgm:t>
        <a:bodyPr/>
        <a:lstStyle/>
        <a:p>
          <a:endParaRPr lang="en-US"/>
        </a:p>
      </dgm:t>
    </dgm:pt>
    <dgm:pt modelId="{176EF04E-BC7A-4D24-B348-D3C4CEB54D56}">
      <dgm:prSet/>
      <dgm:spPr/>
      <dgm:t>
        <a:bodyPr/>
        <a:lstStyle/>
        <a:p>
          <a:pPr>
            <a:defRPr cap="all"/>
          </a:pPr>
          <a:r>
            <a:rPr lang="en-US"/>
            <a:t>Writing</a:t>
          </a:r>
        </a:p>
      </dgm:t>
    </dgm:pt>
    <dgm:pt modelId="{1E8F6638-8CA6-4E44-90C7-763B48C2C980}" type="parTrans" cxnId="{B253D946-D551-4DF7-BEB2-D3CF0245A4FF}">
      <dgm:prSet/>
      <dgm:spPr/>
      <dgm:t>
        <a:bodyPr/>
        <a:lstStyle/>
        <a:p>
          <a:endParaRPr lang="en-US"/>
        </a:p>
      </dgm:t>
    </dgm:pt>
    <dgm:pt modelId="{07A548B1-D6B9-4085-8A30-4D9380CD19D9}" type="sibTrans" cxnId="{B253D946-D551-4DF7-BEB2-D3CF0245A4FF}">
      <dgm:prSet/>
      <dgm:spPr/>
      <dgm:t>
        <a:bodyPr/>
        <a:lstStyle/>
        <a:p>
          <a:endParaRPr lang="en-US"/>
        </a:p>
      </dgm:t>
    </dgm:pt>
    <dgm:pt modelId="{CD1A656B-EB29-4F08-B9AD-6A724638332A}">
      <dgm:prSet/>
      <dgm:spPr/>
      <dgm:t>
        <a:bodyPr/>
        <a:lstStyle/>
        <a:p>
          <a:pPr>
            <a:defRPr cap="all"/>
          </a:pPr>
          <a:r>
            <a:rPr lang="en-US"/>
            <a:t>Viewing</a:t>
          </a:r>
        </a:p>
      </dgm:t>
    </dgm:pt>
    <dgm:pt modelId="{22C80786-EC41-4D35-90BC-00BFA775FCDD}" type="parTrans" cxnId="{2FFFE6BC-1F5B-4970-8346-C944AA699539}">
      <dgm:prSet/>
      <dgm:spPr/>
      <dgm:t>
        <a:bodyPr/>
        <a:lstStyle/>
        <a:p>
          <a:endParaRPr lang="en-US"/>
        </a:p>
      </dgm:t>
    </dgm:pt>
    <dgm:pt modelId="{365FEB02-1A76-4726-93D8-8A3E1751AF2B}" type="sibTrans" cxnId="{2FFFE6BC-1F5B-4970-8346-C944AA699539}">
      <dgm:prSet/>
      <dgm:spPr/>
      <dgm:t>
        <a:bodyPr/>
        <a:lstStyle/>
        <a:p>
          <a:endParaRPr lang="en-US"/>
        </a:p>
      </dgm:t>
    </dgm:pt>
    <dgm:pt modelId="{8827FF5D-D171-4123-B127-879F48C05163}">
      <dgm:prSet/>
      <dgm:spPr/>
      <dgm:t>
        <a:bodyPr/>
        <a:lstStyle/>
        <a:p>
          <a:pPr>
            <a:defRPr cap="all"/>
          </a:pPr>
          <a:r>
            <a:rPr lang="en-US" dirty="0"/>
            <a:t>Representing Visually </a:t>
          </a:r>
        </a:p>
      </dgm:t>
    </dgm:pt>
    <dgm:pt modelId="{095DC74D-6C38-4B9C-895C-433EC43B5B93}" type="parTrans" cxnId="{BCD72EB0-543C-473E-BD67-ACE3880DA917}">
      <dgm:prSet/>
      <dgm:spPr/>
      <dgm:t>
        <a:bodyPr/>
        <a:lstStyle/>
        <a:p>
          <a:endParaRPr lang="en-US"/>
        </a:p>
      </dgm:t>
    </dgm:pt>
    <dgm:pt modelId="{D6C8D0C4-E1F6-4EDF-967F-C24AC415577B}" type="sibTrans" cxnId="{BCD72EB0-543C-473E-BD67-ACE3880DA917}">
      <dgm:prSet/>
      <dgm:spPr/>
      <dgm:t>
        <a:bodyPr/>
        <a:lstStyle/>
        <a:p>
          <a:endParaRPr lang="en-US"/>
        </a:p>
      </dgm:t>
    </dgm:pt>
    <dgm:pt modelId="{BDCDF352-CEE6-40D3-92B4-552EEAA07BC2}" type="pres">
      <dgm:prSet presAssocID="{22F08211-3D34-4C8A-8847-16C3305691C6}" presName="root" presStyleCnt="0">
        <dgm:presLayoutVars>
          <dgm:dir/>
          <dgm:resizeHandles val="exact"/>
        </dgm:presLayoutVars>
      </dgm:prSet>
      <dgm:spPr/>
    </dgm:pt>
    <dgm:pt modelId="{FA59EB08-A56F-43DB-83FF-B0C016C366B2}" type="pres">
      <dgm:prSet presAssocID="{65065814-EB8B-4592-AC34-5991FAC83444}" presName="compNode" presStyleCnt="0"/>
      <dgm:spPr/>
    </dgm:pt>
    <dgm:pt modelId="{3E088EF2-20DC-41B1-8A8C-53776BD496A5}" type="pres">
      <dgm:prSet presAssocID="{65065814-EB8B-4592-AC34-5991FAC83444}" presName="iconBgRect" presStyleLbl="bgShp" presStyleIdx="0" presStyleCnt="6"/>
      <dgm:spPr/>
    </dgm:pt>
    <dgm:pt modelId="{712F8699-932F-4C23-9C58-5B054F1DA9B4}" type="pres">
      <dgm:prSet presAssocID="{65065814-EB8B-4592-AC34-5991FAC83444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phones"/>
        </a:ext>
      </dgm:extLst>
    </dgm:pt>
    <dgm:pt modelId="{EEA1F244-B407-40BB-9902-83E360876F62}" type="pres">
      <dgm:prSet presAssocID="{65065814-EB8B-4592-AC34-5991FAC83444}" presName="spaceRect" presStyleCnt="0"/>
      <dgm:spPr/>
    </dgm:pt>
    <dgm:pt modelId="{33DAEA3D-F18D-4FDA-A8DF-719FC0F244A0}" type="pres">
      <dgm:prSet presAssocID="{65065814-EB8B-4592-AC34-5991FAC83444}" presName="textRect" presStyleLbl="revTx" presStyleIdx="0" presStyleCnt="6">
        <dgm:presLayoutVars>
          <dgm:chMax val="1"/>
          <dgm:chPref val="1"/>
        </dgm:presLayoutVars>
      </dgm:prSet>
      <dgm:spPr/>
    </dgm:pt>
    <dgm:pt modelId="{6694965D-A9E3-4C0C-AEBB-2F563D0EDD2B}" type="pres">
      <dgm:prSet presAssocID="{F49E90DE-B551-4078-B12F-5E73BA56570A}" presName="sibTrans" presStyleCnt="0"/>
      <dgm:spPr/>
    </dgm:pt>
    <dgm:pt modelId="{5F5CE689-A291-40E1-8860-3D4832663F67}" type="pres">
      <dgm:prSet presAssocID="{D29F5D1C-E2EB-485F-8E80-E9EFE3EDD1DF}" presName="compNode" presStyleCnt="0"/>
      <dgm:spPr/>
    </dgm:pt>
    <dgm:pt modelId="{88694C97-D86B-4762-9964-0117A3D9EC96}" type="pres">
      <dgm:prSet presAssocID="{D29F5D1C-E2EB-485F-8E80-E9EFE3EDD1DF}" presName="iconBgRect" presStyleLbl="bgShp" presStyleIdx="1" presStyleCnt="6"/>
      <dgm:spPr/>
    </dgm:pt>
    <dgm:pt modelId="{446EA4EA-D83A-447A-AA22-32FAF18610D4}" type="pres">
      <dgm:prSet presAssocID="{D29F5D1C-E2EB-485F-8E80-E9EFE3EDD1DF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adio microphone"/>
        </a:ext>
      </dgm:extLst>
    </dgm:pt>
    <dgm:pt modelId="{13FEAACE-19B2-4D39-BE09-23477C2890C7}" type="pres">
      <dgm:prSet presAssocID="{D29F5D1C-E2EB-485F-8E80-E9EFE3EDD1DF}" presName="spaceRect" presStyleCnt="0"/>
      <dgm:spPr/>
    </dgm:pt>
    <dgm:pt modelId="{2C24E39E-1CFA-4226-BFEC-D7CAFD38A164}" type="pres">
      <dgm:prSet presAssocID="{D29F5D1C-E2EB-485F-8E80-E9EFE3EDD1DF}" presName="textRect" presStyleLbl="revTx" presStyleIdx="1" presStyleCnt="6">
        <dgm:presLayoutVars>
          <dgm:chMax val="1"/>
          <dgm:chPref val="1"/>
        </dgm:presLayoutVars>
      </dgm:prSet>
      <dgm:spPr/>
    </dgm:pt>
    <dgm:pt modelId="{8A0BE94B-F799-47C8-92E4-2A5B8442C1A1}" type="pres">
      <dgm:prSet presAssocID="{C0B5F282-1C7C-4B1B-AE7D-BEF22A318C6C}" presName="sibTrans" presStyleCnt="0"/>
      <dgm:spPr/>
    </dgm:pt>
    <dgm:pt modelId="{1E117DE0-1CAD-4A4C-9615-C878D460DB2E}" type="pres">
      <dgm:prSet presAssocID="{EBDA089D-06D2-406C-A099-5FA15F834F18}" presName="compNode" presStyleCnt="0"/>
      <dgm:spPr/>
    </dgm:pt>
    <dgm:pt modelId="{865C17E8-0458-4385-AC51-463AF7C5C5A3}" type="pres">
      <dgm:prSet presAssocID="{EBDA089D-06D2-406C-A099-5FA15F834F18}" presName="iconBgRect" presStyleLbl="bgShp" presStyleIdx="2" presStyleCnt="6"/>
      <dgm:spPr/>
    </dgm:pt>
    <dgm:pt modelId="{3490283D-FB31-4632-B601-58F6FBE94E24}" type="pres">
      <dgm:prSet presAssocID="{EBDA089D-06D2-406C-A099-5FA15F834F18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pen Book"/>
        </a:ext>
      </dgm:extLst>
    </dgm:pt>
    <dgm:pt modelId="{86ABCF9B-F1D1-45C3-8F3B-5DF5976972B6}" type="pres">
      <dgm:prSet presAssocID="{EBDA089D-06D2-406C-A099-5FA15F834F18}" presName="spaceRect" presStyleCnt="0"/>
      <dgm:spPr/>
    </dgm:pt>
    <dgm:pt modelId="{41E32848-A41B-478C-A106-F5C07BD51BA8}" type="pres">
      <dgm:prSet presAssocID="{EBDA089D-06D2-406C-A099-5FA15F834F18}" presName="textRect" presStyleLbl="revTx" presStyleIdx="2" presStyleCnt="6">
        <dgm:presLayoutVars>
          <dgm:chMax val="1"/>
          <dgm:chPref val="1"/>
        </dgm:presLayoutVars>
      </dgm:prSet>
      <dgm:spPr/>
    </dgm:pt>
    <dgm:pt modelId="{49771441-7472-4B40-A8CD-B7BF703A698E}" type="pres">
      <dgm:prSet presAssocID="{2BF535F7-A8A2-47CE-BCFF-54C34EBF2ABB}" presName="sibTrans" presStyleCnt="0"/>
      <dgm:spPr/>
    </dgm:pt>
    <dgm:pt modelId="{D5B34695-A793-487A-8957-F8A49202F263}" type="pres">
      <dgm:prSet presAssocID="{176EF04E-BC7A-4D24-B348-D3C4CEB54D56}" presName="compNode" presStyleCnt="0"/>
      <dgm:spPr/>
    </dgm:pt>
    <dgm:pt modelId="{9D22CD36-FCF7-423A-BD46-0704FDC5F909}" type="pres">
      <dgm:prSet presAssocID="{176EF04E-BC7A-4D24-B348-D3C4CEB54D56}" presName="iconBgRect" presStyleLbl="bgShp" presStyleIdx="3" presStyleCnt="6"/>
      <dgm:spPr/>
    </dgm:pt>
    <dgm:pt modelId="{A5BA0C92-765A-481C-8B6D-7EAF7A04813E}" type="pres">
      <dgm:prSet presAssocID="{176EF04E-BC7A-4D24-B348-D3C4CEB54D56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ncil"/>
        </a:ext>
      </dgm:extLst>
    </dgm:pt>
    <dgm:pt modelId="{7CAA6FEC-88EC-43DE-A793-E6A8DB61D214}" type="pres">
      <dgm:prSet presAssocID="{176EF04E-BC7A-4D24-B348-D3C4CEB54D56}" presName="spaceRect" presStyleCnt="0"/>
      <dgm:spPr/>
    </dgm:pt>
    <dgm:pt modelId="{E22DB7DB-92E7-4559-A93D-35F391F74696}" type="pres">
      <dgm:prSet presAssocID="{176EF04E-BC7A-4D24-B348-D3C4CEB54D56}" presName="textRect" presStyleLbl="revTx" presStyleIdx="3" presStyleCnt="6">
        <dgm:presLayoutVars>
          <dgm:chMax val="1"/>
          <dgm:chPref val="1"/>
        </dgm:presLayoutVars>
      </dgm:prSet>
      <dgm:spPr/>
    </dgm:pt>
    <dgm:pt modelId="{E7CE2F78-74CF-40D8-AD56-CEC436FACB70}" type="pres">
      <dgm:prSet presAssocID="{07A548B1-D6B9-4085-8A30-4D9380CD19D9}" presName="sibTrans" presStyleCnt="0"/>
      <dgm:spPr/>
    </dgm:pt>
    <dgm:pt modelId="{6BDA9AF2-222A-4AB6-87B3-D372EDCDFF73}" type="pres">
      <dgm:prSet presAssocID="{CD1A656B-EB29-4F08-B9AD-6A724638332A}" presName="compNode" presStyleCnt="0"/>
      <dgm:spPr/>
    </dgm:pt>
    <dgm:pt modelId="{8E759F18-056F-4338-B6DD-9DA54E947914}" type="pres">
      <dgm:prSet presAssocID="{CD1A656B-EB29-4F08-B9AD-6A724638332A}" presName="iconBgRect" presStyleLbl="bgShp" presStyleIdx="4" presStyleCnt="6"/>
      <dgm:spPr/>
    </dgm:pt>
    <dgm:pt modelId="{22861FEE-66A4-4B7D-BEE6-3A3D5EA9989D}" type="pres">
      <dgm:prSet presAssocID="{CD1A656B-EB29-4F08-B9AD-6A724638332A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ojector screen"/>
        </a:ext>
      </dgm:extLst>
    </dgm:pt>
    <dgm:pt modelId="{713EFC07-ADC0-4866-B867-75EE1BACBB3E}" type="pres">
      <dgm:prSet presAssocID="{CD1A656B-EB29-4F08-B9AD-6A724638332A}" presName="spaceRect" presStyleCnt="0"/>
      <dgm:spPr/>
    </dgm:pt>
    <dgm:pt modelId="{ACBC48EA-2BED-4A93-A8B3-54CB024662DF}" type="pres">
      <dgm:prSet presAssocID="{CD1A656B-EB29-4F08-B9AD-6A724638332A}" presName="textRect" presStyleLbl="revTx" presStyleIdx="4" presStyleCnt="6">
        <dgm:presLayoutVars>
          <dgm:chMax val="1"/>
          <dgm:chPref val="1"/>
        </dgm:presLayoutVars>
      </dgm:prSet>
      <dgm:spPr/>
    </dgm:pt>
    <dgm:pt modelId="{AD4DABE6-6A78-40C1-B374-C46FC2F46BBA}" type="pres">
      <dgm:prSet presAssocID="{365FEB02-1A76-4726-93D8-8A3E1751AF2B}" presName="sibTrans" presStyleCnt="0"/>
      <dgm:spPr/>
    </dgm:pt>
    <dgm:pt modelId="{98660F4D-DF30-4D1A-8BED-75FA1CE0AD5C}" type="pres">
      <dgm:prSet presAssocID="{8827FF5D-D171-4123-B127-879F48C05163}" presName="compNode" presStyleCnt="0"/>
      <dgm:spPr/>
    </dgm:pt>
    <dgm:pt modelId="{B70F342D-E66B-48F1-9FD8-76AB4EBA204F}" type="pres">
      <dgm:prSet presAssocID="{8827FF5D-D171-4123-B127-879F48C05163}" presName="iconBgRect" presStyleLbl="bgShp" presStyleIdx="5" presStyleCnt="6"/>
      <dgm:spPr/>
    </dgm:pt>
    <dgm:pt modelId="{CF566CA4-E140-436F-8AAE-81B20A9AF945}" type="pres">
      <dgm:prSet presAssocID="{8827FF5D-D171-4123-B127-879F48C05163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dd"/>
        </a:ext>
      </dgm:extLst>
    </dgm:pt>
    <dgm:pt modelId="{FB491B95-C4D9-4DF1-8C15-E17A90543E21}" type="pres">
      <dgm:prSet presAssocID="{8827FF5D-D171-4123-B127-879F48C05163}" presName="spaceRect" presStyleCnt="0"/>
      <dgm:spPr/>
    </dgm:pt>
    <dgm:pt modelId="{07FCD1A3-780C-40FB-A239-93C4BF93EA4C}" type="pres">
      <dgm:prSet presAssocID="{8827FF5D-D171-4123-B127-879F48C05163}" presName="textRect" presStyleLbl="revTx" presStyleIdx="5" presStyleCnt="6">
        <dgm:presLayoutVars>
          <dgm:chMax val="1"/>
          <dgm:chPref val="1"/>
        </dgm:presLayoutVars>
      </dgm:prSet>
      <dgm:spPr/>
    </dgm:pt>
  </dgm:ptLst>
  <dgm:cxnLst>
    <dgm:cxn modelId="{1C9B0F06-224C-4811-9769-B1AD40DEAB80}" type="presOf" srcId="{176EF04E-BC7A-4D24-B348-D3C4CEB54D56}" destId="{E22DB7DB-92E7-4559-A93D-35F391F74696}" srcOrd="0" destOrd="0" presId="urn:microsoft.com/office/officeart/2018/5/layout/IconCircleLabelList"/>
    <dgm:cxn modelId="{45E57730-FAFE-4BD8-82BC-5D400EA5E6EC}" type="presOf" srcId="{EBDA089D-06D2-406C-A099-5FA15F834F18}" destId="{41E32848-A41B-478C-A106-F5C07BD51BA8}" srcOrd="0" destOrd="0" presId="urn:microsoft.com/office/officeart/2018/5/layout/IconCircleLabelList"/>
    <dgm:cxn modelId="{EA717835-8313-47EA-B1D4-817E1EF7B812}" srcId="{22F08211-3D34-4C8A-8847-16C3305691C6}" destId="{D29F5D1C-E2EB-485F-8E80-E9EFE3EDD1DF}" srcOrd="1" destOrd="0" parTransId="{3938FF74-1F82-4D19-B9EB-55AC9099CCB3}" sibTransId="{C0B5F282-1C7C-4B1B-AE7D-BEF22A318C6C}"/>
    <dgm:cxn modelId="{B253D946-D551-4DF7-BEB2-D3CF0245A4FF}" srcId="{22F08211-3D34-4C8A-8847-16C3305691C6}" destId="{176EF04E-BC7A-4D24-B348-D3C4CEB54D56}" srcOrd="3" destOrd="0" parTransId="{1E8F6638-8CA6-4E44-90C7-763B48C2C980}" sibTransId="{07A548B1-D6B9-4085-8A30-4D9380CD19D9}"/>
    <dgm:cxn modelId="{D4F99E66-3F64-4716-B0CB-428E2667DD33}" type="presOf" srcId="{CD1A656B-EB29-4F08-B9AD-6A724638332A}" destId="{ACBC48EA-2BED-4A93-A8B3-54CB024662DF}" srcOrd="0" destOrd="0" presId="urn:microsoft.com/office/officeart/2018/5/layout/IconCircleLabelList"/>
    <dgm:cxn modelId="{D2002B97-AA52-4F09-84C5-2D167C41AF1D}" type="presOf" srcId="{22F08211-3D34-4C8A-8847-16C3305691C6}" destId="{BDCDF352-CEE6-40D3-92B4-552EEAA07BC2}" srcOrd="0" destOrd="0" presId="urn:microsoft.com/office/officeart/2018/5/layout/IconCircleLabelList"/>
    <dgm:cxn modelId="{BCD72EB0-543C-473E-BD67-ACE3880DA917}" srcId="{22F08211-3D34-4C8A-8847-16C3305691C6}" destId="{8827FF5D-D171-4123-B127-879F48C05163}" srcOrd="5" destOrd="0" parTransId="{095DC74D-6C38-4B9C-895C-433EC43B5B93}" sibTransId="{D6C8D0C4-E1F6-4EDF-967F-C24AC415577B}"/>
    <dgm:cxn modelId="{2FFFE6BC-1F5B-4970-8346-C944AA699539}" srcId="{22F08211-3D34-4C8A-8847-16C3305691C6}" destId="{CD1A656B-EB29-4F08-B9AD-6A724638332A}" srcOrd="4" destOrd="0" parTransId="{22C80786-EC41-4D35-90BC-00BFA775FCDD}" sibTransId="{365FEB02-1A76-4726-93D8-8A3E1751AF2B}"/>
    <dgm:cxn modelId="{1D1575CA-7B4F-4535-9BD0-651E2C00EACD}" type="presOf" srcId="{D29F5D1C-E2EB-485F-8E80-E9EFE3EDD1DF}" destId="{2C24E39E-1CFA-4226-BFEC-D7CAFD38A164}" srcOrd="0" destOrd="0" presId="urn:microsoft.com/office/officeart/2018/5/layout/IconCircleLabelList"/>
    <dgm:cxn modelId="{01902FCC-EB64-4160-8EF0-5FD75ADD6F51}" srcId="{22F08211-3D34-4C8A-8847-16C3305691C6}" destId="{EBDA089D-06D2-406C-A099-5FA15F834F18}" srcOrd="2" destOrd="0" parTransId="{BF338BF3-81F2-4827-A0EF-68BB6C50591C}" sibTransId="{2BF535F7-A8A2-47CE-BCFF-54C34EBF2ABB}"/>
    <dgm:cxn modelId="{39A9B2D2-828A-4A8C-BF92-0E83C6129EEF}" type="presOf" srcId="{8827FF5D-D171-4123-B127-879F48C05163}" destId="{07FCD1A3-780C-40FB-A239-93C4BF93EA4C}" srcOrd="0" destOrd="0" presId="urn:microsoft.com/office/officeart/2018/5/layout/IconCircleLabelList"/>
    <dgm:cxn modelId="{3AB93FE1-A49B-4793-9F3C-FED68CE7BB15}" type="presOf" srcId="{65065814-EB8B-4592-AC34-5991FAC83444}" destId="{33DAEA3D-F18D-4FDA-A8DF-719FC0F244A0}" srcOrd="0" destOrd="0" presId="urn:microsoft.com/office/officeart/2018/5/layout/IconCircleLabelList"/>
    <dgm:cxn modelId="{6113B5F1-2C77-46F4-868D-53CE4712CF04}" srcId="{22F08211-3D34-4C8A-8847-16C3305691C6}" destId="{65065814-EB8B-4592-AC34-5991FAC83444}" srcOrd="0" destOrd="0" parTransId="{B29B5305-57EA-47A3-9292-E08925E8FF14}" sibTransId="{F49E90DE-B551-4078-B12F-5E73BA56570A}"/>
    <dgm:cxn modelId="{2A8A0284-A81F-4849-B69B-217E12FCEB90}" type="presParOf" srcId="{BDCDF352-CEE6-40D3-92B4-552EEAA07BC2}" destId="{FA59EB08-A56F-43DB-83FF-B0C016C366B2}" srcOrd="0" destOrd="0" presId="urn:microsoft.com/office/officeart/2018/5/layout/IconCircleLabelList"/>
    <dgm:cxn modelId="{82F47A01-DCC2-4E5A-B689-E427F3305176}" type="presParOf" srcId="{FA59EB08-A56F-43DB-83FF-B0C016C366B2}" destId="{3E088EF2-20DC-41B1-8A8C-53776BD496A5}" srcOrd="0" destOrd="0" presId="urn:microsoft.com/office/officeart/2018/5/layout/IconCircleLabelList"/>
    <dgm:cxn modelId="{A2F6CC67-5D0C-49AC-BF74-9906B4240249}" type="presParOf" srcId="{FA59EB08-A56F-43DB-83FF-B0C016C366B2}" destId="{712F8699-932F-4C23-9C58-5B054F1DA9B4}" srcOrd="1" destOrd="0" presId="urn:microsoft.com/office/officeart/2018/5/layout/IconCircleLabelList"/>
    <dgm:cxn modelId="{098D3546-3FA8-4D10-8768-286D2037E1C9}" type="presParOf" srcId="{FA59EB08-A56F-43DB-83FF-B0C016C366B2}" destId="{EEA1F244-B407-40BB-9902-83E360876F62}" srcOrd="2" destOrd="0" presId="urn:microsoft.com/office/officeart/2018/5/layout/IconCircleLabelList"/>
    <dgm:cxn modelId="{F80C69D2-8D7B-49B0-B308-DA17F2FF7E43}" type="presParOf" srcId="{FA59EB08-A56F-43DB-83FF-B0C016C366B2}" destId="{33DAEA3D-F18D-4FDA-A8DF-719FC0F244A0}" srcOrd="3" destOrd="0" presId="urn:microsoft.com/office/officeart/2018/5/layout/IconCircleLabelList"/>
    <dgm:cxn modelId="{3170BB3E-7D4B-4CBF-9550-7E22AFEA1E5E}" type="presParOf" srcId="{BDCDF352-CEE6-40D3-92B4-552EEAA07BC2}" destId="{6694965D-A9E3-4C0C-AEBB-2F563D0EDD2B}" srcOrd="1" destOrd="0" presId="urn:microsoft.com/office/officeart/2018/5/layout/IconCircleLabelList"/>
    <dgm:cxn modelId="{CDFD4A35-E07B-4FA3-98DA-8892A08367A9}" type="presParOf" srcId="{BDCDF352-CEE6-40D3-92B4-552EEAA07BC2}" destId="{5F5CE689-A291-40E1-8860-3D4832663F67}" srcOrd="2" destOrd="0" presId="urn:microsoft.com/office/officeart/2018/5/layout/IconCircleLabelList"/>
    <dgm:cxn modelId="{71E79AF1-265C-49C6-83B3-72EC338B4E04}" type="presParOf" srcId="{5F5CE689-A291-40E1-8860-3D4832663F67}" destId="{88694C97-D86B-4762-9964-0117A3D9EC96}" srcOrd="0" destOrd="0" presId="urn:microsoft.com/office/officeart/2018/5/layout/IconCircleLabelList"/>
    <dgm:cxn modelId="{C68F4D2A-1FB8-400E-9D58-BA3B14CD07AD}" type="presParOf" srcId="{5F5CE689-A291-40E1-8860-3D4832663F67}" destId="{446EA4EA-D83A-447A-AA22-32FAF18610D4}" srcOrd="1" destOrd="0" presId="urn:microsoft.com/office/officeart/2018/5/layout/IconCircleLabelList"/>
    <dgm:cxn modelId="{B034F961-57BC-4F98-A7BE-A0DD92B11527}" type="presParOf" srcId="{5F5CE689-A291-40E1-8860-3D4832663F67}" destId="{13FEAACE-19B2-4D39-BE09-23477C2890C7}" srcOrd="2" destOrd="0" presId="urn:microsoft.com/office/officeart/2018/5/layout/IconCircleLabelList"/>
    <dgm:cxn modelId="{64BD5145-5A65-48F5-88AD-AFD4D1AE281F}" type="presParOf" srcId="{5F5CE689-A291-40E1-8860-3D4832663F67}" destId="{2C24E39E-1CFA-4226-BFEC-D7CAFD38A164}" srcOrd="3" destOrd="0" presId="urn:microsoft.com/office/officeart/2018/5/layout/IconCircleLabelList"/>
    <dgm:cxn modelId="{74AAF94F-6D81-44C1-A336-EBB0D7E6BCF3}" type="presParOf" srcId="{BDCDF352-CEE6-40D3-92B4-552EEAA07BC2}" destId="{8A0BE94B-F799-47C8-92E4-2A5B8442C1A1}" srcOrd="3" destOrd="0" presId="urn:microsoft.com/office/officeart/2018/5/layout/IconCircleLabelList"/>
    <dgm:cxn modelId="{1EA9A93D-BFAD-4816-863A-6747F3548A24}" type="presParOf" srcId="{BDCDF352-CEE6-40D3-92B4-552EEAA07BC2}" destId="{1E117DE0-1CAD-4A4C-9615-C878D460DB2E}" srcOrd="4" destOrd="0" presId="urn:microsoft.com/office/officeart/2018/5/layout/IconCircleLabelList"/>
    <dgm:cxn modelId="{1048E249-652B-43F7-9372-A218B6854045}" type="presParOf" srcId="{1E117DE0-1CAD-4A4C-9615-C878D460DB2E}" destId="{865C17E8-0458-4385-AC51-463AF7C5C5A3}" srcOrd="0" destOrd="0" presId="urn:microsoft.com/office/officeart/2018/5/layout/IconCircleLabelList"/>
    <dgm:cxn modelId="{D59B7228-E0EF-44DF-ADE7-AD26F28FC66A}" type="presParOf" srcId="{1E117DE0-1CAD-4A4C-9615-C878D460DB2E}" destId="{3490283D-FB31-4632-B601-58F6FBE94E24}" srcOrd="1" destOrd="0" presId="urn:microsoft.com/office/officeart/2018/5/layout/IconCircleLabelList"/>
    <dgm:cxn modelId="{A8364F33-391A-4792-AEDE-D52077F63C71}" type="presParOf" srcId="{1E117DE0-1CAD-4A4C-9615-C878D460DB2E}" destId="{86ABCF9B-F1D1-45C3-8F3B-5DF5976972B6}" srcOrd="2" destOrd="0" presId="urn:microsoft.com/office/officeart/2018/5/layout/IconCircleLabelList"/>
    <dgm:cxn modelId="{8AF4D2E4-4288-454C-A559-0EE7653D15F6}" type="presParOf" srcId="{1E117DE0-1CAD-4A4C-9615-C878D460DB2E}" destId="{41E32848-A41B-478C-A106-F5C07BD51BA8}" srcOrd="3" destOrd="0" presId="urn:microsoft.com/office/officeart/2018/5/layout/IconCircleLabelList"/>
    <dgm:cxn modelId="{FB2148A3-F7E0-4ABC-A2DF-AEB83E75C65E}" type="presParOf" srcId="{BDCDF352-CEE6-40D3-92B4-552EEAA07BC2}" destId="{49771441-7472-4B40-A8CD-B7BF703A698E}" srcOrd="5" destOrd="0" presId="urn:microsoft.com/office/officeart/2018/5/layout/IconCircleLabelList"/>
    <dgm:cxn modelId="{F4CA16B6-879F-40B3-9A24-BF6965439B68}" type="presParOf" srcId="{BDCDF352-CEE6-40D3-92B4-552EEAA07BC2}" destId="{D5B34695-A793-487A-8957-F8A49202F263}" srcOrd="6" destOrd="0" presId="urn:microsoft.com/office/officeart/2018/5/layout/IconCircleLabelList"/>
    <dgm:cxn modelId="{9C144FD2-C82E-4014-A043-0F437DC0B47E}" type="presParOf" srcId="{D5B34695-A793-487A-8957-F8A49202F263}" destId="{9D22CD36-FCF7-423A-BD46-0704FDC5F909}" srcOrd="0" destOrd="0" presId="urn:microsoft.com/office/officeart/2018/5/layout/IconCircleLabelList"/>
    <dgm:cxn modelId="{0390FF00-824E-4209-9036-21874B03CB3B}" type="presParOf" srcId="{D5B34695-A793-487A-8957-F8A49202F263}" destId="{A5BA0C92-765A-481C-8B6D-7EAF7A04813E}" srcOrd="1" destOrd="0" presId="urn:microsoft.com/office/officeart/2018/5/layout/IconCircleLabelList"/>
    <dgm:cxn modelId="{421B4D9C-CF69-49AC-8B73-2D7C76DD6319}" type="presParOf" srcId="{D5B34695-A793-487A-8957-F8A49202F263}" destId="{7CAA6FEC-88EC-43DE-A793-E6A8DB61D214}" srcOrd="2" destOrd="0" presId="urn:microsoft.com/office/officeart/2018/5/layout/IconCircleLabelList"/>
    <dgm:cxn modelId="{40A81F12-14D1-473F-BEF4-7D05597CD6BD}" type="presParOf" srcId="{D5B34695-A793-487A-8957-F8A49202F263}" destId="{E22DB7DB-92E7-4559-A93D-35F391F74696}" srcOrd="3" destOrd="0" presId="urn:microsoft.com/office/officeart/2018/5/layout/IconCircleLabelList"/>
    <dgm:cxn modelId="{985437D0-822E-4FF4-A397-D29D8D47AC57}" type="presParOf" srcId="{BDCDF352-CEE6-40D3-92B4-552EEAA07BC2}" destId="{E7CE2F78-74CF-40D8-AD56-CEC436FACB70}" srcOrd="7" destOrd="0" presId="urn:microsoft.com/office/officeart/2018/5/layout/IconCircleLabelList"/>
    <dgm:cxn modelId="{BF569173-0065-424A-A6BD-BBA3CC4FF588}" type="presParOf" srcId="{BDCDF352-CEE6-40D3-92B4-552EEAA07BC2}" destId="{6BDA9AF2-222A-4AB6-87B3-D372EDCDFF73}" srcOrd="8" destOrd="0" presId="urn:microsoft.com/office/officeart/2018/5/layout/IconCircleLabelList"/>
    <dgm:cxn modelId="{0A493DED-8DF8-473B-8779-75A148DF1E13}" type="presParOf" srcId="{6BDA9AF2-222A-4AB6-87B3-D372EDCDFF73}" destId="{8E759F18-056F-4338-B6DD-9DA54E947914}" srcOrd="0" destOrd="0" presId="urn:microsoft.com/office/officeart/2018/5/layout/IconCircleLabelList"/>
    <dgm:cxn modelId="{98850EE8-F2FA-4B17-8584-892587D24466}" type="presParOf" srcId="{6BDA9AF2-222A-4AB6-87B3-D372EDCDFF73}" destId="{22861FEE-66A4-4B7D-BEE6-3A3D5EA9989D}" srcOrd="1" destOrd="0" presId="urn:microsoft.com/office/officeart/2018/5/layout/IconCircleLabelList"/>
    <dgm:cxn modelId="{9CE96C6C-D62D-4A71-8494-C425C1EA85B5}" type="presParOf" srcId="{6BDA9AF2-222A-4AB6-87B3-D372EDCDFF73}" destId="{713EFC07-ADC0-4866-B867-75EE1BACBB3E}" srcOrd="2" destOrd="0" presId="urn:microsoft.com/office/officeart/2018/5/layout/IconCircleLabelList"/>
    <dgm:cxn modelId="{A6C26D10-B670-4B6C-93D4-016474F646AA}" type="presParOf" srcId="{6BDA9AF2-222A-4AB6-87B3-D372EDCDFF73}" destId="{ACBC48EA-2BED-4A93-A8B3-54CB024662DF}" srcOrd="3" destOrd="0" presId="urn:microsoft.com/office/officeart/2018/5/layout/IconCircleLabelList"/>
    <dgm:cxn modelId="{8DCCA750-1D7F-4299-AB62-5FF5242D8AB0}" type="presParOf" srcId="{BDCDF352-CEE6-40D3-92B4-552EEAA07BC2}" destId="{AD4DABE6-6A78-40C1-B374-C46FC2F46BBA}" srcOrd="9" destOrd="0" presId="urn:microsoft.com/office/officeart/2018/5/layout/IconCircleLabelList"/>
    <dgm:cxn modelId="{FE0FEF33-71E1-410A-A164-3C341FAE2A91}" type="presParOf" srcId="{BDCDF352-CEE6-40D3-92B4-552EEAA07BC2}" destId="{98660F4D-DF30-4D1A-8BED-75FA1CE0AD5C}" srcOrd="10" destOrd="0" presId="urn:microsoft.com/office/officeart/2018/5/layout/IconCircleLabelList"/>
    <dgm:cxn modelId="{63823EEF-AD7B-4657-A000-FC6FE6D009CC}" type="presParOf" srcId="{98660F4D-DF30-4D1A-8BED-75FA1CE0AD5C}" destId="{B70F342D-E66B-48F1-9FD8-76AB4EBA204F}" srcOrd="0" destOrd="0" presId="urn:microsoft.com/office/officeart/2018/5/layout/IconCircleLabelList"/>
    <dgm:cxn modelId="{8622F3CC-30EB-4AAC-873F-45DB656366F5}" type="presParOf" srcId="{98660F4D-DF30-4D1A-8BED-75FA1CE0AD5C}" destId="{CF566CA4-E140-436F-8AAE-81B20A9AF945}" srcOrd="1" destOrd="0" presId="urn:microsoft.com/office/officeart/2018/5/layout/IconCircleLabelList"/>
    <dgm:cxn modelId="{14728B0C-9AAE-4802-B336-32579D3857B7}" type="presParOf" srcId="{98660F4D-DF30-4D1A-8BED-75FA1CE0AD5C}" destId="{FB491B95-C4D9-4DF1-8C15-E17A90543E21}" srcOrd="2" destOrd="0" presId="urn:microsoft.com/office/officeart/2018/5/layout/IconCircleLabelList"/>
    <dgm:cxn modelId="{34D53489-03FF-4D14-8657-7D77D47F487D}" type="presParOf" srcId="{98660F4D-DF30-4D1A-8BED-75FA1CE0AD5C}" destId="{07FCD1A3-780C-40FB-A239-93C4BF93EA4C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088EF2-20DC-41B1-8A8C-53776BD496A5}">
      <dsp:nvSpPr>
        <dsp:cNvPr id="0" name=""/>
        <dsp:cNvSpPr/>
      </dsp:nvSpPr>
      <dsp:spPr>
        <a:xfrm>
          <a:off x="287043" y="985305"/>
          <a:ext cx="892125" cy="89212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2F8699-932F-4C23-9C58-5B054F1DA9B4}">
      <dsp:nvSpPr>
        <dsp:cNvPr id="0" name=""/>
        <dsp:cNvSpPr/>
      </dsp:nvSpPr>
      <dsp:spPr>
        <a:xfrm>
          <a:off x="477168" y="1175430"/>
          <a:ext cx="511875" cy="51187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DAEA3D-F18D-4FDA-A8DF-719FC0F244A0}">
      <dsp:nvSpPr>
        <dsp:cNvPr id="0" name=""/>
        <dsp:cNvSpPr/>
      </dsp:nvSpPr>
      <dsp:spPr>
        <a:xfrm>
          <a:off x="1856" y="2155306"/>
          <a:ext cx="1462500" cy="58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500" kern="1200"/>
            <a:t>Listening</a:t>
          </a:r>
        </a:p>
      </dsp:txBody>
      <dsp:txXfrm>
        <a:off x="1856" y="2155306"/>
        <a:ext cx="1462500" cy="585000"/>
      </dsp:txXfrm>
    </dsp:sp>
    <dsp:sp modelId="{88694C97-D86B-4762-9964-0117A3D9EC96}">
      <dsp:nvSpPr>
        <dsp:cNvPr id="0" name=""/>
        <dsp:cNvSpPr/>
      </dsp:nvSpPr>
      <dsp:spPr>
        <a:xfrm>
          <a:off x="2005481" y="985305"/>
          <a:ext cx="892125" cy="89212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6EA4EA-D83A-447A-AA22-32FAF18610D4}">
      <dsp:nvSpPr>
        <dsp:cNvPr id="0" name=""/>
        <dsp:cNvSpPr/>
      </dsp:nvSpPr>
      <dsp:spPr>
        <a:xfrm>
          <a:off x="2195606" y="1175430"/>
          <a:ext cx="511875" cy="51187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24E39E-1CFA-4226-BFEC-D7CAFD38A164}">
      <dsp:nvSpPr>
        <dsp:cNvPr id="0" name=""/>
        <dsp:cNvSpPr/>
      </dsp:nvSpPr>
      <dsp:spPr>
        <a:xfrm>
          <a:off x="1720293" y="2155306"/>
          <a:ext cx="1462500" cy="58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500" kern="1200"/>
            <a:t>Speaking</a:t>
          </a:r>
        </a:p>
      </dsp:txBody>
      <dsp:txXfrm>
        <a:off x="1720293" y="2155306"/>
        <a:ext cx="1462500" cy="585000"/>
      </dsp:txXfrm>
    </dsp:sp>
    <dsp:sp modelId="{865C17E8-0458-4385-AC51-463AF7C5C5A3}">
      <dsp:nvSpPr>
        <dsp:cNvPr id="0" name=""/>
        <dsp:cNvSpPr/>
      </dsp:nvSpPr>
      <dsp:spPr>
        <a:xfrm>
          <a:off x="3723918" y="985305"/>
          <a:ext cx="892125" cy="89212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90283D-FB31-4632-B601-58F6FBE94E24}">
      <dsp:nvSpPr>
        <dsp:cNvPr id="0" name=""/>
        <dsp:cNvSpPr/>
      </dsp:nvSpPr>
      <dsp:spPr>
        <a:xfrm>
          <a:off x="3914043" y="1175430"/>
          <a:ext cx="511875" cy="51187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E32848-A41B-478C-A106-F5C07BD51BA8}">
      <dsp:nvSpPr>
        <dsp:cNvPr id="0" name=""/>
        <dsp:cNvSpPr/>
      </dsp:nvSpPr>
      <dsp:spPr>
        <a:xfrm>
          <a:off x="3438731" y="2155306"/>
          <a:ext cx="1462500" cy="58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500" kern="1200"/>
            <a:t>Reading</a:t>
          </a:r>
        </a:p>
      </dsp:txBody>
      <dsp:txXfrm>
        <a:off x="3438731" y="2155306"/>
        <a:ext cx="1462500" cy="585000"/>
      </dsp:txXfrm>
    </dsp:sp>
    <dsp:sp modelId="{9D22CD36-FCF7-423A-BD46-0704FDC5F909}">
      <dsp:nvSpPr>
        <dsp:cNvPr id="0" name=""/>
        <dsp:cNvSpPr/>
      </dsp:nvSpPr>
      <dsp:spPr>
        <a:xfrm>
          <a:off x="5442356" y="985305"/>
          <a:ext cx="892125" cy="89212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BA0C92-765A-481C-8B6D-7EAF7A04813E}">
      <dsp:nvSpPr>
        <dsp:cNvPr id="0" name=""/>
        <dsp:cNvSpPr/>
      </dsp:nvSpPr>
      <dsp:spPr>
        <a:xfrm>
          <a:off x="5632481" y="1175430"/>
          <a:ext cx="511875" cy="51187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2DB7DB-92E7-4559-A93D-35F391F74696}">
      <dsp:nvSpPr>
        <dsp:cNvPr id="0" name=""/>
        <dsp:cNvSpPr/>
      </dsp:nvSpPr>
      <dsp:spPr>
        <a:xfrm>
          <a:off x="5157168" y="2155306"/>
          <a:ext cx="1462500" cy="58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500" kern="1200"/>
            <a:t>Writing</a:t>
          </a:r>
        </a:p>
      </dsp:txBody>
      <dsp:txXfrm>
        <a:off x="5157168" y="2155306"/>
        <a:ext cx="1462500" cy="585000"/>
      </dsp:txXfrm>
    </dsp:sp>
    <dsp:sp modelId="{8E759F18-056F-4338-B6DD-9DA54E947914}">
      <dsp:nvSpPr>
        <dsp:cNvPr id="0" name=""/>
        <dsp:cNvSpPr/>
      </dsp:nvSpPr>
      <dsp:spPr>
        <a:xfrm>
          <a:off x="7160793" y="985305"/>
          <a:ext cx="892125" cy="892125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861FEE-66A4-4B7D-BEE6-3A3D5EA9989D}">
      <dsp:nvSpPr>
        <dsp:cNvPr id="0" name=""/>
        <dsp:cNvSpPr/>
      </dsp:nvSpPr>
      <dsp:spPr>
        <a:xfrm>
          <a:off x="7350918" y="1175430"/>
          <a:ext cx="511875" cy="511875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BC48EA-2BED-4A93-A8B3-54CB024662DF}">
      <dsp:nvSpPr>
        <dsp:cNvPr id="0" name=""/>
        <dsp:cNvSpPr/>
      </dsp:nvSpPr>
      <dsp:spPr>
        <a:xfrm>
          <a:off x="6875606" y="2155306"/>
          <a:ext cx="1462500" cy="58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500" kern="1200"/>
            <a:t>Viewing</a:t>
          </a:r>
        </a:p>
      </dsp:txBody>
      <dsp:txXfrm>
        <a:off x="6875606" y="2155306"/>
        <a:ext cx="1462500" cy="585000"/>
      </dsp:txXfrm>
    </dsp:sp>
    <dsp:sp modelId="{B70F342D-E66B-48F1-9FD8-76AB4EBA204F}">
      <dsp:nvSpPr>
        <dsp:cNvPr id="0" name=""/>
        <dsp:cNvSpPr/>
      </dsp:nvSpPr>
      <dsp:spPr>
        <a:xfrm>
          <a:off x="8879231" y="985305"/>
          <a:ext cx="892125" cy="89212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566CA4-E140-436F-8AAE-81B20A9AF945}">
      <dsp:nvSpPr>
        <dsp:cNvPr id="0" name=""/>
        <dsp:cNvSpPr/>
      </dsp:nvSpPr>
      <dsp:spPr>
        <a:xfrm>
          <a:off x="9069356" y="1175430"/>
          <a:ext cx="511875" cy="511875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FCD1A3-780C-40FB-A239-93C4BF93EA4C}">
      <dsp:nvSpPr>
        <dsp:cNvPr id="0" name=""/>
        <dsp:cNvSpPr/>
      </dsp:nvSpPr>
      <dsp:spPr>
        <a:xfrm>
          <a:off x="8594043" y="2155306"/>
          <a:ext cx="1462500" cy="58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500" kern="1200" dirty="0"/>
            <a:t>Representing Visually </a:t>
          </a:r>
        </a:p>
      </dsp:txBody>
      <dsp:txXfrm>
        <a:off x="8594043" y="2155306"/>
        <a:ext cx="1462500" cy="585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none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10/31/22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3043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10/31/22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279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10/31/22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602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10/31/22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940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10/31/22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2803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10/31/22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804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10/31/22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447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10/31/22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506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10/31/22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9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10/31/22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564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10/31/22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1309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10/31/22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354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i="1" kern="1200" cap="none" spc="-7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banker@tarleton.edu" TargetMode="External"/><Relationship Id="rId2" Type="http://schemas.openxmlformats.org/officeDocument/2006/relationships/hyperlink" Target="mailto:lumbreras@tarleton.ed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70" name="Rectangle 1069">
            <a:extLst>
              <a:ext uri="{FF2B5EF4-FFF2-40B4-BE49-F238E27FC236}">
                <a16:creationId xmlns:a16="http://schemas.microsoft.com/office/drawing/2014/main" id="{12FDBBD1-1F7B-4EF4-B524-B32DC7C829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0" name="Picture 6" descr="CC to Assist Tarleton State with Division I Feasibility Study — Collegiate  Consulting">
            <a:extLst>
              <a:ext uri="{FF2B5EF4-FFF2-40B4-BE49-F238E27FC236}">
                <a16:creationId xmlns:a16="http://schemas.microsoft.com/office/drawing/2014/main" id="{A0676894-1ED3-F173-9A74-B27182484C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22" r="15167"/>
          <a:stretch/>
        </p:blipFill>
        <p:spPr bwMode="auto">
          <a:xfrm>
            <a:off x="177536" y="87782"/>
            <a:ext cx="4479808" cy="6656832"/>
          </a:xfrm>
          <a:prstGeom prst="rect">
            <a:avLst/>
          </a:prstGeom>
          <a:noFill/>
          <a:ln w="3175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Simple concrete texture">
            <a:extLst>
              <a:ext uri="{FF2B5EF4-FFF2-40B4-BE49-F238E27FC236}">
                <a16:creationId xmlns:a16="http://schemas.microsoft.com/office/drawing/2014/main" id="{9E70B222-6709-42BC-BB5B-379A1373DD5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332" r="13331" b="-1"/>
          <a:stretch/>
        </p:blipFill>
        <p:spPr>
          <a:xfrm>
            <a:off x="4944533" y="87782"/>
            <a:ext cx="7176754" cy="6708039"/>
          </a:xfrm>
          <a:prstGeom prst="rect">
            <a:avLst/>
          </a:prstGeom>
          <a:ln w="31750">
            <a:solidFill>
              <a:srgbClr val="7030A0"/>
            </a:solidFill>
          </a:ln>
        </p:spPr>
      </p:pic>
      <p:sp>
        <p:nvSpPr>
          <p:cNvPr id="1072" name="Rectangle 1071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5067" y="1808532"/>
            <a:ext cx="5452527" cy="324093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074" name="Rectangle 1073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61010" y="1975104"/>
            <a:ext cx="5120640" cy="290779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39BCF-CAD5-1540-91D9-5E13372EA1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3793" y="2355458"/>
            <a:ext cx="4775075" cy="1630907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The Computer Assisted Language Learning (CALL) Rubric: </a:t>
            </a:r>
            <a:br>
              <a:rPr lang="en-US" sz="3200" dirty="0">
                <a:solidFill>
                  <a:schemeClr val="tx1"/>
                </a:solidFill>
              </a:rPr>
            </a:br>
            <a:r>
              <a:rPr lang="en-US" sz="3200" dirty="0">
                <a:solidFill>
                  <a:schemeClr val="tx1"/>
                </a:solidFill>
              </a:rPr>
              <a:t>A 21</a:t>
            </a:r>
            <a:r>
              <a:rPr lang="en-US" sz="3200" baseline="30000" dirty="0">
                <a:solidFill>
                  <a:schemeClr val="tx1"/>
                </a:solidFill>
              </a:rPr>
              <a:t>st</a:t>
            </a:r>
            <a:r>
              <a:rPr lang="en-US" sz="3200" dirty="0">
                <a:solidFill>
                  <a:schemeClr val="tx1"/>
                </a:solidFill>
              </a:rPr>
              <a:t> Century Tool for </a:t>
            </a:r>
            <a:br>
              <a:rPr lang="en-US" sz="3200" dirty="0">
                <a:solidFill>
                  <a:schemeClr val="tx1"/>
                </a:solidFill>
              </a:rPr>
            </a:br>
            <a:r>
              <a:rPr lang="en-US" sz="3200" dirty="0">
                <a:solidFill>
                  <a:schemeClr val="tx1"/>
                </a:solidFill>
              </a:rPr>
              <a:t>Emergent Bilinguals 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1F2315FF-7997-B7BD-3E7D-9FF78ABF47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33793" y="3995987"/>
            <a:ext cx="4775075" cy="770745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Dr. Ricardo Lumbreras, Jr. </a:t>
            </a:r>
          </a:p>
          <a:p>
            <a:r>
              <a:rPr lang="en-US" sz="2000" dirty="0">
                <a:solidFill>
                  <a:schemeClr val="tx1"/>
                </a:solidFill>
              </a:rPr>
              <a:t>Dr. Deborah Banker 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6225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65FAA58-0EDC-412F-A5F8-01968BE605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8089CB0-2F03-4E3C-ADBB-570A3BE78F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1081" y="0"/>
            <a:ext cx="551077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DBA80B1-3B69-49C0-8AC9-716ABA57F5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6197" y="643464"/>
            <a:ext cx="4143830" cy="5566305"/>
          </a:xfrm>
          <a:prstGeom prst="rect">
            <a:avLst/>
          </a:prstGeom>
          <a:solidFill>
            <a:srgbClr val="D9D9D9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47E1103-B264-49BE-BC2A-F4E40BD33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1587" y="806860"/>
            <a:ext cx="3813048" cy="5239512"/>
          </a:xfrm>
          <a:prstGeom prst="rect">
            <a:avLst/>
          </a:prstGeom>
          <a:solidFill>
            <a:schemeClr val="bg1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D0C632-6ED5-AC4D-B8F7-CBACF7840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3887" y="1185059"/>
            <a:ext cx="3491832" cy="4487882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Customizable Learning    </a:t>
            </a:r>
            <a:r>
              <a:rPr lang="en-US" sz="4400" dirty="0"/>
              <a:t>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2DA11B6-B538-4624-9628-98B823D761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59939" y="276008"/>
            <a:ext cx="6146615" cy="6305984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FB1CB5B-67A5-45DB-B8E1-7A09A642E3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25455" y="438912"/>
            <a:ext cx="5815584" cy="5980176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0654B1-E286-234C-B7FA-760FD3E42C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3656" y="936416"/>
            <a:ext cx="4870512" cy="4985169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3600" b="1" u="sng" dirty="0"/>
              <a:t>EXEMPLARY</a:t>
            </a:r>
          </a:p>
          <a:p>
            <a:endParaRPr lang="en-US" sz="3200" dirty="0"/>
          </a:p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tool allows flexibility in altering content and settings to meet 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individual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linguistic needs, including 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diagnostic capabilities, measurement of language level, and proficiency level movement. 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6899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65FAA58-0EDC-412F-A5F8-01968BE605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8089CB0-2F03-4E3C-ADBB-570A3BE78F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1081" y="0"/>
            <a:ext cx="551077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DBA80B1-3B69-49C0-8AC9-716ABA57F5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6197" y="643464"/>
            <a:ext cx="4143830" cy="5566305"/>
          </a:xfrm>
          <a:prstGeom prst="rect">
            <a:avLst/>
          </a:prstGeom>
          <a:solidFill>
            <a:srgbClr val="D9D9D9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47E1103-B264-49BE-BC2A-F4E40BD33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1587" y="806860"/>
            <a:ext cx="3813048" cy="5239512"/>
          </a:xfrm>
          <a:prstGeom prst="rect">
            <a:avLst/>
          </a:prstGeom>
          <a:solidFill>
            <a:schemeClr val="bg1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D0C632-6ED5-AC4D-B8F7-CBACF7840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3887" y="1185059"/>
            <a:ext cx="3491832" cy="4487882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Engaging </a:t>
            </a:r>
            <a:endParaRPr lang="en-US" sz="44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2DA11B6-B538-4624-9628-98B823D761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59939" y="276008"/>
            <a:ext cx="6146615" cy="6305984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FB1CB5B-67A5-45DB-B8E1-7A09A642E3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25455" y="438912"/>
            <a:ext cx="5815584" cy="5980176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0654B1-E286-234C-B7FA-760FD3E42C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3656" y="936416"/>
            <a:ext cx="4870512" cy="4985169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3600" b="1" u="sng" dirty="0"/>
              <a:t>EXEMPLARY</a:t>
            </a:r>
          </a:p>
          <a:p>
            <a:endParaRPr lang="en-US" sz="3200" dirty="0"/>
          </a:p>
          <a:p>
            <a:pPr marL="0">
              <a:lnSpc>
                <a:spcPct val="100000"/>
              </a:lnSpc>
              <a:spcBef>
                <a:spcPts val="0"/>
              </a:spcBef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user is self-directed and highly motivated to use the tool.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8900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65FAA58-0EDC-412F-A5F8-01968BE605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8089CB0-2F03-4E3C-ADBB-570A3BE78F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1081" y="0"/>
            <a:ext cx="551077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DBA80B1-3B69-49C0-8AC9-716ABA57F5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6197" y="643464"/>
            <a:ext cx="4143830" cy="5566305"/>
          </a:xfrm>
          <a:prstGeom prst="rect">
            <a:avLst/>
          </a:prstGeom>
          <a:solidFill>
            <a:srgbClr val="D9D9D9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47E1103-B264-49BE-BC2A-F4E40BD33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1587" y="806860"/>
            <a:ext cx="3813048" cy="5239512"/>
          </a:xfrm>
          <a:prstGeom prst="rect">
            <a:avLst/>
          </a:prstGeom>
          <a:solidFill>
            <a:schemeClr val="bg1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D0C632-6ED5-AC4D-B8F7-CBACF7840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3887" y="1185059"/>
            <a:ext cx="3491832" cy="4487882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Allows students to engage the six language domains: </a:t>
            </a:r>
            <a:br>
              <a:rPr lang="en-US" dirty="0"/>
            </a:br>
            <a:r>
              <a:rPr lang="en-US" dirty="0"/>
              <a:t>(L,S,R,W,V,R) </a:t>
            </a:r>
            <a:endParaRPr lang="en-US" sz="44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2DA11B6-B538-4624-9628-98B823D761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59939" y="276008"/>
            <a:ext cx="6146615" cy="6305984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FB1CB5B-67A5-45DB-B8E1-7A09A642E3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25455" y="438912"/>
            <a:ext cx="5815584" cy="5980176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0654B1-E286-234C-B7FA-760FD3E42C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3656" y="936416"/>
            <a:ext cx="4870512" cy="4985169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3600" b="1" u="sng" dirty="0"/>
              <a:t>EXEMPLARY</a:t>
            </a:r>
          </a:p>
          <a:p>
            <a:endParaRPr lang="en-US" sz="3200" dirty="0"/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Users can practice listening, speaking, reading, writing, viewing, and representing in specific and targeted content areas. 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0333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EB72A9B-FD82-4F09-BF1E-D39311D3A0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D39B371-6E4E-4070-AB4E-4D788405A5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937DAED-8BFE-4563-BB45-B5E554D70A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FDD2B3-7901-EC4D-9700-D82C1BFA9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en-US" sz="4400" b="1"/>
              <a:t>Allows students to engage the six language domains (L, S, R, W, V, R)</a:t>
            </a:r>
            <a:r>
              <a:rPr lang="en-US" sz="4400"/>
              <a:t>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E391D51-F726-494B-81C9-A5EF05FAD7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27063"/>
              </p:ext>
            </p:extLst>
          </p:nvPr>
        </p:nvGraphicFramePr>
        <p:xfrm>
          <a:off x="1066800" y="2310063"/>
          <a:ext cx="10058400" cy="3725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551448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8">
            <a:extLst>
              <a:ext uri="{FF2B5EF4-FFF2-40B4-BE49-F238E27FC236}">
                <a16:creationId xmlns:a16="http://schemas.microsoft.com/office/drawing/2014/main" id="{0EB72A9B-FD82-4F09-BF1E-D39311D3A0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10">
            <a:extLst>
              <a:ext uri="{FF2B5EF4-FFF2-40B4-BE49-F238E27FC236}">
                <a16:creationId xmlns:a16="http://schemas.microsoft.com/office/drawing/2014/main" id="{DD39B371-6E4E-4070-AB4E-4D788405A5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" name="Rectangle 12">
            <a:extLst>
              <a:ext uri="{FF2B5EF4-FFF2-40B4-BE49-F238E27FC236}">
                <a16:creationId xmlns:a16="http://schemas.microsoft.com/office/drawing/2014/main" id="{B937DAED-8BFE-4563-BB45-B5E554D70A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7EADAD3-23B5-2942-8859-031DC3238A2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3624225"/>
              </p:ext>
            </p:extLst>
          </p:nvPr>
        </p:nvGraphicFramePr>
        <p:xfrm>
          <a:off x="1066800" y="1785938"/>
          <a:ext cx="10058402" cy="453904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29323">
                  <a:extLst>
                    <a:ext uri="{9D8B030D-6E8A-4147-A177-3AD203B41FA5}">
                      <a16:colId xmlns:a16="http://schemas.microsoft.com/office/drawing/2014/main" val="4291463863"/>
                    </a:ext>
                  </a:extLst>
                </a:gridCol>
                <a:gridCol w="1879686">
                  <a:extLst>
                    <a:ext uri="{9D8B030D-6E8A-4147-A177-3AD203B41FA5}">
                      <a16:colId xmlns:a16="http://schemas.microsoft.com/office/drawing/2014/main" val="565958964"/>
                    </a:ext>
                  </a:extLst>
                </a:gridCol>
                <a:gridCol w="2147987">
                  <a:extLst>
                    <a:ext uri="{9D8B030D-6E8A-4147-A177-3AD203B41FA5}">
                      <a16:colId xmlns:a16="http://schemas.microsoft.com/office/drawing/2014/main" val="970670920"/>
                    </a:ext>
                  </a:extLst>
                </a:gridCol>
                <a:gridCol w="2192304">
                  <a:extLst>
                    <a:ext uri="{9D8B030D-6E8A-4147-A177-3AD203B41FA5}">
                      <a16:colId xmlns:a16="http://schemas.microsoft.com/office/drawing/2014/main" val="3210975810"/>
                    </a:ext>
                  </a:extLst>
                </a:gridCol>
                <a:gridCol w="2409102">
                  <a:extLst>
                    <a:ext uri="{9D8B030D-6E8A-4147-A177-3AD203B41FA5}">
                      <a16:colId xmlns:a16="http://schemas.microsoft.com/office/drawing/2014/main" val="824928293"/>
                    </a:ext>
                  </a:extLst>
                </a:gridCol>
              </a:tblGrid>
              <a:tr h="237669">
                <a:tc gridSpan="5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Online Language Learning Tool Rubric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20" marR="2702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8028355"/>
                  </a:ext>
                </a:extLst>
              </a:tr>
              <a:tr h="19137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Points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20" marR="2702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4 – Exemplary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20" marR="2702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3 – Sufficient 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20" marR="2702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2 – Inadequate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20" marR="2702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1 – Inadvisable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20" marR="27020" marT="0" marB="0"/>
                </a:tc>
                <a:extLst>
                  <a:ext uri="{0D108BD9-81ED-4DB2-BD59-A6C34878D82A}">
                    <a16:rowId xmlns:a16="http://schemas.microsoft.com/office/drawing/2014/main" val="2775268056"/>
                  </a:ext>
                </a:extLst>
              </a:tr>
              <a:tr h="50003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Source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20" marR="27020" marT="0" marB="0"/>
                </a:tc>
                <a:tc>
                  <a:txBody>
                    <a:bodyPr/>
                    <a:lstStyle/>
                    <a:p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tool is prepared and maintained by an accredited, verifiable, and contactable source. It is usable, accessible, and findable.</a:t>
                      </a:r>
                    </a:p>
                  </a:txBody>
                  <a:tcPr marL="27020" marR="2702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tool is missing one of the following: accreditation, verifiability, contactability, usability, accessibility, or findability.</a:t>
                      </a:r>
                      <a:r>
                        <a:rPr lang="en-US" sz="800" dirty="0">
                          <a:effectLst/>
                        </a:rPr>
                        <a:t> 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20" marR="2702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tool is missing two of the following: accreditation, verifiability, contactability, usability, accessibility, or findability.</a:t>
                      </a:r>
                      <a:r>
                        <a:rPr lang="en-US" sz="800" dirty="0">
                          <a:effectLst/>
                        </a:rPr>
                        <a:t> 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20" marR="2702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tool has only one of the following: accreditation, verifiability, contactability, usability, accessibility, or findability.</a:t>
                      </a:r>
                      <a:r>
                        <a:rPr lang="en-US" sz="800" dirty="0">
                          <a:effectLst/>
                        </a:rPr>
                        <a:t> 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20" marR="27020" marT="0" marB="0"/>
                </a:tc>
                <a:extLst>
                  <a:ext uri="{0D108BD9-81ED-4DB2-BD59-A6C34878D82A}">
                    <a16:rowId xmlns:a16="http://schemas.microsoft.com/office/drawing/2014/main" val="3610864073"/>
                  </a:ext>
                </a:extLst>
              </a:tr>
              <a:tr h="50003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Content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20" marR="2702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The tool allows students to practice targeted grade level math, reading, science, and social studies objectives.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20" marR="2702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The tool is missing one of the targeted grade level choices for math, reading, science, and social studies objectives.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20" marR="2702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The tool is missing two of the targeted grade level choices for math, reading, science, and social studies objectives.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20" marR="2702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The tool has only one of the targeted grade level choices for math, reading, science, and social studies objectives.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20" marR="27020" marT="0" marB="0"/>
                </a:tc>
                <a:extLst>
                  <a:ext uri="{0D108BD9-81ED-4DB2-BD59-A6C34878D82A}">
                    <a16:rowId xmlns:a16="http://schemas.microsoft.com/office/drawing/2014/main" val="1781695632"/>
                  </a:ext>
                </a:extLst>
              </a:tr>
              <a:tr h="50003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Accuracy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20" marR="2702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The tool allows users to practice sentence structure, vocabulary, and grammar within the chosen content area.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20" marR="2702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The tool does not allow practicing one of the following: sentence structure, vocabulary, and grammar within the chosen content area.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20" marR="2702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The tool does not allow practicing two of the following: sentence structure, vocabulary, and grammar within the chosen content area.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20" marR="2702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The tool only allows practicing one of the following: sentence structure, vocabulary, and grammar within the chosen content area.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20" marR="27020" marT="0" marB="0"/>
                </a:tc>
                <a:extLst>
                  <a:ext uri="{0D108BD9-81ED-4DB2-BD59-A6C34878D82A}">
                    <a16:rowId xmlns:a16="http://schemas.microsoft.com/office/drawing/2014/main" val="3066875015"/>
                  </a:ext>
                </a:extLst>
              </a:tr>
              <a:tr h="65454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Comprehensibility &amp; Pronunciation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20" marR="2702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The tool allows users to understand all contextual cues, to respond to those content specific cues, and to practice responding appropriately.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20" marR="2702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The tool is missing one of the following: allows users to understand all contextual cues, to respond to those content specific cues, and to practice responding appropriately.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20" marR="2702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The tool is missing two of the following: allows users to understand all contextual cues, to respond to those content specific cues, and to practice responding appropriately.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20" marR="2702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The tool only allows one of the following: allows users to understand all contextual cues, to respond to those content specific cues, and to practice responding appropriately.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20" marR="27020" marT="0" marB="0"/>
                </a:tc>
                <a:extLst>
                  <a:ext uri="{0D108BD9-81ED-4DB2-BD59-A6C34878D82A}">
                    <a16:rowId xmlns:a16="http://schemas.microsoft.com/office/drawing/2014/main" val="1142671349"/>
                  </a:ext>
                </a:extLst>
              </a:tr>
              <a:tr h="50003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Feedback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20" marR="2702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The user is provided specific, content area, and language domain feedback.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20" marR="2702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The user is not provided one of the following: specific, content area, language domain feedback.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20" marR="2702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The user is not provided two of the following: specific, content area, language domain feedback.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20" marR="2702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The user is provided no feedback.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20" marR="27020" marT="0" marB="0"/>
                </a:tc>
                <a:extLst>
                  <a:ext uri="{0D108BD9-81ED-4DB2-BD59-A6C34878D82A}">
                    <a16:rowId xmlns:a16="http://schemas.microsoft.com/office/drawing/2014/main" val="925688344"/>
                  </a:ext>
                </a:extLst>
              </a:tr>
              <a:tr h="50003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Customizable Learning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20" marR="27020" marT="0" marB="0"/>
                </a:tc>
                <a:tc>
                  <a:txBody>
                    <a:bodyPr/>
                    <a:lstStyle/>
                    <a:p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tool allows flexibility in altering content and settings to meet </a:t>
                      </a:r>
                      <a:r>
                        <a:rPr lang="en-US" sz="8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individual</a:t>
                      </a:r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linguistic needs, including diagnostic capabilities, measurement of language level, and proficiency level movement.</a:t>
                      </a:r>
                      <a:r>
                        <a:rPr lang="en-US" sz="800" dirty="0">
                          <a:effectLst/>
                        </a:rPr>
                        <a:t> 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20" marR="27020" marT="0" marB="0"/>
                </a:tc>
                <a:tc>
                  <a:txBody>
                    <a:bodyPr/>
                    <a:lstStyle/>
                    <a:p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tool allows some flexibility to alter content and settings to meet </a:t>
                      </a:r>
                      <a:r>
                        <a:rPr lang="en-US" sz="8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individual</a:t>
                      </a:r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linguistic needs, including diagnostic capabilities, measurement of language level, and proficiency level movement.</a:t>
                      </a:r>
                      <a:r>
                        <a:rPr lang="en-US" sz="800" dirty="0">
                          <a:effectLst/>
                        </a:rPr>
                        <a:t> 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20" marR="27020" marT="0" marB="0"/>
                </a:tc>
                <a:tc>
                  <a:txBody>
                    <a:bodyPr/>
                    <a:lstStyle/>
                    <a:p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tool allows limited flexibility to alter content and settings to meet </a:t>
                      </a:r>
                      <a:r>
                        <a:rPr lang="en-US" sz="8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individual</a:t>
                      </a:r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linguistic needs, including diagnostic capabilities, measurement of language level, and proficiency level movement.</a:t>
                      </a:r>
                      <a:r>
                        <a:rPr lang="en-US" sz="800" dirty="0">
                          <a:effectLst/>
                        </a:rPr>
                        <a:t> 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20" marR="27020" marT="0" marB="0"/>
                </a:tc>
                <a:tc>
                  <a:txBody>
                    <a:bodyPr/>
                    <a:lstStyle/>
                    <a:p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tool allows no flexibility to alter content and settings to meet </a:t>
                      </a:r>
                      <a:r>
                        <a:rPr lang="en-US" sz="8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individual</a:t>
                      </a:r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linguistic needs, including  </a:t>
                      </a:r>
                    </a:p>
                    <a:p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diagnostic capabilities, measurement of language level, and proficiency level movement.</a:t>
                      </a:r>
                      <a:r>
                        <a:rPr lang="en-US" sz="800" dirty="0">
                          <a:effectLst/>
                        </a:rPr>
                        <a:t> 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20" marR="27020" marT="0" marB="0"/>
                </a:tc>
                <a:extLst>
                  <a:ext uri="{0D108BD9-81ED-4DB2-BD59-A6C34878D82A}">
                    <a16:rowId xmlns:a16="http://schemas.microsoft.com/office/drawing/2014/main" val="3926125604"/>
                  </a:ext>
                </a:extLst>
              </a:tr>
              <a:tr h="34570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Engaging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20" marR="2702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The user is self-directed and highly motivated to use the tool.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20" marR="2702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The user uses the tool as directed by the teacher.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20" marR="2702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The user is off task when using the tool and views it as a “must do” for school.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20" marR="2702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The user is not self-directed with the tool use, avoids it, and complains when instructed to do so.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20" marR="27020" marT="0" marB="0"/>
                </a:tc>
                <a:extLst>
                  <a:ext uri="{0D108BD9-81ED-4DB2-BD59-A6C34878D82A}">
                    <a16:rowId xmlns:a16="http://schemas.microsoft.com/office/drawing/2014/main" val="1255305932"/>
                  </a:ext>
                </a:extLst>
              </a:tr>
              <a:tr h="50003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Allows students to engage the six language domains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(L, S, R, W, V, R)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20" marR="2702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Users can practice listening, speaking, reading, writing, viewing, and representing in specific and targeted content areas.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20" marR="2702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Users can practice four of the six language domains in specific and targeted content areas.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20" marR="2702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Users can practice three of the six language domains in specific and targeted content areas.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20" marR="2702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Users can practice two of the six language domains in specific and targeted content areas.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20" marR="27020" marT="0" marB="0"/>
                </a:tc>
                <a:extLst>
                  <a:ext uri="{0D108BD9-81ED-4DB2-BD59-A6C34878D82A}">
                    <a16:rowId xmlns:a16="http://schemas.microsoft.com/office/drawing/2014/main" val="3247677011"/>
                  </a:ext>
                </a:extLst>
              </a:tr>
            </a:tbl>
          </a:graphicData>
        </a:graphic>
      </p:graphicFrame>
      <p:sp>
        <p:nvSpPr>
          <p:cNvPr id="6" name="Title 5">
            <a:extLst>
              <a:ext uri="{FF2B5EF4-FFF2-40B4-BE49-F238E27FC236}">
                <a16:creationId xmlns:a16="http://schemas.microsoft.com/office/drawing/2014/main" id="{8B4A019F-A25A-074C-95E0-F6BE66B190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Rubric </a:t>
            </a:r>
          </a:p>
        </p:txBody>
      </p:sp>
    </p:spTree>
    <p:extLst>
      <p:ext uri="{BB962C8B-B14F-4D97-AF65-F5344CB8AC3E}">
        <p14:creationId xmlns:p14="http://schemas.microsoft.com/office/powerpoint/2010/main" val="8026884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AAFFC-B2F8-FEB4-438F-4B0704F05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6493" y="1559768"/>
            <a:ext cx="2978281" cy="313537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cap="all" spc="-100">
                <a:solidFill>
                  <a:schemeClr val="bg1"/>
                </a:solidFill>
              </a:rPr>
              <a:t>QR CODE TO THE RUBRIC </a:t>
            </a:r>
          </a:p>
        </p:txBody>
      </p:sp>
      <p:pic>
        <p:nvPicPr>
          <p:cNvPr id="5" name="Content Placeholder 4" descr="Qr code&#10;&#10;Description automatically generated">
            <a:extLst>
              <a:ext uri="{FF2B5EF4-FFF2-40B4-BE49-F238E27FC236}">
                <a16:creationId xmlns:a16="http://schemas.microsoft.com/office/drawing/2014/main" id="{AF1DF472-A066-A449-7F8C-4468827F98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91816" y="645106"/>
            <a:ext cx="5711746" cy="5564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4183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DC258-FC94-CC42-A545-C1712ED63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5EBD78-2FA5-6F4E-BEEC-21731ABE3F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Bahari, A. (2021). Computer-assisted language proficiency assessment tools and strategies. </a:t>
            </a:r>
            <a:r>
              <a:rPr lang="en-US" i="1" dirty="0"/>
              <a:t>Open Learning: The </a:t>
            </a:r>
          </a:p>
          <a:p>
            <a:pPr marL="0" indent="0">
              <a:buNone/>
            </a:pPr>
            <a:r>
              <a:rPr lang="en-US" i="1" dirty="0"/>
              <a:t>	Journal of Open, Distance and e-learning, 36</a:t>
            </a:r>
            <a:r>
              <a:rPr lang="en-US" dirty="0"/>
              <a:t>(1), 61-87. https://doi.org/10.1080/02680513:2020.1726738</a:t>
            </a:r>
          </a:p>
          <a:p>
            <a:pPr marL="0" indent="0">
              <a:buNone/>
            </a:pPr>
            <a:r>
              <a:rPr lang="en-US" dirty="0"/>
              <a:t>Duarte, A., &amp; Barros, A. (2018). A computer assisted intervention on learning strategies. </a:t>
            </a:r>
            <a:r>
              <a:rPr lang="en-US" i="1" dirty="0"/>
              <a:t>Australian Educational </a:t>
            </a:r>
          </a:p>
          <a:p>
            <a:pPr marL="0" indent="0">
              <a:buNone/>
            </a:pPr>
            <a:r>
              <a:rPr lang="en-US" i="1" dirty="0"/>
              <a:t>	Computing, 33</a:t>
            </a:r>
            <a:r>
              <a:rPr lang="en-US" dirty="0"/>
              <a:t>(1).</a:t>
            </a:r>
          </a:p>
          <a:p>
            <a:pPr marL="0" indent="0">
              <a:buNone/>
            </a:pPr>
            <a:r>
              <a:rPr lang="en-US" dirty="0"/>
              <a:t>Rogerson-Revell, P.M. (2021). Computer-assisted pronunciation training (CAPT): Current issues and future</a:t>
            </a:r>
          </a:p>
          <a:p>
            <a:pPr marL="0" indent="0">
              <a:buNone/>
            </a:pPr>
            <a:r>
              <a:rPr lang="en-US" dirty="0"/>
              <a:t>	directions. </a:t>
            </a:r>
            <a:r>
              <a:rPr lang="en-US" i="1" dirty="0"/>
              <a:t>RELC Journal, 52</a:t>
            </a:r>
            <a:r>
              <a:rPr lang="en-US" dirty="0"/>
              <a:t>(1), 189-205. https://doi.org/10.1177/0033688220977406</a:t>
            </a:r>
          </a:p>
          <a:p>
            <a:pPr marL="0" indent="0">
              <a:buNone/>
            </a:pPr>
            <a:r>
              <a:rPr lang="en-US" dirty="0"/>
              <a:t>Sehlaoui, A.S. (2018). </a:t>
            </a:r>
            <a:r>
              <a:rPr lang="en-US" i="1" dirty="0"/>
              <a:t>Teaching ESL and STEM content through CALL: A research-based interdisciplinary critical </a:t>
            </a:r>
          </a:p>
          <a:p>
            <a:pPr marL="0" indent="0">
              <a:buNone/>
            </a:pPr>
            <a:r>
              <a:rPr lang="en-US" i="1" dirty="0"/>
              <a:t>	pedagogical approach. </a:t>
            </a:r>
            <a:r>
              <a:rPr lang="en-US" dirty="0"/>
              <a:t>Lexington Books.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95063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Qr code&#10;&#10;Description automatically generated">
            <a:extLst>
              <a:ext uri="{FF2B5EF4-FFF2-40B4-BE49-F238E27FC236}">
                <a16:creationId xmlns:a16="http://schemas.microsoft.com/office/drawing/2014/main" id="{5164DF62-E026-467E-0395-08C4B66CA4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0471" y="645106"/>
            <a:ext cx="5674828" cy="555989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1B66088-5019-364E-B97D-FCCF1142F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0024" y="1559768"/>
            <a:ext cx="3238829" cy="313537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4100" cap="all" spc="-100"/>
              <a:t>QR CODE TO LANGUAGE TOOLS WEBSITE</a:t>
            </a:r>
            <a:br>
              <a:rPr lang="en-US" sz="4100" cap="all" spc="-100"/>
            </a:br>
            <a:endParaRPr lang="en-US" sz="4100" cap="all" spc="-100"/>
          </a:p>
        </p:txBody>
      </p:sp>
    </p:spTree>
    <p:extLst>
      <p:ext uri="{BB962C8B-B14F-4D97-AF65-F5344CB8AC3E}">
        <p14:creationId xmlns:p14="http://schemas.microsoft.com/office/powerpoint/2010/main" val="40320699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 descr="Digital pattern of letters and numbers">
            <a:extLst>
              <a:ext uri="{FF2B5EF4-FFF2-40B4-BE49-F238E27FC236}">
                <a16:creationId xmlns:a16="http://schemas.microsoft.com/office/drawing/2014/main" id="{43B5E21A-A363-2CC8-82E1-695BC22C93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022" r="20756" b="-1"/>
          <a:stretch/>
        </p:blipFill>
        <p:spPr>
          <a:xfrm>
            <a:off x="20" y="10"/>
            <a:ext cx="6392647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1B66088-5019-364E-B97D-FCCF1142F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4082" y="642594"/>
            <a:ext cx="4472921" cy="137160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4000" cap="all" spc="-100" dirty="0"/>
              <a:t>Suggested tabs to examine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B7AD59-5768-7E44-88B7-8712EF8DD7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64082" y="2103120"/>
            <a:ext cx="4472922" cy="3931920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800" spc="80" dirty="0"/>
              <a:t>DAVE’S ESL CAFÉ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800" spc="80" dirty="0"/>
              <a:t>ESL GOLD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800" spc="80" dirty="0"/>
              <a:t>MANY THINGS SPELLING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800" spc="80" dirty="0"/>
              <a:t>ESL CYBER LISTENING LAB</a:t>
            </a:r>
          </a:p>
        </p:txBody>
      </p:sp>
    </p:spTree>
    <p:extLst>
      <p:ext uri="{BB962C8B-B14F-4D97-AF65-F5344CB8AC3E}">
        <p14:creationId xmlns:p14="http://schemas.microsoft.com/office/powerpoint/2010/main" val="7731087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65FAA58-0EDC-412F-A5F8-01968BE605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8089CB0-2F03-4E3C-ADBB-570A3BE78F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1081" y="0"/>
            <a:ext cx="551077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DBA80B1-3B69-49C0-8AC9-716ABA57F5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6197" y="643464"/>
            <a:ext cx="4143830" cy="5566305"/>
          </a:xfrm>
          <a:prstGeom prst="rect">
            <a:avLst/>
          </a:prstGeom>
          <a:solidFill>
            <a:srgbClr val="D9D9D9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47E1103-B264-49BE-BC2A-F4E40BD33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1587" y="806860"/>
            <a:ext cx="3813048" cy="5239512"/>
          </a:xfrm>
          <a:prstGeom prst="rect">
            <a:avLst/>
          </a:prstGeom>
          <a:solidFill>
            <a:schemeClr val="bg1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C9B509-D8E2-6238-D104-354E8A7A5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3887" y="1185059"/>
            <a:ext cx="3491832" cy="4487882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Contact Information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2DA11B6-B538-4624-9628-98B823D761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59939" y="276008"/>
            <a:ext cx="6146615" cy="6305984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FB1CB5B-67A5-45DB-B8E1-7A09A642E3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25455" y="438912"/>
            <a:ext cx="5815584" cy="5980176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EA78A0-B623-C39E-B5D4-53EDA2577F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3656" y="936416"/>
            <a:ext cx="4870512" cy="4985169"/>
          </a:xfrm>
        </p:spPr>
        <p:txBody>
          <a:bodyPr anchor="ctr">
            <a:normAutofit/>
          </a:bodyPr>
          <a:lstStyle/>
          <a:p>
            <a:r>
              <a:rPr lang="en-US" sz="2800" dirty="0"/>
              <a:t>Dr. Ricardo Lumbreras, Jr. </a:t>
            </a:r>
          </a:p>
          <a:p>
            <a:r>
              <a:rPr lang="en-US" sz="2800" dirty="0"/>
              <a:t>254-968-9231</a:t>
            </a:r>
          </a:p>
          <a:p>
            <a:pPr lvl="1"/>
            <a:r>
              <a:rPr lang="en-US" sz="2800" dirty="0">
                <a:hlinkClick r:id="rId2"/>
              </a:rPr>
              <a:t>lumbreras@tarleton.edu</a:t>
            </a:r>
            <a:r>
              <a:rPr lang="en-US" sz="2800" dirty="0"/>
              <a:t> </a:t>
            </a:r>
          </a:p>
          <a:p>
            <a:pPr lvl="1"/>
            <a:endParaRPr lang="en-US" sz="2800" dirty="0"/>
          </a:p>
          <a:p>
            <a:r>
              <a:rPr lang="en-US" sz="2800" dirty="0"/>
              <a:t>Dr. Deborah Banker </a:t>
            </a:r>
          </a:p>
          <a:p>
            <a:r>
              <a:rPr lang="en-US" sz="2800" dirty="0"/>
              <a:t>254-968-9941</a:t>
            </a:r>
          </a:p>
          <a:p>
            <a:pPr lvl="1"/>
            <a:r>
              <a:rPr lang="en-US" sz="2800" dirty="0">
                <a:hlinkClick r:id="rId3"/>
              </a:rPr>
              <a:t>banker@tarleton.edu</a:t>
            </a:r>
            <a:endParaRPr lang="en-US" sz="2800" dirty="0"/>
          </a:p>
          <a:p>
            <a:pPr marL="274320" lvl="1" indent="0">
              <a:buNone/>
            </a:pPr>
            <a:endParaRPr lang="en-US" sz="2000" dirty="0"/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349144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74AA1-DF67-C54E-9EA4-AA597441F5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the research says about the need to evaluate online learning tools…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269338-353B-EF4F-A535-665FEFF915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Duarte &amp; Barros (2018) suggest that “although it is relatively simple to implement a surface approach to learning, it is not easy to encourage a deep approach” (p. 4). </a:t>
            </a:r>
          </a:p>
          <a:p>
            <a:r>
              <a:rPr lang="en-US" sz="2000" dirty="0"/>
              <a:t>Nix &amp; Wyllie (2011) as cited in Bahari (2021) further suggest interactive assessment “makes it possible to offer learners a choice on entering the assessment environment, greater engagement and control of the learning experience and instant feedback” (p. 65). </a:t>
            </a:r>
          </a:p>
          <a:p>
            <a:r>
              <a:rPr lang="en-US" sz="2000" dirty="0"/>
              <a:t>We have moved beyond the four language acquisition domains of listening, speaking, reading, and writing to include viewing and representing visually (Sehlaoui, 2018).</a:t>
            </a:r>
          </a:p>
          <a:p>
            <a:r>
              <a:rPr lang="en-US" sz="2000" dirty="0"/>
              <a:t>Rogerson-Revell (2021) suggests the increasing attractiveness and availability of CALL tools is more technology driven as opposed to being pedagogy-led. Therefore, it lacks the pedagogic tools to ensure effective language acquisition. </a:t>
            </a:r>
          </a:p>
          <a:p>
            <a:r>
              <a:rPr lang="en-US" sz="2000" dirty="0"/>
              <a:t>So, what is the framework for this rubric? </a:t>
            </a:r>
          </a:p>
        </p:txBody>
      </p:sp>
    </p:spTree>
    <p:extLst>
      <p:ext uri="{BB962C8B-B14F-4D97-AF65-F5344CB8AC3E}">
        <p14:creationId xmlns:p14="http://schemas.microsoft.com/office/powerpoint/2010/main" val="30738054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29A19-58D0-9784-0DC7-471071896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ELPS </a:t>
            </a:r>
            <a:r>
              <a:rPr lang="en-US" dirty="0">
                <a:solidFill>
                  <a:srgbClr val="7030A0"/>
                </a:solidFill>
              </a:rPr>
              <a:t>&amp;</a:t>
            </a:r>
            <a:r>
              <a:rPr lang="en-US" dirty="0"/>
              <a:t> WIDA </a:t>
            </a:r>
            <a:br>
              <a:rPr lang="en-US" dirty="0"/>
            </a:br>
            <a:r>
              <a:rPr lang="en-US" dirty="0"/>
              <a:t>Language Proficiency Standards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EAE534-73F4-53D8-9BDA-0F048115A7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Initially, the framework was designed &amp; aligned with the English Language Proficiency Standards (ELPS) from the State of Texas.</a:t>
            </a:r>
          </a:p>
          <a:p>
            <a:r>
              <a:rPr lang="en-US" sz="2000" dirty="0"/>
              <a:t>The ELP standard categories are as follows: </a:t>
            </a:r>
            <a:r>
              <a:rPr lang="en-US" sz="2000" b="1" dirty="0">
                <a:solidFill>
                  <a:srgbClr val="7030A0"/>
                </a:solidFill>
              </a:rPr>
              <a:t>Beginner, Intermediate, Advanced, Advanced-High.</a:t>
            </a:r>
          </a:p>
          <a:p>
            <a:r>
              <a:rPr lang="en-US" sz="2000" dirty="0"/>
              <a:t>The researchers expanded the framework proficiency standards to include the nationally recognized World-Class Instructional Design and Assessment Consortium (WIDA) language proficiency standards.</a:t>
            </a:r>
          </a:p>
          <a:p>
            <a:r>
              <a:rPr lang="en-US" sz="2000" dirty="0"/>
              <a:t>The intent was to broaden the scope of the framework to include language proficiency levels that better represented Emergent Bilingual students language acquisition abilities.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80466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071C0CD-5EFD-45A1-AAFD-61C3D4A651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A03302C-20A2-4C4F-9760-E85AE10413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337" y="643464"/>
            <a:ext cx="10912338" cy="5571072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D00F093B-0739-4429-B30D-D72924D088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9702" y="809244"/>
            <a:ext cx="10579608" cy="5239512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038420B-DFA3-5F3B-0227-3B630C59DE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06286" y="1446715"/>
            <a:ext cx="9637485" cy="3299335"/>
          </a:xfrm>
        </p:spPr>
        <p:txBody>
          <a:bodyPr>
            <a:normAutofit/>
          </a:bodyPr>
          <a:lstStyle/>
          <a:p>
            <a:r>
              <a:rPr lang="en-US" dirty="0"/>
              <a:t>The CALL Rubric Descriptors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BB92999-6A40-480A-8965-2F20DFB032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640856"/>
            <a:ext cx="1920240" cy="73152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5573B87-7D61-460C-9ADA-EF63674E3A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000000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AAF6B7C-985D-4351-9564-8DBDF5BB03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941820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000000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88433F4-33AB-4CE1-9DE3-72A8403654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000000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77726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65FAA58-0EDC-412F-A5F8-01968BE605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8089CB0-2F03-4E3C-ADBB-570A3BE78F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1081" y="0"/>
            <a:ext cx="551077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DBA80B1-3B69-49C0-8AC9-716ABA57F5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6197" y="643464"/>
            <a:ext cx="4143830" cy="5566305"/>
          </a:xfrm>
          <a:prstGeom prst="rect">
            <a:avLst/>
          </a:prstGeom>
          <a:solidFill>
            <a:srgbClr val="D9D9D9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47E1103-B264-49BE-BC2A-F4E40BD33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1587" y="806860"/>
            <a:ext cx="3813048" cy="5239512"/>
          </a:xfrm>
          <a:prstGeom prst="rect">
            <a:avLst/>
          </a:prstGeom>
          <a:solidFill>
            <a:schemeClr val="bg1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D0C632-6ED5-AC4D-B8F7-CBACF7840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3887" y="1185059"/>
            <a:ext cx="3491832" cy="4487882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Source</a:t>
            </a:r>
            <a:r>
              <a:rPr lang="en-US" sz="4400" dirty="0"/>
              <a:t>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2DA11B6-B538-4624-9628-98B823D761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59939" y="276008"/>
            <a:ext cx="6146615" cy="6305984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FB1CB5B-67A5-45DB-B8E1-7A09A642E3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25455" y="438912"/>
            <a:ext cx="5815584" cy="5980176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0654B1-E286-234C-B7FA-760FD3E42C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3656" y="936416"/>
            <a:ext cx="4870512" cy="4985169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3600" b="1" u="sng" dirty="0"/>
              <a:t>EXEMPLARY</a:t>
            </a:r>
          </a:p>
          <a:p>
            <a:endParaRPr lang="en-US" sz="3200" dirty="0"/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tool is prepared and maintained by an accredited, verifiable, and contactable source. It is usable, accessible, and findable.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240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65FAA58-0EDC-412F-A5F8-01968BE605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8089CB0-2F03-4E3C-ADBB-570A3BE78F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1081" y="0"/>
            <a:ext cx="551077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DBA80B1-3B69-49C0-8AC9-716ABA57F5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6197" y="643464"/>
            <a:ext cx="4143830" cy="5566305"/>
          </a:xfrm>
          <a:prstGeom prst="rect">
            <a:avLst/>
          </a:prstGeom>
          <a:solidFill>
            <a:srgbClr val="D9D9D9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47E1103-B264-49BE-BC2A-F4E40BD33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1587" y="806860"/>
            <a:ext cx="3813048" cy="5239512"/>
          </a:xfrm>
          <a:prstGeom prst="rect">
            <a:avLst/>
          </a:prstGeom>
          <a:solidFill>
            <a:schemeClr val="bg1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D0C632-6ED5-AC4D-B8F7-CBACF7840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3887" y="1185059"/>
            <a:ext cx="3491832" cy="4487882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Content </a:t>
            </a:r>
            <a:r>
              <a:rPr lang="en-US" sz="4400" dirty="0"/>
              <a:t>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2DA11B6-B538-4624-9628-98B823D761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59939" y="276008"/>
            <a:ext cx="6146615" cy="6305984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FB1CB5B-67A5-45DB-B8E1-7A09A642E3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25455" y="438912"/>
            <a:ext cx="5815584" cy="5980176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0654B1-E286-234C-B7FA-760FD3E42C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3656" y="936416"/>
            <a:ext cx="4870512" cy="4985169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3600" b="1" u="sng" dirty="0"/>
              <a:t>EXEMPLARY</a:t>
            </a:r>
          </a:p>
          <a:p>
            <a:endParaRPr lang="en-US" sz="3200" dirty="0"/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tool allows students to practice targeted grade-level math, reading, science, and social studies objectives. 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6367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65FAA58-0EDC-412F-A5F8-01968BE605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8089CB0-2F03-4E3C-ADBB-570A3BE78F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1081" y="0"/>
            <a:ext cx="551077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DBA80B1-3B69-49C0-8AC9-716ABA57F5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6197" y="643464"/>
            <a:ext cx="4143830" cy="5566305"/>
          </a:xfrm>
          <a:prstGeom prst="rect">
            <a:avLst/>
          </a:prstGeom>
          <a:solidFill>
            <a:srgbClr val="D9D9D9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47E1103-B264-49BE-BC2A-F4E40BD33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1587" y="806860"/>
            <a:ext cx="3813048" cy="5239512"/>
          </a:xfrm>
          <a:prstGeom prst="rect">
            <a:avLst/>
          </a:prstGeom>
          <a:solidFill>
            <a:schemeClr val="bg1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D0C632-6ED5-AC4D-B8F7-CBACF7840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3887" y="1185059"/>
            <a:ext cx="3491832" cy="4487882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Accuracy  </a:t>
            </a:r>
            <a:r>
              <a:rPr lang="en-US" sz="4400" dirty="0"/>
              <a:t>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2DA11B6-B538-4624-9628-98B823D761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59939" y="276008"/>
            <a:ext cx="6146615" cy="6305984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FB1CB5B-67A5-45DB-B8E1-7A09A642E3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25455" y="438912"/>
            <a:ext cx="5815584" cy="5980176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0654B1-E286-234C-B7FA-760FD3E42C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3656" y="936416"/>
            <a:ext cx="4870512" cy="4985169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3600" b="1" u="sng" dirty="0"/>
              <a:t>EXEMPLARY</a:t>
            </a:r>
          </a:p>
          <a:p>
            <a:endParaRPr lang="en-US" sz="3200" dirty="0"/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tool allows users to practice sentence structure, vocabulary, and grammar within the chosen content area. 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0591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65FAA58-0EDC-412F-A5F8-01968BE605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8089CB0-2F03-4E3C-ADBB-570A3BE78F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1081" y="0"/>
            <a:ext cx="551077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DBA80B1-3B69-49C0-8AC9-716ABA57F5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6197" y="643464"/>
            <a:ext cx="4143830" cy="5566305"/>
          </a:xfrm>
          <a:prstGeom prst="rect">
            <a:avLst/>
          </a:prstGeom>
          <a:solidFill>
            <a:srgbClr val="D9D9D9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47E1103-B264-49BE-BC2A-F4E40BD33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1587" y="806860"/>
            <a:ext cx="3813048" cy="5239512"/>
          </a:xfrm>
          <a:prstGeom prst="rect">
            <a:avLst/>
          </a:prstGeom>
          <a:solidFill>
            <a:schemeClr val="bg1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D0C632-6ED5-AC4D-B8F7-CBACF7840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3887" y="1185059"/>
            <a:ext cx="3491832" cy="4487882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Comprehensibility &amp; Pronunciation   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2DA11B6-B538-4624-9628-98B823D761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59939" y="276008"/>
            <a:ext cx="6146615" cy="6305984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FB1CB5B-67A5-45DB-B8E1-7A09A642E3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25455" y="438912"/>
            <a:ext cx="5815584" cy="5980176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0654B1-E286-234C-B7FA-760FD3E42C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3656" y="936416"/>
            <a:ext cx="4870512" cy="4985169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3600" b="1" u="sng" dirty="0"/>
              <a:t>EXEMPLARY</a:t>
            </a:r>
          </a:p>
          <a:p>
            <a:endParaRPr lang="en-US" sz="3200" dirty="0"/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 tool allows users to understand all contextual cues, respond to those content-specific cues, and practice responding appropriately. 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043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65FAA58-0EDC-412F-A5F8-01968BE605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8089CB0-2F03-4E3C-ADBB-570A3BE78F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1081" y="0"/>
            <a:ext cx="551077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DBA80B1-3B69-49C0-8AC9-716ABA57F5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6197" y="643464"/>
            <a:ext cx="4143830" cy="5566305"/>
          </a:xfrm>
          <a:prstGeom prst="rect">
            <a:avLst/>
          </a:prstGeom>
          <a:solidFill>
            <a:srgbClr val="D9D9D9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47E1103-B264-49BE-BC2A-F4E40BD33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1587" y="806860"/>
            <a:ext cx="3813048" cy="5239512"/>
          </a:xfrm>
          <a:prstGeom prst="rect">
            <a:avLst/>
          </a:prstGeom>
          <a:solidFill>
            <a:schemeClr val="bg1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D0C632-6ED5-AC4D-B8F7-CBACF7840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3887" y="1185059"/>
            <a:ext cx="3491832" cy="4487882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Feedback   </a:t>
            </a:r>
            <a:r>
              <a:rPr lang="en-US" sz="4400" dirty="0"/>
              <a:t>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2DA11B6-B538-4624-9628-98B823D761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59939" y="276008"/>
            <a:ext cx="6146615" cy="6305984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FB1CB5B-67A5-45DB-B8E1-7A09A642E3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25455" y="438912"/>
            <a:ext cx="5815584" cy="5980176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0654B1-E286-234C-B7FA-760FD3E42C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3656" y="936416"/>
            <a:ext cx="4870512" cy="4985169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3600" b="1" u="sng" dirty="0"/>
              <a:t>EXEMPLARY</a:t>
            </a:r>
          </a:p>
          <a:p>
            <a:endParaRPr lang="en-US" sz="3200" dirty="0"/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user is provided specific, content area, and language domain feedback. 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2196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Custom 8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96A9A9"/>
      </a:accent1>
      <a:accent2>
        <a:srgbClr val="CB58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D0690C"/>
      </a:hlink>
      <a:folHlink>
        <a:srgbClr val="9696A0"/>
      </a:folHlink>
    </a:clrScheme>
    <a:fontScheme name="Savon">
      <a:majorFont>
        <a:latin typeface="Goudy Old Style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oudy Old Style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</TotalTime>
  <Words>1470</Words>
  <Application>Microsoft Macintosh PowerPoint</Application>
  <PresentationFormat>Widescreen</PresentationFormat>
  <Paragraphs>130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Calibri</vt:lpstr>
      <vt:lpstr>Garamond</vt:lpstr>
      <vt:lpstr>Goudy Old Style</vt:lpstr>
      <vt:lpstr>Times New Roman</vt:lpstr>
      <vt:lpstr>SavonVTI</vt:lpstr>
      <vt:lpstr>The Computer Assisted Language Learning (CALL) Rubric:  A 21st Century Tool for  Emergent Bilinguals </vt:lpstr>
      <vt:lpstr>What the research says about the need to evaluate online learning tools…</vt:lpstr>
      <vt:lpstr>The ELPS &amp; WIDA  Language Proficiency Standards</vt:lpstr>
      <vt:lpstr>The CALL Rubric Descriptors</vt:lpstr>
      <vt:lpstr>Source </vt:lpstr>
      <vt:lpstr>Content  </vt:lpstr>
      <vt:lpstr>Accuracy   </vt:lpstr>
      <vt:lpstr>Comprehensibility &amp; Pronunciation    </vt:lpstr>
      <vt:lpstr>Feedback    </vt:lpstr>
      <vt:lpstr>Customizable Learning     </vt:lpstr>
      <vt:lpstr>Engaging </vt:lpstr>
      <vt:lpstr>Allows students to engage the six language domains:  (L,S,R,W,V,R) </vt:lpstr>
      <vt:lpstr>Allows students to engage the six language domains (L, S, R, W, V, R) </vt:lpstr>
      <vt:lpstr>The Rubric </vt:lpstr>
      <vt:lpstr>QR CODE TO THE RUBRIC </vt:lpstr>
      <vt:lpstr>References </vt:lpstr>
      <vt:lpstr>QR CODE TO LANGUAGE TOOLS WEBSITE </vt:lpstr>
      <vt:lpstr>Suggested tabs to examine  </vt:lpstr>
      <vt:lpstr>Contact Information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Evaluation of Online Language Learning Tools </dc:title>
  <dc:creator>Ricardo Lumbreras</dc:creator>
  <cp:lastModifiedBy>Ricardo Lumbreras</cp:lastModifiedBy>
  <cp:revision>11</cp:revision>
  <dcterms:created xsi:type="dcterms:W3CDTF">2021-10-13T14:02:38Z</dcterms:created>
  <dcterms:modified xsi:type="dcterms:W3CDTF">2022-10-31T15:36:04Z</dcterms:modified>
</cp:coreProperties>
</file>