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615" r:id="rId4"/>
    <p:sldId id="258" r:id="rId5"/>
    <p:sldId id="259" r:id="rId6"/>
    <p:sldId id="261" r:id="rId7"/>
    <p:sldId id="260" r:id="rId8"/>
    <p:sldId id="262" r:id="rId9"/>
    <p:sldId id="616" r:id="rId10"/>
    <p:sldId id="263" r:id="rId11"/>
    <p:sldId id="264" r:id="rId12"/>
    <p:sldId id="265" r:id="rId13"/>
    <p:sldId id="266" r:id="rId14"/>
    <p:sldId id="267" r:id="rId15"/>
    <p:sldId id="617" r:id="rId16"/>
    <p:sldId id="649" r:id="rId17"/>
    <p:sldId id="650" r:id="rId18"/>
    <p:sldId id="470" r:id="rId19"/>
    <p:sldId id="471" r:id="rId20"/>
    <p:sldId id="618" r:id="rId21"/>
    <p:sldId id="270" r:id="rId22"/>
    <p:sldId id="271" r:id="rId23"/>
    <p:sldId id="648" r:id="rId24"/>
    <p:sldId id="619" r:id="rId25"/>
    <p:sldId id="272" r:id="rId26"/>
    <p:sldId id="273" r:id="rId27"/>
    <p:sldId id="274" r:id="rId28"/>
    <p:sldId id="293" r:id="rId29"/>
    <p:sldId id="294" r:id="rId30"/>
    <p:sldId id="647" r:id="rId31"/>
    <p:sldId id="275" r:id="rId32"/>
    <p:sldId id="276" r:id="rId33"/>
    <p:sldId id="277" r:id="rId34"/>
    <p:sldId id="278" r:id="rId35"/>
    <p:sldId id="279" r:id="rId36"/>
    <p:sldId id="280" r:id="rId37"/>
    <p:sldId id="281" r:id="rId38"/>
  </p:sldIdLst>
  <p:sldSz cx="12192000" cy="6858000"/>
  <p:notesSz cx="7010400" cy="9296400"/>
  <p:embeddedFontLst>
    <p:embeddedFont>
      <p:font typeface="Libre Franklin Medium" pitchFamily="2"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Play" panose="020B0604020202020204" charset="0"/>
      <p:regular r:id="rId48"/>
      <p:bold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98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8Le2mXdlQVMUJ/RptWeHyNMDZ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160"/>
        <p:guide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MB</a:t>
            </a:r>
            <a:endParaRPr dirty="0"/>
          </a:p>
        </p:txBody>
      </p:sp>
      <p:sp>
        <p:nvSpPr>
          <p:cNvPr id="89" name="Google Shape;89;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145" name="Google Shape;145;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0ed311440d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0ed311440d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156" name="Google Shape;156;g30ed311440d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163" name="Google Shape;163;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RC</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SARA Source!!!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71" name="Google Shape;171;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178" name="Google Shape;178;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0D2B0-C2A4-F63A-F2A4-6B2EAE005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64D95-E343-8398-8533-1C2E21ADE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FED5F-335C-2451-B2C1-49EED3497FDA}"/>
              </a:ext>
            </a:extLst>
          </p:cNvPr>
          <p:cNvSpPr>
            <a:spLocks noGrp="1"/>
          </p:cNvSpPr>
          <p:nvPr>
            <p:ph type="body" idx="1"/>
          </p:nvPr>
        </p:nvSpPr>
        <p:spPr/>
        <p:txBody>
          <a:bodyPr/>
          <a:lstStyle/>
          <a:p>
            <a:r>
              <a:rPr lang="en-US" dirty="0"/>
              <a:t>MB</a:t>
            </a:r>
          </a:p>
        </p:txBody>
      </p:sp>
    </p:spTree>
    <p:extLst>
      <p:ext uri="{BB962C8B-B14F-4D97-AF65-F5344CB8AC3E}">
        <p14:creationId xmlns:p14="http://schemas.microsoft.com/office/powerpoint/2010/main" val="798541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57C8-737A-F3BE-7C6F-9803FA33F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55B4D-B6FF-B6C0-A24B-A6FE66812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1D747-08B9-AC0B-F449-B95AD74F4E03}"/>
              </a:ext>
            </a:extLst>
          </p:cNvPr>
          <p:cNvSpPr>
            <a:spLocks noGrp="1"/>
          </p:cNvSpPr>
          <p:nvPr>
            <p:ph type="body" idx="1"/>
          </p:nvPr>
        </p:nvSpPr>
        <p:spPr/>
        <p:txBody>
          <a:bodyPr/>
          <a:lstStyle/>
          <a:p>
            <a:r>
              <a:rPr lang="en-US" dirty="0"/>
              <a:t>MB</a:t>
            </a:r>
          </a:p>
        </p:txBody>
      </p:sp>
    </p:spTree>
    <p:extLst>
      <p:ext uri="{BB962C8B-B14F-4D97-AF65-F5344CB8AC3E}">
        <p14:creationId xmlns:p14="http://schemas.microsoft.com/office/powerpoint/2010/main" val="125855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a:t>
            </a:r>
          </a:p>
        </p:txBody>
      </p:sp>
    </p:spTree>
    <p:extLst>
      <p:ext uri="{BB962C8B-B14F-4D97-AF65-F5344CB8AC3E}">
        <p14:creationId xmlns:p14="http://schemas.microsoft.com/office/powerpoint/2010/main" val="415708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a:t>
            </a:r>
          </a:p>
        </p:txBody>
      </p:sp>
    </p:spTree>
    <p:extLst>
      <p:ext uri="{BB962C8B-B14F-4D97-AF65-F5344CB8AC3E}">
        <p14:creationId xmlns:p14="http://schemas.microsoft.com/office/powerpoint/2010/main" val="3265835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 to RC</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848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eb192bc7ea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eb192bc7ea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MB</a:t>
            </a:r>
            <a:endParaRPr dirty="0"/>
          </a:p>
        </p:txBody>
      </p:sp>
      <p:sp>
        <p:nvSpPr>
          <p:cNvPr id="99" name="Google Shape;99;g2eb192bc7ea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207" name="Google Shape;207;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215" name="Google Shape;215;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Clr>
                <a:schemeClr val="dk1"/>
              </a:buClr>
              <a:buSzPts val="1200"/>
              <a:buFont typeface="Times New Roman"/>
              <a:buNone/>
            </a:pPr>
            <a:r>
              <a:rPr lang="en-US" dirty="0"/>
              <a:t>RC - Update coming in 2025! </a:t>
            </a:r>
            <a:endParaRPr dirty="0"/>
          </a:p>
        </p:txBody>
      </p:sp>
      <p:sp>
        <p:nvSpPr>
          <p:cNvPr id="195" name="Google Shape;195;p1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8873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f0d558f613_0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f0d558f613_0_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223" name="Google Shape;223;g2f0d558f613_0_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f0d558f613_0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2f0d558f613_0_1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231" name="Google Shape;231;g2f0d558f613_0_1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f0d558f613_0_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f0d558f613_0_2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239" name="Google Shape;239;g2f0d558f613_0_2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p>
            <a:pPr marL="0" indent="0"/>
            <a:r>
              <a:rPr lang="en-US" dirty="0"/>
              <a:t>Rachel</a:t>
            </a:r>
          </a:p>
          <a:p>
            <a:pPr marL="0" indent="0"/>
            <a:r>
              <a:rPr lang="en-US"/>
              <a:t>UPDATE </a:t>
            </a:r>
            <a:r>
              <a:rPr lang="en-US" dirty="0"/>
              <a:t>YOUR CONTACTS NOW!!</a:t>
            </a:r>
            <a:endParaRPr dirty="0"/>
          </a:p>
        </p:txBody>
      </p:sp>
      <p:sp>
        <p:nvSpPr>
          <p:cNvPr id="114" name="Google Shape;114;p4: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28</a:t>
            </a:fld>
            <a:endParaRPr/>
          </a:p>
        </p:txBody>
      </p:sp>
    </p:spTree>
    <p:extLst>
      <p:ext uri="{BB962C8B-B14F-4D97-AF65-F5344CB8AC3E}">
        <p14:creationId xmlns:p14="http://schemas.microsoft.com/office/powerpoint/2010/main" val="4069245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p>
            <a:pPr marL="0" indent="0"/>
            <a:r>
              <a:rPr lang="en-US" dirty="0"/>
              <a:t>RC</a:t>
            </a:r>
            <a:endParaRPr dirty="0"/>
          </a:p>
        </p:txBody>
      </p:sp>
      <p:sp>
        <p:nvSpPr>
          <p:cNvPr id="114" name="Google Shape;114;p4: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29</a:t>
            </a:fld>
            <a:endParaRPr/>
          </a:p>
        </p:txBody>
      </p:sp>
    </p:spTree>
    <p:extLst>
      <p:ext uri="{BB962C8B-B14F-4D97-AF65-F5344CB8AC3E}">
        <p14:creationId xmlns:p14="http://schemas.microsoft.com/office/powerpoint/2010/main" val="3846679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629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5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f0d558f613_0_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f0d558f613_0_7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r>
              <a:rPr lang="en-US" dirty="0"/>
              <a:t>RC</a:t>
            </a:r>
            <a:endParaRPr dirty="0"/>
          </a:p>
        </p:txBody>
      </p:sp>
      <p:sp>
        <p:nvSpPr>
          <p:cNvPr id="247" name="Google Shape;247;g2f0d558f613_0_75: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0a2060876a_0_11: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30a2060876a_0_11: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spcBef>
                <a:spcPts val="0"/>
              </a:spcBef>
              <a:spcAft>
                <a:spcPts val="0"/>
              </a:spcAft>
              <a:buNone/>
            </a:pPr>
            <a:r>
              <a:rPr lang="en-US" dirty="0"/>
              <a:t>RC </a:t>
            </a:r>
            <a:r>
              <a:rPr lang="en-US" dirty="0">
                <a:sym typeface="Wingdings" panose="05000000000000000000" pitchFamily="2" charset="2"/>
              </a:rPr>
              <a:t> </a:t>
            </a:r>
            <a:r>
              <a:rPr lang="en-US" dirty="0"/>
              <a:t>MB</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a2060876a_0_16: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30a2060876a_0_16: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spcBef>
                <a:spcPts val="0"/>
              </a:spcBef>
              <a:spcAft>
                <a:spcPts val="0"/>
              </a:spcAft>
              <a:buNone/>
            </a:pPr>
            <a:r>
              <a:rPr lang="en-US"/>
              <a:t>MB</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0a2060876a_0_20: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30a2060876a_0_20: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spcBef>
                <a:spcPts val="0"/>
              </a:spcBef>
              <a:spcAft>
                <a:spcPts val="0"/>
              </a:spcAft>
              <a:buNone/>
            </a:pPr>
            <a:r>
              <a:rPr lang="en-US" dirty="0"/>
              <a:t>MB</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0a2060876a_0_2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30a2060876a_0_24: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spcBef>
                <a:spcPts val="0"/>
              </a:spcBef>
              <a:spcAft>
                <a:spcPts val="0"/>
              </a:spcAft>
              <a:buNone/>
            </a:pPr>
            <a:r>
              <a:rPr lang="en-US"/>
              <a:t>MB</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76" name="Google Shape;276;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83" name="Google Shape;283;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Open Sans"/>
                <a:ea typeface="Open Sans"/>
                <a:cs typeface="Open Sans"/>
                <a:sym typeface="Open Sans"/>
              </a:rPr>
              <a:t>MB</a:t>
            </a:r>
            <a:endParaRPr sz="1200" dirty="0">
              <a:latin typeface="Open Sans"/>
              <a:ea typeface="Open Sans"/>
              <a:cs typeface="Open Sans"/>
              <a:sym typeface="Open Sans"/>
            </a:endParaRPr>
          </a:p>
          <a:p>
            <a:pPr marL="0" lvl="0" indent="0" algn="l" rtl="0">
              <a:lnSpc>
                <a:spcPct val="100000"/>
              </a:lnSpc>
              <a:spcBef>
                <a:spcPts val="0"/>
              </a:spcBef>
              <a:spcAft>
                <a:spcPts val="0"/>
              </a:spcAft>
              <a:buSzPts val="1400"/>
              <a:buNone/>
            </a:pPr>
            <a:endParaRPr dirty="0"/>
          </a:p>
        </p:txBody>
      </p:sp>
      <p:sp>
        <p:nvSpPr>
          <p:cNvPr id="106" name="Google Shape;106;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MB</a:t>
            </a:r>
            <a:endParaRPr dirty="0"/>
          </a:p>
        </p:txBody>
      </p:sp>
      <p:sp>
        <p:nvSpPr>
          <p:cNvPr id="115" name="Google Shape;115;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1" indent="0" algn="l" rtl="0">
              <a:lnSpc>
                <a:spcPct val="107000"/>
              </a:lnSpc>
              <a:spcBef>
                <a:spcPts val="815"/>
              </a:spcBef>
              <a:spcAft>
                <a:spcPts val="0"/>
              </a:spcAft>
              <a:buSzPts val="1400"/>
              <a:buNone/>
            </a:pPr>
            <a:r>
              <a:rPr lang="en-US" dirty="0"/>
              <a:t>MB</a:t>
            </a:r>
            <a:endParaRPr dirty="0"/>
          </a:p>
        </p:txBody>
      </p:sp>
      <p:sp>
        <p:nvSpPr>
          <p:cNvPr id="132" name="Google Shape;132;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MB</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State Portal Entity is the agency – you can find SPE on NC-SARA directory; always check with your SPE for state-specific guidance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24" name="Google Shape;124;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0907ddf732_0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0907ddf732_0_1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MB</a:t>
            </a:r>
            <a:endParaRPr dirty="0"/>
          </a:p>
        </p:txBody>
      </p:sp>
      <p:sp>
        <p:nvSpPr>
          <p:cNvPr id="139" name="Google Shape;139;g30907ddf732_0_1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 </a:t>
            </a:r>
            <a:r>
              <a:rPr lang="en-US" dirty="0">
                <a:sym typeface="Wingdings" panose="05000000000000000000" pitchFamily="2" charset="2"/>
              </a:rPr>
              <a:t> RC</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7538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
        <p:cNvGrpSpPr/>
        <p:nvPr/>
      </p:nvGrpSpPr>
      <p:grpSpPr>
        <a:xfrm>
          <a:off x="0" y="0"/>
          <a:ext cx="0" cy="0"/>
          <a:chOff x="0" y="0"/>
          <a:chExt cx="0" cy="0"/>
        </a:xfrm>
      </p:grpSpPr>
      <p:sp>
        <p:nvSpPr>
          <p:cNvPr id="15" name="Google Shape;15;p41"/>
          <p:cNvSpPr txBox="1">
            <a:spLocks noGrp="1"/>
          </p:cNvSpPr>
          <p:nvPr>
            <p:ph type="body" idx="1"/>
          </p:nvPr>
        </p:nvSpPr>
        <p:spPr>
          <a:xfrm>
            <a:off x="3182938" y="1456267"/>
            <a:ext cx="7680325" cy="67733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rgbClr val="787878"/>
              </a:buClr>
              <a:buSzPts val="4400"/>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41"/>
          <p:cNvSpPr txBox="1">
            <a:spLocks noGrp="1"/>
          </p:cNvSpPr>
          <p:nvPr>
            <p:ph type="body" idx="2"/>
          </p:nvPr>
        </p:nvSpPr>
        <p:spPr>
          <a:xfrm>
            <a:off x="3182938" y="2133600"/>
            <a:ext cx="7680325" cy="87206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40"/>
              </a:spcBef>
              <a:spcAft>
                <a:spcPts val="0"/>
              </a:spcAft>
              <a:buClr>
                <a:srgbClr val="787878"/>
              </a:buClr>
              <a:buSzPts val="2200"/>
              <a:buNone/>
              <a:defRPr sz="22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7" name="Google Shape;17;p41"/>
          <p:cNvPicPr preferRelativeResize="0"/>
          <p:nvPr/>
        </p:nvPicPr>
        <p:blipFill rotWithShape="1">
          <a:blip r:embed="rId2">
            <a:alphaModFix/>
          </a:blip>
          <a:srcRect/>
          <a:stretch/>
        </p:blipFill>
        <p:spPr>
          <a:xfrm>
            <a:off x="9818572" y="5519650"/>
            <a:ext cx="2007524" cy="1338349"/>
          </a:xfrm>
          <a:prstGeom prst="rect">
            <a:avLst/>
          </a:prstGeom>
          <a:noFill/>
          <a:ln>
            <a:noFill/>
          </a:ln>
        </p:spPr>
      </p:pic>
      <p:pic>
        <p:nvPicPr>
          <p:cNvPr id="18" name="Google Shape;18;p4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6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3"/>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56" name="Google Shape;56;p63"/>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57" name="Google Shape;57;p63"/>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6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933"/>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4"/>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61" name="Google Shape;61;p64"/>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62" name="Google Shape;62;p64"/>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63" name="Google Shape;63;p64"/>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64" name="Google Shape;64;p64"/>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6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5"/>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67"/>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Arial"/>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7"/>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457200" lvl="0" indent="-364045" algn="l">
              <a:lnSpc>
                <a:spcPct val="100000"/>
              </a:lnSpc>
              <a:spcBef>
                <a:spcPts val="427"/>
              </a:spcBef>
              <a:spcAft>
                <a:spcPts val="0"/>
              </a:spcAft>
              <a:buClr>
                <a:schemeClr val="dk1"/>
              </a:buClr>
              <a:buSzPts val="2133"/>
              <a:buChar char="•"/>
              <a:defRPr sz="2133"/>
            </a:lvl1pPr>
            <a:lvl2pPr marL="914400" lvl="1" indent="-347154" algn="l">
              <a:lnSpc>
                <a:spcPct val="100000"/>
              </a:lnSpc>
              <a:spcBef>
                <a:spcPts val="373"/>
              </a:spcBef>
              <a:spcAft>
                <a:spcPts val="0"/>
              </a:spcAft>
              <a:buClr>
                <a:schemeClr val="dk1"/>
              </a:buClr>
              <a:buSzPts val="1867"/>
              <a:buChar char="–"/>
              <a:defRPr sz="1867"/>
            </a:lvl2pPr>
            <a:lvl3pPr marL="1371600" lvl="2" indent="-330200" algn="l">
              <a:lnSpc>
                <a:spcPct val="100000"/>
              </a:lnSpc>
              <a:spcBef>
                <a:spcPts val="320"/>
              </a:spcBef>
              <a:spcAft>
                <a:spcPts val="0"/>
              </a:spcAft>
              <a:buClr>
                <a:schemeClr val="dk1"/>
              </a:buClr>
              <a:buSzPts val="1600"/>
              <a:buChar char="•"/>
              <a:defRPr sz="16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71" name="Google Shape;71;p67"/>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72" name="Google Shape;72;p67"/>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68"/>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Arial"/>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8"/>
          <p:cNvSpPr>
            <a:spLocks noGrp="1"/>
          </p:cNvSpPr>
          <p:nvPr>
            <p:ph type="pic" idx="2"/>
          </p:nvPr>
        </p:nvSpPr>
        <p:spPr>
          <a:xfrm>
            <a:off x="1194859" y="408517"/>
            <a:ext cx="3657600" cy="2743200"/>
          </a:xfrm>
          <a:prstGeom prst="rect">
            <a:avLst/>
          </a:prstGeom>
          <a:noFill/>
          <a:ln>
            <a:noFill/>
          </a:ln>
        </p:spPr>
      </p:sp>
      <p:sp>
        <p:nvSpPr>
          <p:cNvPr id="76" name="Google Shape;76;p68"/>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77" name="Google Shape;77;p68"/>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6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9"/>
          <p:cNvSpPr txBox="1">
            <a:spLocks noGrp="1"/>
          </p:cNvSpPr>
          <p:nvPr>
            <p:ph type="body" idx="1"/>
          </p:nvPr>
        </p:nvSpPr>
        <p:spPr>
          <a:xfrm rot="5400000">
            <a:off x="1539346" y="-167746"/>
            <a:ext cx="3017309" cy="548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69"/>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70"/>
          <p:cNvSpPr txBox="1">
            <a:spLocks noGrp="1"/>
          </p:cNvSpPr>
          <p:nvPr>
            <p:ph type="title"/>
          </p:nvPr>
        </p:nvSpPr>
        <p:spPr>
          <a:xfrm rot="5400000">
            <a:off x="3154892" y="1447800"/>
            <a:ext cx="3901017" cy="1371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70"/>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Divider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2E96A6-8604-A541-B155-FDEF24E9586C}"/>
              </a:ext>
            </a:extLst>
          </p:cNvPr>
          <p:cNvPicPr>
            <a:picLocks noChangeAspect="1"/>
          </p:cNvPicPr>
          <p:nvPr userDrawn="1"/>
        </p:nvPicPr>
        <p:blipFill>
          <a:blip r:embed="rId3"/>
          <a:stretch>
            <a:fillRect/>
          </a:stretch>
        </p:blipFill>
        <p:spPr>
          <a:xfrm rot="5400000">
            <a:off x="996950" y="1478324"/>
            <a:ext cx="1587499" cy="3581397"/>
          </a:xfrm>
          <a:prstGeom prst="rect">
            <a:avLst/>
          </a:prstGeom>
        </p:spPr>
      </p:pic>
      <p:sp>
        <p:nvSpPr>
          <p:cNvPr id="8" name="Title 1">
            <a:extLst>
              <a:ext uri="{FF2B5EF4-FFF2-40B4-BE49-F238E27FC236}">
                <a16:creationId xmlns:a16="http://schemas.microsoft.com/office/drawing/2014/main" id="{A9F018AC-F79B-534E-86CF-0D38DCD1F2BF}"/>
              </a:ext>
            </a:extLst>
          </p:cNvPr>
          <p:cNvSpPr>
            <a:spLocks noGrp="1"/>
          </p:cNvSpPr>
          <p:nvPr>
            <p:ph type="title"/>
          </p:nvPr>
        </p:nvSpPr>
        <p:spPr>
          <a:xfrm>
            <a:off x="3947622" y="2606241"/>
            <a:ext cx="7482377" cy="1325563"/>
          </a:xfrm>
          <a:prstGeom prst="rect">
            <a:avLst/>
          </a:prstGeom>
        </p:spPr>
        <p:txBody>
          <a:bodyPr anchor="ctr" anchorCtr="0"/>
          <a:lstStyle>
            <a:lvl1pPr>
              <a:defRPr sz="3600" b="1" i="0">
                <a:solidFill>
                  <a:schemeClr val="accent6">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1" name="Slide Number Placeholder 6">
            <a:extLst>
              <a:ext uri="{FF2B5EF4-FFF2-40B4-BE49-F238E27FC236}">
                <a16:creationId xmlns:a16="http://schemas.microsoft.com/office/drawing/2014/main" id="{2B2E39F7-6A6C-9D45-B563-D6CD26870AED}"/>
              </a:ext>
            </a:extLst>
          </p:cNvPr>
          <p:cNvSpPr txBox="1">
            <a:spLocks/>
          </p:cNvSpPr>
          <p:nvPr userDrawn="1"/>
        </p:nvSpPr>
        <p:spPr>
          <a:xfrm>
            <a:off x="8926404" y="6450448"/>
            <a:ext cx="2743200" cy="2710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5D260D-12DA-2D49-8908-0DF6808B1BF6}" type="slidenum">
              <a:rPr lang="en-US" sz="1000" smtClean="0">
                <a:solidFill>
                  <a:schemeClr val="accent6">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000" dirty="0">
              <a:solidFill>
                <a:schemeClr val="accent6">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5">
            <a:extLst>
              <a:ext uri="{FF2B5EF4-FFF2-40B4-BE49-F238E27FC236}">
                <a16:creationId xmlns:a16="http://schemas.microsoft.com/office/drawing/2014/main" id="{09903F78-3156-8F43-8E34-46C1E4D4B4D8}"/>
              </a:ext>
            </a:extLst>
          </p:cNvPr>
          <p:cNvSpPr>
            <a:spLocks noGrp="1"/>
          </p:cNvSpPr>
          <p:nvPr>
            <p:ph type="ftr" sz="quarter" idx="15"/>
          </p:nvPr>
        </p:nvSpPr>
        <p:spPr>
          <a:xfrm>
            <a:off x="522396" y="6450448"/>
            <a:ext cx="4114800" cy="271027"/>
          </a:xfrm>
          <a:prstGeom prst="rect">
            <a:avLst/>
          </a:prstGeom>
        </p:spPr>
        <p:txBody>
          <a:bodyPr/>
          <a:lstStyle>
            <a:lvl1pPr>
              <a:defRPr sz="1000" b="0" i="0">
                <a:solidFill>
                  <a:schemeClr val="accent6">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custDataLst>
      <p:tags r:id="rId1"/>
    </p:custDataLst>
    <p:extLst>
      <p:ext uri="{BB962C8B-B14F-4D97-AF65-F5344CB8AC3E}">
        <p14:creationId xmlns:p14="http://schemas.microsoft.com/office/powerpoint/2010/main" val="6060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ighlight">
  <p:cSld name="Highlight">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6096000" y="1076498"/>
            <a:ext cx="3932237"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787878"/>
              </a:buClr>
              <a:buSzPts val="3200"/>
              <a:buFont typeface="Open Sans"/>
              <a:buNone/>
              <a:defRPr sz="3200" b="1">
                <a:solidFill>
                  <a:srgbClr val="787878"/>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42"/>
          <p:cNvPicPr preferRelativeResize="0"/>
          <p:nvPr/>
        </p:nvPicPr>
        <p:blipFill rotWithShape="1">
          <a:blip r:embed="rId2">
            <a:alphaModFix/>
          </a:blip>
          <a:srcRect r="77521"/>
          <a:stretch/>
        </p:blipFill>
        <p:spPr>
          <a:xfrm>
            <a:off x="0" y="0"/>
            <a:ext cx="1995055" cy="6858000"/>
          </a:xfrm>
          <a:prstGeom prst="rect">
            <a:avLst/>
          </a:prstGeom>
          <a:noFill/>
          <a:ln>
            <a:noFill/>
          </a:ln>
        </p:spPr>
      </p:pic>
      <p:sp>
        <p:nvSpPr>
          <p:cNvPr id="22" name="Google Shape;22;p42"/>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23"/>
        <p:cNvGrpSpPr/>
        <p:nvPr/>
      </p:nvGrpSpPr>
      <p:grpSpPr>
        <a:xfrm>
          <a:off x="0" y="0"/>
          <a:ext cx="0" cy="0"/>
          <a:chOff x="0" y="0"/>
          <a:chExt cx="0" cy="0"/>
        </a:xfrm>
      </p:grpSpPr>
      <p:pic>
        <p:nvPicPr>
          <p:cNvPr id="24" name="Google Shape;24;p43"/>
          <p:cNvPicPr preferRelativeResize="0"/>
          <p:nvPr/>
        </p:nvPicPr>
        <p:blipFill rotWithShape="1">
          <a:blip r:embed="rId2">
            <a:alphaModFix/>
          </a:blip>
          <a:srcRect l="15454" r="69934"/>
          <a:stretch/>
        </p:blipFill>
        <p:spPr>
          <a:xfrm>
            <a:off x="0" y="0"/>
            <a:ext cx="1296785" cy="6858000"/>
          </a:xfrm>
          <a:prstGeom prst="rect">
            <a:avLst/>
          </a:prstGeom>
          <a:noFill/>
          <a:ln>
            <a:noFill/>
          </a:ln>
        </p:spPr>
      </p:pic>
      <p:sp>
        <p:nvSpPr>
          <p:cNvPr id="25" name="Google Shape;25;p43"/>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26" name="Google Shape;26;p43"/>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py">
  <p:cSld name="Copy">
    <p:spTree>
      <p:nvGrpSpPr>
        <p:cNvPr id="1" name="Shape 27"/>
        <p:cNvGrpSpPr/>
        <p:nvPr/>
      </p:nvGrpSpPr>
      <p:grpSpPr>
        <a:xfrm>
          <a:off x="0" y="0"/>
          <a:ext cx="0" cy="0"/>
          <a:chOff x="0" y="0"/>
          <a:chExt cx="0" cy="0"/>
        </a:xfrm>
      </p:grpSpPr>
      <p:sp>
        <p:nvSpPr>
          <p:cNvPr id="28" name="Google Shape;28;p44"/>
          <p:cNvSpPr txBox="1">
            <a:spLocks noGrp="1"/>
          </p:cNvSpPr>
          <p:nvPr>
            <p:ph type="body" idx="1"/>
          </p:nvPr>
        </p:nvSpPr>
        <p:spPr>
          <a:xfrm>
            <a:off x="597680" y="3413914"/>
            <a:ext cx="3392429" cy="217223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rgbClr val="787878"/>
              </a:buClr>
              <a:buSzPts val="4400"/>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44"/>
          <p:cNvSpPr txBox="1">
            <a:spLocks noGrp="1"/>
          </p:cNvSpPr>
          <p:nvPr>
            <p:ph type="body" idx="2"/>
          </p:nvPr>
        </p:nvSpPr>
        <p:spPr>
          <a:xfrm>
            <a:off x="5759884" y="853439"/>
            <a:ext cx="5719992" cy="28540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44"/>
          <p:cNvSpPr txBox="1">
            <a:spLocks noGrp="1"/>
          </p:cNvSpPr>
          <p:nvPr>
            <p:ph type="body" idx="3"/>
          </p:nvPr>
        </p:nvSpPr>
        <p:spPr>
          <a:xfrm>
            <a:off x="5759884" y="1185948"/>
            <a:ext cx="5719992" cy="3244736"/>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1" name="Google Shape;31;p44"/>
          <p:cNvPicPr preferRelativeResize="0"/>
          <p:nvPr/>
        </p:nvPicPr>
        <p:blipFill rotWithShape="1">
          <a:blip r:embed="rId2">
            <a:alphaModFix/>
          </a:blip>
          <a:srcRect l="15454" r="69934"/>
          <a:stretch/>
        </p:blipFill>
        <p:spPr>
          <a:xfrm>
            <a:off x="11829011" y="0"/>
            <a:ext cx="1296785" cy="6858000"/>
          </a:xfrm>
          <a:prstGeom prst="rect">
            <a:avLst/>
          </a:prstGeom>
          <a:noFill/>
          <a:ln>
            <a:noFill/>
          </a:ln>
        </p:spPr>
      </p:pic>
      <p:sp>
        <p:nvSpPr>
          <p:cNvPr id="32" name="Google Shape;32;p44"/>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33" name="Google Shape;33;p44"/>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2">
  <p:cSld name="Section Divider 2">
    <p:spTree>
      <p:nvGrpSpPr>
        <p:cNvPr id="1" name="Shape 34"/>
        <p:cNvGrpSpPr/>
        <p:nvPr/>
      </p:nvGrpSpPr>
      <p:grpSpPr>
        <a:xfrm>
          <a:off x="0" y="0"/>
          <a:ext cx="0" cy="0"/>
          <a:chOff x="0" y="0"/>
          <a:chExt cx="0" cy="0"/>
        </a:xfrm>
      </p:grpSpPr>
      <p:pic>
        <p:nvPicPr>
          <p:cNvPr id="35" name="Google Shape;35;g2e509966b3c_0_207"/>
          <p:cNvPicPr preferRelativeResize="0"/>
          <p:nvPr/>
        </p:nvPicPr>
        <p:blipFill rotWithShape="1">
          <a:blip r:embed="rId2">
            <a:alphaModFix/>
          </a:blip>
          <a:srcRect/>
          <a:stretch/>
        </p:blipFill>
        <p:spPr>
          <a:xfrm rot="5400000">
            <a:off x="996950" y="1478323"/>
            <a:ext cx="1587500" cy="3581400"/>
          </a:xfrm>
          <a:prstGeom prst="rect">
            <a:avLst/>
          </a:prstGeom>
          <a:noFill/>
          <a:ln>
            <a:noFill/>
          </a:ln>
        </p:spPr>
      </p:pic>
      <p:sp>
        <p:nvSpPr>
          <p:cNvPr id="36" name="Google Shape;36;g2e509966b3c_0_207"/>
          <p:cNvSpPr txBox="1">
            <a:spLocks noGrp="1"/>
          </p:cNvSpPr>
          <p:nvPr>
            <p:ph type="title"/>
          </p:nvPr>
        </p:nvSpPr>
        <p:spPr>
          <a:xfrm>
            <a:off x="3947622" y="2606241"/>
            <a:ext cx="74823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606060"/>
              </a:buClr>
              <a:buSzPts val="3600"/>
              <a:buFont typeface="Open Sans"/>
              <a:buNone/>
              <a:defRPr sz="3600" b="1" i="0">
                <a:solidFill>
                  <a:srgbClr val="606060"/>
                </a:solidFill>
                <a:latin typeface="Open Sans"/>
                <a:ea typeface="Open Sans"/>
                <a:cs typeface="Open Sans"/>
                <a:sym typeface="Open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7" name="Google Shape;37;g2e509966b3c_0_207"/>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606060"/>
                </a:solidFill>
                <a:latin typeface="Open Sans"/>
                <a:ea typeface="Open Sans"/>
                <a:cs typeface="Open Sans"/>
                <a:sym typeface="Open Sans"/>
              </a:rPr>
              <a:t>‹#›</a:t>
            </a:fld>
            <a:endParaRPr sz="1000" b="0" i="0" u="none" strike="noStrike" cap="none">
              <a:solidFill>
                <a:srgbClr val="606060"/>
              </a:solidFill>
              <a:latin typeface="Open Sans"/>
              <a:ea typeface="Open Sans"/>
              <a:cs typeface="Open Sans"/>
              <a:sym typeface="Open Sans"/>
            </a:endParaRPr>
          </a:p>
        </p:txBody>
      </p:sp>
      <p:sp>
        <p:nvSpPr>
          <p:cNvPr id="38" name="Google Shape;38;g2e509966b3c_0_207"/>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60606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66"/>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60"/>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0"/>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rgbClr val="888888"/>
              </a:buClr>
              <a:buSzPts val="2133"/>
              <a:buNone/>
              <a:defRPr>
                <a:solidFill>
                  <a:srgbClr val="888888"/>
                </a:solidFill>
              </a:defRPr>
            </a:lvl1pPr>
            <a:lvl2pPr lvl="1" algn="ctr">
              <a:lnSpc>
                <a:spcPct val="100000"/>
              </a:lnSpc>
              <a:spcBef>
                <a:spcPts val="373"/>
              </a:spcBef>
              <a:spcAft>
                <a:spcPts val="0"/>
              </a:spcAft>
              <a:buClr>
                <a:srgbClr val="888888"/>
              </a:buClr>
              <a:buSzPts val="1867"/>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67"/>
              </a:spcBef>
              <a:spcAft>
                <a:spcPts val="0"/>
              </a:spcAft>
              <a:buClr>
                <a:srgbClr val="888888"/>
              </a:buClr>
              <a:buSzPts val="1333"/>
              <a:buNone/>
              <a:defRPr>
                <a:solidFill>
                  <a:srgbClr val="888888"/>
                </a:solidFill>
              </a:defRPr>
            </a:lvl4pPr>
            <a:lvl5pPr lvl="4" algn="ctr">
              <a:lnSpc>
                <a:spcPct val="100000"/>
              </a:lnSpc>
              <a:spcBef>
                <a:spcPts val="267"/>
              </a:spcBef>
              <a:spcAft>
                <a:spcPts val="0"/>
              </a:spcAft>
              <a:buClr>
                <a:srgbClr val="888888"/>
              </a:buClr>
              <a:buSzPts val="1333"/>
              <a:buNone/>
              <a:defRPr>
                <a:solidFill>
                  <a:srgbClr val="888888"/>
                </a:solidFill>
              </a:defRPr>
            </a:lvl5pPr>
            <a:lvl6pPr lvl="5" algn="ctr">
              <a:lnSpc>
                <a:spcPct val="100000"/>
              </a:lnSpc>
              <a:spcBef>
                <a:spcPts val="267"/>
              </a:spcBef>
              <a:spcAft>
                <a:spcPts val="0"/>
              </a:spcAft>
              <a:buClr>
                <a:srgbClr val="888888"/>
              </a:buClr>
              <a:buSzPts val="1333"/>
              <a:buNone/>
              <a:defRPr>
                <a:solidFill>
                  <a:srgbClr val="888888"/>
                </a:solidFill>
              </a:defRPr>
            </a:lvl6pPr>
            <a:lvl7pPr lvl="6" algn="ctr">
              <a:lnSpc>
                <a:spcPct val="100000"/>
              </a:lnSpc>
              <a:spcBef>
                <a:spcPts val="267"/>
              </a:spcBef>
              <a:spcAft>
                <a:spcPts val="0"/>
              </a:spcAft>
              <a:buClr>
                <a:srgbClr val="888888"/>
              </a:buClr>
              <a:buSzPts val="1333"/>
              <a:buNone/>
              <a:defRPr>
                <a:solidFill>
                  <a:srgbClr val="888888"/>
                </a:solidFill>
              </a:defRPr>
            </a:lvl7pPr>
            <a:lvl8pPr lvl="7" algn="ctr">
              <a:lnSpc>
                <a:spcPct val="100000"/>
              </a:lnSpc>
              <a:spcBef>
                <a:spcPts val="267"/>
              </a:spcBef>
              <a:spcAft>
                <a:spcPts val="0"/>
              </a:spcAft>
              <a:buClr>
                <a:srgbClr val="888888"/>
              </a:buClr>
              <a:buSzPts val="1333"/>
              <a:buNone/>
              <a:defRPr>
                <a:solidFill>
                  <a:srgbClr val="888888"/>
                </a:solidFill>
              </a:defRPr>
            </a:lvl8pPr>
            <a:lvl9pPr lvl="8" algn="ctr">
              <a:lnSpc>
                <a:spcPct val="100000"/>
              </a:lnSpc>
              <a:spcBef>
                <a:spcPts val="267"/>
              </a:spcBef>
              <a:spcAft>
                <a:spcPts val="0"/>
              </a:spcAft>
              <a:buClr>
                <a:srgbClr val="888888"/>
              </a:buClr>
              <a:buSzPts val="1333"/>
              <a:buNone/>
              <a:defRPr>
                <a:solidFill>
                  <a:srgbClr val="888888"/>
                </a:solidFill>
              </a:defRPr>
            </a:lvl9pPr>
          </a:lstStyle>
          <a:p>
            <a:endParaRPr/>
          </a:p>
        </p:txBody>
      </p:sp>
      <p:sp>
        <p:nvSpPr>
          <p:cNvPr id="44" name="Google Shape;44;p60"/>
          <p:cNvSpPr txBox="1">
            <a:spLocks noGrp="1"/>
          </p:cNvSpPr>
          <p:nvPr>
            <p:ph type="sldNum" idx="12"/>
          </p:nvPr>
        </p:nvSpPr>
        <p:spPr>
          <a:xfrm>
            <a:off x="9144000" y="6605107"/>
            <a:ext cx="2730759" cy="2506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 Demystifying Professional Licensure Compliance | </a:t>
            </a: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6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 name="Google Shape;48;p61"/>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62"/>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667"/>
              <a:buFont typeface="Arial"/>
              <a:buNone/>
              <a:defRPr sz="2667"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2"/>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267"/>
              </a:spcBef>
              <a:spcAft>
                <a:spcPts val="0"/>
              </a:spcAft>
              <a:buClr>
                <a:srgbClr val="888888"/>
              </a:buClr>
              <a:buSzPts val="1333"/>
              <a:buNone/>
              <a:defRPr sz="1333">
                <a:solidFill>
                  <a:srgbClr val="888888"/>
                </a:solidFill>
              </a:defRPr>
            </a:lvl1pPr>
            <a:lvl2pPr marL="914400" lvl="1" indent="-228600" algn="l">
              <a:lnSpc>
                <a:spcPct val="100000"/>
              </a:lnSpc>
              <a:spcBef>
                <a:spcPts val="240"/>
              </a:spcBef>
              <a:spcAft>
                <a:spcPts val="0"/>
              </a:spcAft>
              <a:buClr>
                <a:srgbClr val="888888"/>
              </a:buClr>
              <a:buSzPts val="1200"/>
              <a:buNone/>
              <a:defRPr sz="1200">
                <a:solidFill>
                  <a:srgbClr val="888888"/>
                </a:solidFill>
              </a:defRPr>
            </a:lvl2pPr>
            <a:lvl3pPr marL="1371600" lvl="2" indent="-228600" algn="l">
              <a:lnSpc>
                <a:spcPct val="100000"/>
              </a:lnSpc>
              <a:spcBef>
                <a:spcPts val="213"/>
              </a:spcBef>
              <a:spcAft>
                <a:spcPts val="0"/>
              </a:spcAft>
              <a:buClr>
                <a:srgbClr val="888888"/>
              </a:buClr>
              <a:buSzPts val="1067"/>
              <a:buNone/>
              <a:defRPr sz="1067">
                <a:solidFill>
                  <a:srgbClr val="888888"/>
                </a:solidFill>
              </a:defRPr>
            </a:lvl3pPr>
            <a:lvl4pPr marL="1828800" lvl="3" indent="-228600" algn="l">
              <a:lnSpc>
                <a:spcPct val="100000"/>
              </a:lnSpc>
              <a:spcBef>
                <a:spcPts val="187"/>
              </a:spcBef>
              <a:spcAft>
                <a:spcPts val="0"/>
              </a:spcAft>
              <a:buClr>
                <a:srgbClr val="888888"/>
              </a:buClr>
              <a:buSzPts val="933"/>
              <a:buNone/>
              <a:defRPr sz="933">
                <a:solidFill>
                  <a:srgbClr val="888888"/>
                </a:solidFill>
              </a:defRPr>
            </a:lvl4pPr>
            <a:lvl5pPr marL="2286000" lvl="4" indent="-228600" algn="l">
              <a:lnSpc>
                <a:spcPct val="100000"/>
              </a:lnSpc>
              <a:spcBef>
                <a:spcPts val="187"/>
              </a:spcBef>
              <a:spcAft>
                <a:spcPts val="0"/>
              </a:spcAft>
              <a:buClr>
                <a:srgbClr val="888888"/>
              </a:buClr>
              <a:buSzPts val="933"/>
              <a:buNone/>
              <a:defRPr sz="933">
                <a:solidFill>
                  <a:srgbClr val="888888"/>
                </a:solidFill>
              </a:defRPr>
            </a:lvl5pPr>
            <a:lvl6pPr marL="2743200" lvl="5" indent="-228600" algn="l">
              <a:lnSpc>
                <a:spcPct val="100000"/>
              </a:lnSpc>
              <a:spcBef>
                <a:spcPts val="187"/>
              </a:spcBef>
              <a:spcAft>
                <a:spcPts val="0"/>
              </a:spcAft>
              <a:buClr>
                <a:srgbClr val="888888"/>
              </a:buClr>
              <a:buSzPts val="933"/>
              <a:buNone/>
              <a:defRPr sz="933">
                <a:solidFill>
                  <a:srgbClr val="888888"/>
                </a:solidFill>
              </a:defRPr>
            </a:lvl6pPr>
            <a:lvl7pPr marL="3200400" lvl="6" indent="-228600" algn="l">
              <a:lnSpc>
                <a:spcPct val="100000"/>
              </a:lnSpc>
              <a:spcBef>
                <a:spcPts val="187"/>
              </a:spcBef>
              <a:spcAft>
                <a:spcPts val="0"/>
              </a:spcAft>
              <a:buClr>
                <a:srgbClr val="888888"/>
              </a:buClr>
              <a:buSzPts val="933"/>
              <a:buNone/>
              <a:defRPr sz="933">
                <a:solidFill>
                  <a:srgbClr val="888888"/>
                </a:solidFill>
              </a:defRPr>
            </a:lvl7pPr>
            <a:lvl8pPr marL="3657600" lvl="7" indent="-228600" algn="l">
              <a:lnSpc>
                <a:spcPct val="100000"/>
              </a:lnSpc>
              <a:spcBef>
                <a:spcPts val="187"/>
              </a:spcBef>
              <a:spcAft>
                <a:spcPts val="0"/>
              </a:spcAft>
              <a:buClr>
                <a:srgbClr val="888888"/>
              </a:buClr>
              <a:buSzPts val="933"/>
              <a:buNone/>
              <a:defRPr sz="933">
                <a:solidFill>
                  <a:srgbClr val="888888"/>
                </a:solidFill>
              </a:defRPr>
            </a:lvl8pPr>
            <a:lvl9pPr marL="4114800" lvl="8" indent="-228600" algn="l">
              <a:lnSpc>
                <a:spcPct val="100000"/>
              </a:lnSpc>
              <a:spcBef>
                <a:spcPts val="187"/>
              </a:spcBef>
              <a:spcAft>
                <a:spcPts val="0"/>
              </a:spcAft>
              <a:buClr>
                <a:srgbClr val="888888"/>
              </a:buClr>
              <a:buSzPts val="933"/>
              <a:buNone/>
              <a:defRPr sz="933">
                <a:solidFill>
                  <a:srgbClr val="888888"/>
                </a:solidFill>
              </a:defRPr>
            </a:lvl9pPr>
          </a:lstStyle>
          <a:p>
            <a:endParaRPr/>
          </a:p>
        </p:txBody>
      </p:sp>
      <p:sp>
        <p:nvSpPr>
          <p:cNvPr id="52" name="Google Shape;52;p62"/>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64045" algn="l" rtl="0">
              <a:lnSpc>
                <a:spcPct val="100000"/>
              </a:lnSpc>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1pPr>
            <a:lvl2pPr marL="914400" marR="0" lvl="1" indent="-347154" algn="l" rtl="0">
              <a:lnSpc>
                <a:spcPct val="100000"/>
              </a:lnSpc>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4pPr>
            <a:lvl5pPr marL="2286000" marR="0" lvl="4"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5pPr>
            <a:lvl6pPr marL="2743200" marR="0" lvl="5"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6pPr>
            <a:lvl7pPr marL="3200400" marR="0" lvl="6"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7pPr>
            <a:lvl8pPr marL="3657600" marR="0" lvl="7"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8pPr>
            <a:lvl9pPr marL="4114800" marR="0" lvl="8"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9pPr>
          </a:lstStyle>
          <a:p>
            <a:endParaRPr/>
          </a:p>
        </p:txBody>
      </p:sp>
      <p:sp>
        <p:nvSpPr>
          <p:cNvPr id="11" name="Google Shape;11;p40"/>
          <p:cNvSpPr txBox="1">
            <a:spLocks noGrp="1"/>
          </p:cNvSpPr>
          <p:nvPr>
            <p:ph type="dt" idx="10"/>
          </p:nvPr>
        </p:nvSpPr>
        <p:spPr>
          <a:xfrm>
            <a:off x="155510" y="6606721"/>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40"/>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 Demystifying Professional Licensure Compliance  | </a:t>
            </a:r>
            <a:fld id="{00000000-1234-1234-1234-123412341234}" type="slidenum">
              <a:rPr lang="en-US"/>
              <a:t>‹#›</a:t>
            </a:fld>
            <a:endParaRPr/>
          </a:p>
        </p:txBody>
      </p:sp>
      <p:sp>
        <p:nvSpPr>
          <p:cNvPr id="13" name="Google Shape;1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933"/>
              <a:buFont typeface="Arial"/>
              <a:buNone/>
              <a:defRPr sz="2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hyperlink" Target="https://nc-sara.org/news-events/webinars" TargetMode="External"/><Relationship Id="rId3" Type="http://schemas.openxmlformats.org/officeDocument/2006/relationships/hyperlink" Target="https://nc-sara.org/news-events/2024-sara-policy-modification-process-wrap-results-nc-sara-board-voting-and" TargetMode="External"/><Relationship Id="rId7" Type="http://schemas.openxmlformats.org/officeDocument/2006/relationships/hyperlink" Target="https://nc-sara.org/news-events/saras-10-year-anniversary-decade-opportunit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nc-sara.org/news-events/specializedprogrammatic-accreditation-ensuring-educational-quality" TargetMode="External"/><Relationship Id="rId5" Type="http://schemas.openxmlformats.org/officeDocument/2006/relationships/hyperlink" Target="https://nc-sara.org/news-events/nc-sara-annual-data-report-release-2" TargetMode="External"/><Relationship Id="rId4" Type="http://schemas.openxmlformats.org/officeDocument/2006/relationships/hyperlink" Target="https://nc-sara.org/news-events/department-education-negotiated-rulemaking-fall-2024-update-sara-communit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nc-sara.zoom.us/webinar/register/WN_H5B_1eLKQMWiRTkPir494Q#/registrat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nc-sara.org/data-dashboard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jpeg"/><Relationship Id="rId2" Type="http://schemas.openxmlformats.org/officeDocument/2006/relationships/notesSlide" Target="../notesSlides/notesSlide29.xml"/><Relationship Id="rId16" Type="http://schemas.openxmlformats.org/officeDocument/2006/relationships/image" Target="../media/image48.png"/><Relationship Id="rId20"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38.jpeg"/><Relationship Id="rId11" Type="http://schemas.openxmlformats.org/officeDocument/2006/relationships/image" Target="../media/image43.jpe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jpeg"/><Relationship Id="rId27"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nc-sara.org/sara-neg-reg-call-actio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formstack.io/7198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mailto:Info@nc-sara.org"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hyperlink" Target="http://www.nc-sara.org/" TargetMode="External"/><Relationship Id="rId4" Type="http://schemas.openxmlformats.org/officeDocument/2006/relationships/hyperlink" Target="mailto:ejacobson@nc-sara.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body" idx="1"/>
          </p:nvPr>
        </p:nvSpPr>
        <p:spPr>
          <a:xfrm>
            <a:off x="1094249" y="367449"/>
            <a:ext cx="9261986" cy="19727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C00000"/>
              </a:buClr>
              <a:buSzPts val="4000"/>
              <a:buNone/>
            </a:pPr>
            <a:r>
              <a:rPr lang="en-US" sz="4000" err="1">
                <a:solidFill>
                  <a:srgbClr val="C00000"/>
                </a:solidFill>
                <a:latin typeface="Arial"/>
                <a:ea typeface="Arial"/>
                <a:cs typeface="Arial"/>
                <a:sym typeface="Arial"/>
              </a:rPr>
              <a:t>SARA</a:t>
            </a:r>
            <a:r>
              <a:rPr lang="en-US" sz="4000">
                <a:solidFill>
                  <a:srgbClr val="C00000"/>
                </a:solidFill>
                <a:latin typeface="Arial"/>
                <a:ea typeface="Arial"/>
                <a:cs typeface="Arial"/>
                <a:sym typeface="Arial"/>
              </a:rPr>
              <a:t>: Updates </a:t>
            </a:r>
            <a:r>
              <a:rPr lang="en-US" sz="4000" dirty="0">
                <a:solidFill>
                  <a:srgbClr val="C00000"/>
                </a:solidFill>
                <a:latin typeface="Arial"/>
                <a:ea typeface="Arial"/>
                <a:cs typeface="Arial"/>
                <a:sym typeface="Arial"/>
              </a:rPr>
              <a:t>and Resources </a:t>
            </a:r>
          </a:p>
          <a:p>
            <a:pPr marL="0" lvl="0" indent="0" algn="ctr" rtl="0">
              <a:lnSpc>
                <a:spcPct val="100000"/>
              </a:lnSpc>
              <a:spcBef>
                <a:spcPts val="0"/>
              </a:spcBef>
              <a:spcAft>
                <a:spcPts val="0"/>
              </a:spcAft>
              <a:buClr>
                <a:srgbClr val="C00000"/>
              </a:buClr>
              <a:buSzPts val="4000"/>
              <a:buNone/>
            </a:pPr>
            <a:r>
              <a:rPr lang="en-US" sz="4000" dirty="0">
                <a:solidFill>
                  <a:srgbClr val="C00000"/>
                </a:solidFill>
                <a:latin typeface="Arial"/>
                <a:ea typeface="Arial"/>
                <a:cs typeface="Arial"/>
                <a:sym typeface="Arial"/>
              </a:rPr>
              <a:t>For SARA-Participating Institutions</a:t>
            </a:r>
            <a:endParaRPr dirty="0">
              <a:latin typeface="Arial"/>
              <a:ea typeface="Arial"/>
              <a:cs typeface="Arial"/>
              <a:sym typeface="Arial"/>
            </a:endParaRPr>
          </a:p>
          <a:p>
            <a:pPr marL="0" lvl="0" indent="0" algn="ctr" rtl="0">
              <a:lnSpc>
                <a:spcPct val="100000"/>
              </a:lnSpc>
              <a:spcBef>
                <a:spcPts val="800"/>
              </a:spcBef>
              <a:spcAft>
                <a:spcPts val="0"/>
              </a:spcAft>
              <a:buClr>
                <a:srgbClr val="787878"/>
              </a:buClr>
              <a:buSzPts val="4000"/>
              <a:buNone/>
            </a:pPr>
            <a:endParaRPr sz="4000" dirty="0">
              <a:solidFill>
                <a:srgbClr val="C00000"/>
              </a:solidFill>
              <a:latin typeface="Arial"/>
              <a:ea typeface="Arial"/>
              <a:cs typeface="Arial"/>
              <a:sym typeface="Arial"/>
            </a:endParaRPr>
          </a:p>
        </p:txBody>
      </p:sp>
      <p:sp>
        <p:nvSpPr>
          <p:cNvPr id="92" name="Google Shape;92;p1"/>
          <p:cNvSpPr/>
          <p:nvPr/>
        </p:nvSpPr>
        <p:spPr>
          <a:xfrm>
            <a:off x="9819861" y="5550820"/>
            <a:ext cx="2027582" cy="1168032"/>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3" name="Google Shape;93;p1"/>
          <p:cNvPicPr preferRelativeResize="0"/>
          <p:nvPr/>
        </p:nvPicPr>
        <p:blipFill rotWithShape="1">
          <a:blip r:embed="rId3">
            <a:alphaModFix/>
          </a:blip>
          <a:srcRect/>
          <a:stretch/>
        </p:blipFill>
        <p:spPr>
          <a:xfrm>
            <a:off x="10356235" y="4927948"/>
            <a:ext cx="1671836" cy="1948593"/>
          </a:xfrm>
          <a:prstGeom prst="rect">
            <a:avLst/>
          </a:prstGeom>
          <a:noFill/>
          <a:ln>
            <a:noFill/>
          </a:ln>
        </p:spPr>
      </p:pic>
      <p:sp>
        <p:nvSpPr>
          <p:cNvPr id="94" name="Google Shape;94;p1"/>
          <p:cNvSpPr txBox="1"/>
          <p:nvPr/>
        </p:nvSpPr>
        <p:spPr>
          <a:xfrm>
            <a:off x="4090219" y="2530222"/>
            <a:ext cx="7757224" cy="1631175"/>
          </a:xfrm>
          <a:prstGeom prst="rect">
            <a:avLst/>
          </a:prstGeom>
          <a:solidFill>
            <a:srgbClr val="F2F2F2"/>
          </a:solidFill>
          <a:ln w="9525" cap="flat" cmpd="sng">
            <a:solidFill>
              <a:srgbClr val="215297"/>
            </a:solidFill>
            <a:prstDash val="solid"/>
            <a:round/>
            <a:headEnd type="none" w="sm" len="sm"/>
            <a:tailEnd type="none" w="sm" len="sm"/>
          </a:ln>
        </p:spPr>
        <p:txBody>
          <a:bodyPr spcFirstLastPara="1" wrap="square" lIns="91425" tIns="45700" rIns="91425" bIns="45700" anchor="t" anchorCtr="0">
            <a:spAutoFit/>
          </a:bodyPr>
          <a:lstStyle/>
          <a:p>
            <a:pPr>
              <a:buSzPts val="2000"/>
            </a:pPr>
            <a:r>
              <a:rPr lang="en-US" sz="2000" b="1" i="0" u="none" strike="noStrike" cap="none" dirty="0">
                <a:solidFill>
                  <a:srgbClr val="002060"/>
                </a:solidFill>
              </a:rPr>
              <a:t>Marianne Boeke</a:t>
            </a:r>
            <a:r>
              <a:rPr lang="en-US" sz="2000" i="0" u="none" strike="noStrike" cap="none" dirty="0">
                <a:solidFill>
                  <a:srgbClr val="002060"/>
                </a:solidFill>
              </a:rPr>
              <a:t>, PhD, President, NC-SARA</a:t>
            </a:r>
            <a:endParaRPr lang="en-US" sz="2000" b="1" i="0" u="none" strike="noStrike" cap="none" dirty="0">
              <a:solidFill>
                <a:srgbClr val="002060"/>
              </a:solidFill>
            </a:endParaRPr>
          </a:p>
          <a:p>
            <a:pPr marL="0" marR="0" lvl="0" indent="0"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rPr>
              <a:t>Rachel Christeson</a:t>
            </a:r>
            <a:r>
              <a:rPr lang="en-US" sz="2000" i="0" u="none" strike="noStrike" cap="none" dirty="0">
                <a:solidFill>
                  <a:srgbClr val="002060"/>
                </a:solidFill>
              </a:rPr>
              <a:t>,</a:t>
            </a:r>
            <a:r>
              <a:rPr lang="en-US" sz="2000" b="1" i="0" u="none" strike="noStrike" cap="none" dirty="0">
                <a:solidFill>
                  <a:srgbClr val="002060"/>
                </a:solidFill>
              </a:rPr>
              <a:t> </a:t>
            </a:r>
            <a:r>
              <a:rPr lang="en-US" sz="2000" i="0" u="none" strike="noStrike" cap="none" dirty="0">
                <a:solidFill>
                  <a:srgbClr val="002060"/>
                </a:solidFill>
              </a:rPr>
              <a:t>PhD, Director, Research &amp; Data Analysis, NC-SARA</a:t>
            </a:r>
            <a:endParaRPr sz="2000" i="0" u="none" strike="noStrike" cap="none" dirty="0">
              <a:solidFill>
                <a:srgbClr val="000000"/>
              </a:solidFill>
            </a:endParaRPr>
          </a:p>
          <a:p>
            <a:pPr marL="0" marR="0" lvl="0" indent="0" algn="l" rtl="0">
              <a:lnSpc>
                <a:spcPct val="100000"/>
              </a:lnSpc>
              <a:spcBef>
                <a:spcPts val="0"/>
              </a:spcBef>
              <a:spcAft>
                <a:spcPts val="0"/>
              </a:spcAft>
              <a:buClr>
                <a:srgbClr val="000000"/>
              </a:buClr>
              <a:buSzPts val="1900"/>
              <a:buFont typeface="Arial"/>
              <a:buNone/>
            </a:pPr>
            <a:endParaRPr sz="2000" i="0" u="none" strike="noStrike" cap="none" dirty="0">
              <a:solidFill>
                <a:srgbClr val="002060"/>
              </a:solidFill>
            </a:endParaRPr>
          </a:p>
          <a:p>
            <a:pPr marL="0" marR="0" lvl="0" indent="0" algn="ctr" rtl="0">
              <a:lnSpc>
                <a:spcPct val="100000"/>
              </a:lnSpc>
              <a:spcBef>
                <a:spcPts val="0"/>
              </a:spcBef>
              <a:spcAft>
                <a:spcPts val="0"/>
              </a:spcAft>
              <a:buClr>
                <a:srgbClr val="000000"/>
              </a:buClr>
              <a:buSzPts val="2400"/>
              <a:buFont typeface="Arial"/>
              <a:buNone/>
            </a:pPr>
            <a:r>
              <a:rPr lang="en-US" sz="2000" b="1" dirty="0">
                <a:solidFill>
                  <a:srgbClr val="002060"/>
                </a:solidFill>
              </a:rPr>
              <a:t>November 5, </a:t>
            </a:r>
            <a:r>
              <a:rPr lang="en-US" sz="2000" b="1" i="0" u="none" strike="noStrike" cap="none" dirty="0">
                <a:solidFill>
                  <a:srgbClr val="002060"/>
                </a:solidFill>
              </a:rPr>
              <a:t>2024</a:t>
            </a:r>
            <a:endParaRPr sz="2000" i="0" u="none" strike="noStrike" cap="none" dirty="0">
              <a:solidFill>
                <a:srgbClr val="002060"/>
              </a:solidFill>
            </a:endParaRPr>
          </a:p>
        </p:txBody>
      </p:sp>
      <p:pic>
        <p:nvPicPr>
          <p:cNvPr id="95" name="Google Shape;95;p1"/>
          <p:cNvPicPr preferRelativeResize="0"/>
          <p:nvPr/>
        </p:nvPicPr>
        <p:blipFill>
          <a:blip r:embed="rId4">
            <a:alphaModFix/>
          </a:blip>
          <a:stretch>
            <a:fillRect/>
          </a:stretch>
        </p:blipFill>
        <p:spPr>
          <a:xfrm>
            <a:off x="10019650" y="88900"/>
            <a:ext cx="1827800" cy="1818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0"/>
          <p:cNvPicPr preferRelativeResize="0"/>
          <p:nvPr/>
        </p:nvPicPr>
        <p:blipFill rotWithShape="1">
          <a:blip r:embed="rId3">
            <a:alphaModFix/>
          </a:blip>
          <a:srcRect l="16425" t="6241" r="17716" b="8492"/>
          <a:stretch/>
        </p:blipFill>
        <p:spPr>
          <a:xfrm>
            <a:off x="0" y="0"/>
            <a:ext cx="6687975" cy="2550500"/>
          </a:xfrm>
          <a:prstGeom prst="rect">
            <a:avLst/>
          </a:prstGeom>
          <a:noFill/>
          <a:ln w="9525" cap="flat" cmpd="sng">
            <a:solidFill>
              <a:srgbClr val="215297"/>
            </a:solidFill>
            <a:prstDash val="solid"/>
            <a:round/>
            <a:headEnd type="none" w="sm" len="sm"/>
            <a:tailEnd type="none" w="sm" len="sm"/>
          </a:ln>
        </p:spPr>
      </p:pic>
      <p:pic>
        <p:nvPicPr>
          <p:cNvPr id="148" name="Google Shape;148;p10"/>
          <p:cNvPicPr preferRelativeResize="0"/>
          <p:nvPr/>
        </p:nvPicPr>
        <p:blipFill>
          <a:blip r:embed="rId4">
            <a:alphaModFix/>
          </a:blip>
          <a:stretch>
            <a:fillRect/>
          </a:stretch>
        </p:blipFill>
        <p:spPr>
          <a:xfrm>
            <a:off x="1001325" y="2626075"/>
            <a:ext cx="4519100" cy="4133325"/>
          </a:xfrm>
          <a:prstGeom prst="rect">
            <a:avLst/>
          </a:prstGeom>
          <a:noFill/>
          <a:ln>
            <a:noFill/>
          </a:ln>
        </p:spPr>
      </p:pic>
      <p:pic>
        <p:nvPicPr>
          <p:cNvPr id="149" name="Google Shape;149;p10"/>
          <p:cNvPicPr preferRelativeResize="0"/>
          <p:nvPr/>
        </p:nvPicPr>
        <p:blipFill rotWithShape="1">
          <a:blip r:embed="rId5">
            <a:alphaModFix/>
          </a:blip>
          <a:srcRect r="18140"/>
          <a:stretch/>
        </p:blipFill>
        <p:spPr>
          <a:xfrm>
            <a:off x="5520425" y="2740700"/>
            <a:ext cx="3064075" cy="3011050"/>
          </a:xfrm>
          <a:prstGeom prst="rect">
            <a:avLst/>
          </a:prstGeom>
          <a:noFill/>
          <a:ln>
            <a:noFill/>
          </a:ln>
        </p:spPr>
      </p:pic>
      <p:pic>
        <p:nvPicPr>
          <p:cNvPr id="150" name="Google Shape;150;p10"/>
          <p:cNvPicPr preferRelativeResize="0"/>
          <p:nvPr/>
        </p:nvPicPr>
        <p:blipFill>
          <a:blip r:embed="rId6">
            <a:alphaModFix/>
          </a:blip>
          <a:stretch>
            <a:fillRect/>
          </a:stretch>
        </p:blipFill>
        <p:spPr>
          <a:xfrm>
            <a:off x="8471150" y="574350"/>
            <a:ext cx="3231925" cy="2703525"/>
          </a:xfrm>
          <a:prstGeom prst="rect">
            <a:avLst/>
          </a:prstGeom>
          <a:noFill/>
          <a:ln>
            <a:noFill/>
          </a:ln>
        </p:spPr>
      </p:pic>
      <p:pic>
        <p:nvPicPr>
          <p:cNvPr id="151" name="Google Shape;151;p10"/>
          <p:cNvPicPr preferRelativeResize="0"/>
          <p:nvPr/>
        </p:nvPicPr>
        <p:blipFill rotWithShape="1">
          <a:blip r:embed="rId7">
            <a:alphaModFix/>
          </a:blip>
          <a:srcRect r="20590" b="24173"/>
          <a:stretch/>
        </p:blipFill>
        <p:spPr>
          <a:xfrm>
            <a:off x="8471150" y="3891963"/>
            <a:ext cx="3231925" cy="1601550"/>
          </a:xfrm>
          <a:prstGeom prst="rect">
            <a:avLst/>
          </a:prstGeom>
          <a:noFill/>
          <a:ln>
            <a:noFill/>
          </a:ln>
        </p:spPr>
      </p:pic>
      <p:pic>
        <p:nvPicPr>
          <p:cNvPr id="152" name="Google Shape;152;p10"/>
          <p:cNvPicPr preferRelativeResize="0"/>
          <p:nvPr/>
        </p:nvPicPr>
        <p:blipFill>
          <a:blip r:embed="rId8">
            <a:alphaModFix/>
          </a:blip>
          <a:stretch>
            <a:fillRect/>
          </a:stretch>
        </p:blipFill>
        <p:spPr>
          <a:xfrm>
            <a:off x="5520425" y="5751750"/>
            <a:ext cx="6400800" cy="114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0ed311440d_0_0"/>
          <p:cNvSpPr txBox="1">
            <a:spLocks noGrp="1"/>
          </p:cNvSpPr>
          <p:nvPr>
            <p:ph type="body" idx="2"/>
          </p:nvPr>
        </p:nvSpPr>
        <p:spPr>
          <a:xfrm>
            <a:off x="453750" y="291067"/>
            <a:ext cx="11284500" cy="903991"/>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None/>
            </a:pPr>
            <a:r>
              <a:rPr lang="en-US" sz="3600" dirty="0">
                <a:solidFill>
                  <a:srgbClr val="215297"/>
                </a:solidFill>
                <a:latin typeface="+mj-lt"/>
                <a:ea typeface="Arial"/>
                <a:cs typeface="Arial"/>
                <a:sym typeface="Arial"/>
              </a:rPr>
              <a:t>Recent and Upcoming Webinars</a:t>
            </a:r>
            <a:endParaRPr sz="3600" dirty="0">
              <a:solidFill>
                <a:srgbClr val="215297"/>
              </a:solidFill>
              <a:latin typeface="+mj-lt"/>
              <a:ea typeface="Arial"/>
              <a:cs typeface="Arial"/>
              <a:sym typeface="Arial"/>
            </a:endParaRPr>
          </a:p>
          <a:p>
            <a:pPr marL="0" lvl="0" indent="0" algn="ctr" rtl="0">
              <a:lnSpc>
                <a:spcPct val="90000"/>
              </a:lnSpc>
              <a:spcBef>
                <a:spcPts val="1000"/>
              </a:spcBef>
              <a:spcAft>
                <a:spcPts val="0"/>
              </a:spcAft>
              <a:buNone/>
            </a:pPr>
            <a:endParaRPr sz="3600" dirty="0">
              <a:latin typeface="+mj-lt"/>
            </a:endParaRPr>
          </a:p>
          <a:p>
            <a:pPr marL="0" lvl="0" indent="0" algn="ctr" rtl="0">
              <a:lnSpc>
                <a:spcPct val="90000"/>
              </a:lnSpc>
              <a:spcBef>
                <a:spcPts val="1000"/>
              </a:spcBef>
              <a:spcAft>
                <a:spcPts val="0"/>
              </a:spcAft>
              <a:buNone/>
            </a:pPr>
            <a:endParaRPr sz="3600" dirty="0">
              <a:latin typeface="+mj-lt"/>
            </a:endParaRPr>
          </a:p>
          <a:p>
            <a:pPr marL="0" lvl="0" indent="0" algn="ctr" rtl="0">
              <a:lnSpc>
                <a:spcPct val="90000"/>
              </a:lnSpc>
              <a:spcBef>
                <a:spcPts val="1000"/>
              </a:spcBef>
              <a:spcAft>
                <a:spcPts val="0"/>
              </a:spcAft>
              <a:buNone/>
            </a:pPr>
            <a:endParaRPr sz="3600" dirty="0">
              <a:solidFill>
                <a:srgbClr val="215297"/>
              </a:solidFill>
              <a:latin typeface="+mj-lt"/>
              <a:ea typeface="Arial"/>
              <a:cs typeface="Arial"/>
              <a:sym typeface="Arial"/>
            </a:endParaRPr>
          </a:p>
        </p:txBody>
      </p:sp>
      <p:sp>
        <p:nvSpPr>
          <p:cNvPr id="159" name="Google Shape;159;g30ed311440d_0_0"/>
          <p:cNvSpPr txBox="1"/>
          <p:nvPr/>
        </p:nvSpPr>
        <p:spPr>
          <a:xfrm>
            <a:off x="369000" y="885300"/>
            <a:ext cx="11454000" cy="3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00"/>
              </a:spcBef>
              <a:spcAft>
                <a:spcPts val="0"/>
              </a:spcAft>
              <a:buNone/>
            </a:pPr>
            <a:endParaRPr dirty="0"/>
          </a:p>
          <a:p>
            <a:pPr marL="457200" lvl="0" indent="-368300" algn="l" rtl="0">
              <a:lnSpc>
                <a:spcPct val="90000"/>
              </a:lnSpc>
              <a:spcBef>
                <a:spcPts val="1000"/>
              </a:spcBef>
              <a:spcAft>
                <a:spcPts val="0"/>
              </a:spcAft>
              <a:buClr>
                <a:schemeClr val="dk1"/>
              </a:buClr>
              <a:buSzPts val="2200"/>
              <a:buChar char="●"/>
            </a:pPr>
            <a:r>
              <a:rPr lang="en-US" sz="2000" dirty="0"/>
              <a:t>20</a:t>
            </a:r>
            <a:r>
              <a:rPr lang="en-US" sz="2000" dirty="0">
                <a:solidFill>
                  <a:schemeClr val="dk1"/>
                </a:solidFill>
                <a:uFill>
                  <a:noFill/>
                </a:uFill>
                <a:hlinkClick r:id="rId3">
                  <a:extLst>
                    <a:ext uri="{A12FA001-AC4F-418D-AE19-62706E023703}">
                      <ahyp:hlinkClr xmlns:ahyp="http://schemas.microsoft.com/office/drawing/2018/hyperlinkcolor" val="tx"/>
                    </a:ext>
                  </a:extLst>
                </a:hlinkClick>
              </a:rPr>
              <a:t>24 SARA Policy Modification Process Wrap-Up: Results of NC-SARA Board Voting and Implications for SARA-Participating Institutions and State</a:t>
            </a:r>
            <a:r>
              <a:rPr lang="en-US" sz="2000" dirty="0">
                <a:solidFill>
                  <a:schemeClr val="dk1"/>
                </a:solidFill>
              </a:rPr>
              <a:t> Portal Entities (</a:t>
            </a:r>
            <a:r>
              <a:rPr lang="en-US" sz="2000" b="1" i="1" dirty="0">
                <a:solidFill>
                  <a:schemeClr val="dk1"/>
                </a:solidFill>
              </a:rPr>
              <a:t>November 19</a:t>
            </a:r>
            <a:r>
              <a:rPr lang="en-US" sz="2000" dirty="0">
                <a:solidFill>
                  <a:schemeClr val="dk1"/>
                </a:solidFill>
              </a:rPr>
              <a:t>)</a:t>
            </a:r>
            <a:endParaRPr sz="1200" b="1" dirty="0">
              <a:solidFill>
                <a:srgbClr val="787878"/>
              </a:solidFill>
              <a:latin typeface="Open Sans"/>
              <a:ea typeface="Open Sans"/>
              <a:cs typeface="Open Sans"/>
              <a:sym typeface="Open Sans"/>
            </a:endParaRPr>
          </a:p>
          <a:p>
            <a:pPr marL="457200" marR="0" lvl="0" indent="0" algn="l" rtl="0">
              <a:lnSpc>
                <a:spcPct val="100000"/>
              </a:lnSpc>
              <a:spcBef>
                <a:spcPts val="400"/>
              </a:spcBef>
              <a:spcAft>
                <a:spcPts val="0"/>
              </a:spcAft>
              <a:buNone/>
            </a:pPr>
            <a:endParaRPr sz="1200" dirty="0"/>
          </a:p>
          <a:p>
            <a:pPr marL="457200" marR="0" lvl="0" indent="-368300" algn="l" rtl="0">
              <a:lnSpc>
                <a:spcPct val="100000"/>
              </a:lnSpc>
              <a:spcBef>
                <a:spcPts val="400"/>
              </a:spcBef>
              <a:spcAft>
                <a:spcPts val="0"/>
              </a:spcAft>
              <a:buClr>
                <a:schemeClr val="dk1"/>
              </a:buClr>
              <a:buSzPts val="2200"/>
              <a:buFont typeface="Arial"/>
              <a:buChar char="●"/>
            </a:pPr>
            <a:r>
              <a:rPr lang="en-US" sz="2000" b="0" i="0" u="none" strike="noStrike" cap="none" dirty="0">
                <a:solidFill>
                  <a:schemeClr val="dk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Department of Education Negotiated Rulemaking – Fall 2024 Update for the SARA Community</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000"/>
              <a:buFont typeface="Arial"/>
              <a:buNone/>
            </a:pPr>
            <a:endParaRPr sz="1200" b="0" i="0" u="none" strike="noStrike" cap="none" dirty="0">
              <a:solidFill>
                <a:schemeClr val="dk1"/>
              </a:solidFill>
              <a:latin typeface="Arial"/>
              <a:ea typeface="Arial"/>
              <a:cs typeface="Arial"/>
              <a:sym typeface="Arial"/>
            </a:endParaRPr>
          </a:p>
          <a:p>
            <a:pPr marL="457200" marR="0" lvl="0" indent="-368300" algn="l" rtl="0">
              <a:lnSpc>
                <a:spcPct val="100000"/>
              </a:lnSpc>
              <a:spcBef>
                <a:spcPts val="400"/>
              </a:spcBef>
              <a:spcAft>
                <a:spcPts val="0"/>
              </a:spcAft>
              <a:buClr>
                <a:schemeClr val="dk1"/>
              </a:buClr>
              <a:buSzPts val="2200"/>
              <a:buFont typeface="Arial"/>
              <a:buChar char="●"/>
            </a:pPr>
            <a:r>
              <a:rPr lang="en-US" sz="2000" b="0" i="0" u="none" strike="noStrike" cap="none" dirty="0">
                <a:solidFill>
                  <a:schemeClr val="dk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NC-SARA Annual Data Report Release</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000"/>
              <a:buFont typeface="Arial"/>
              <a:buNone/>
            </a:pPr>
            <a:endParaRPr sz="1200" b="0" i="0" u="none" strike="noStrike" cap="none" dirty="0">
              <a:solidFill>
                <a:schemeClr val="dk1"/>
              </a:solidFill>
              <a:latin typeface="Arial"/>
              <a:ea typeface="Arial"/>
              <a:cs typeface="Arial"/>
              <a:sym typeface="Arial"/>
            </a:endParaRPr>
          </a:p>
          <a:p>
            <a:pPr marL="457200" marR="0" lvl="0" indent="-368300" algn="l" rtl="0">
              <a:lnSpc>
                <a:spcPct val="100000"/>
              </a:lnSpc>
              <a:spcBef>
                <a:spcPts val="400"/>
              </a:spcBef>
              <a:spcAft>
                <a:spcPts val="0"/>
              </a:spcAft>
              <a:buClr>
                <a:schemeClr val="dk1"/>
              </a:buClr>
              <a:buSzPts val="2200"/>
              <a:buFont typeface="Arial"/>
              <a:buChar char="●"/>
            </a:pPr>
            <a:r>
              <a:rPr lang="en-US" sz="2000" b="0" i="0" u="none" strike="noStrike" cap="none" dirty="0">
                <a:solidFill>
                  <a:schemeClr val="dk1"/>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Specialized/Programmatic Accreditation: Ensuring Educational Quality</a:t>
            </a:r>
            <a:endParaRPr sz="2000" b="0" i="0" u="none" strike="noStrike" cap="none" dirty="0">
              <a:solidFill>
                <a:schemeClr val="dk1"/>
              </a:solidFill>
              <a:latin typeface="Arial"/>
              <a:ea typeface="Arial"/>
              <a:cs typeface="Arial"/>
              <a:sym typeface="Arial"/>
            </a:endParaRPr>
          </a:p>
          <a:p>
            <a:pPr marL="457200" marR="0" lvl="0" indent="0" algn="l" rtl="0">
              <a:lnSpc>
                <a:spcPct val="100000"/>
              </a:lnSpc>
              <a:spcBef>
                <a:spcPts val="400"/>
              </a:spcBef>
              <a:spcAft>
                <a:spcPts val="0"/>
              </a:spcAft>
              <a:buClr>
                <a:srgbClr val="000000"/>
              </a:buClr>
              <a:buSzPts val="2000"/>
              <a:buFont typeface="Arial"/>
              <a:buNone/>
            </a:pPr>
            <a:endParaRPr sz="1200" b="0" i="0" u="none" strike="noStrike" cap="none" dirty="0">
              <a:solidFill>
                <a:schemeClr val="dk1"/>
              </a:solidFill>
              <a:latin typeface="Arial"/>
              <a:ea typeface="Arial"/>
              <a:cs typeface="Arial"/>
              <a:sym typeface="Arial"/>
            </a:endParaRPr>
          </a:p>
          <a:p>
            <a:pPr marL="457200" marR="0" lvl="0" indent="-368300" algn="l" rtl="0">
              <a:lnSpc>
                <a:spcPct val="100000"/>
              </a:lnSpc>
              <a:spcBef>
                <a:spcPts val="400"/>
              </a:spcBef>
              <a:spcAft>
                <a:spcPts val="0"/>
              </a:spcAft>
              <a:buClr>
                <a:schemeClr val="dk1"/>
              </a:buClr>
              <a:buSzPts val="2200"/>
              <a:buFont typeface="Arial"/>
              <a:buChar char="●"/>
            </a:pPr>
            <a:r>
              <a:rPr lang="en-US" sz="2000" b="0" i="0" u="none" strike="noStrike" cap="none" dirty="0">
                <a:solidFill>
                  <a:schemeClr val="dk1"/>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SARA's 10-Year Anniversary: A Decade of Opportunity</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133"/>
              <a:buFont typeface="Arial"/>
              <a:buNone/>
            </a:pPr>
            <a:endParaRPr sz="12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400" b="1" i="1" u="none" strike="noStrike" cap="none" dirty="0">
                <a:solidFill>
                  <a:srgbClr val="C00000"/>
                </a:solidFill>
                <a:latin typeface="Arial"/>
                <a:ea typeface="Arial"/>
                <a:cs typeface="Arial"/>
                <a:sym typeface="Arial"/>
              </a:rPr>
              <a:t>Visit our website to register in advance or to access the recording and materials afterward:</a:t>
            </a:r>
            <a:r>
              <a:rPr lang="en-US" sz="2000" b="1" i="1" u="none" strike="noStrike" cap="none" dirty="0">
                <a:solidFill>
                  <a:srgbClr val="C00000"/>
                </a:solidFill>
                <a:latin typeface="Arial"/>
                <a:ea typeface="Arial"/>
                <a:cs typeface="Arial"/>
                <a:sym typeface="Arial"/>
              </a:rPr>
              <a:t> </a:t>
            </a:r>
            <a:endParaRPr sz="2000" b="1" i="1" u="none" strike="noStrike" cap="none" dirty="0">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Webinars | NC-SARA</a:t>
            </a:r>
            <a:endParaRPr sz="3000" b="0" i="0" u="none" strike="noStrike" cap="none" dirty="0">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133"/>
              <a:buFont typeface="Arial"/>
              <a:buNone/>
            </a:pPr>
            <a:endParaRPr sz="2133" b="0" i="0" u="none" strike="noStrike" cap="none" dirty="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1"/>
          <p:cNvSpPr txBox="1"/>
          <p:nvPr/>
        </p:nvSpPr>
        <p:spPr>
          <a:xfrm>
            <a:off x="838200" y="2030400"/>
            <a:ext cx="4455000" cy="3921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dirty="0">
                <a:solidFill>
                  <a:schemeClr val="dk1"/>
                </a:solidFill>
                <a:latin typeface="Arial"/>
                <a:ea typeface="Arial"/>
                <a:cs typeface="Arial"/>
                <a:sym typeface="Arial"/>
              </a:rPr>
              <a:t>Annual Data Reporting</a:t>
            </a:r>
            <a:endParaRPr sz="2800" b="0" i="0" u="none" strike="noStrike" cap="none" dirty="0">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dirty="0">
                <a:solidFill>
                  <a:schemeClr val="dk1"/>
                </a:solidFill>
                <a:latin typeface="Arial"/>
                <a:ea typeface="Arial"/>
                <a:cs typeface="Arial"/>
                <a:sym typeface="Arial"/>
              </a:rPr>
              <a:t>California Students</a:t>
            </a:r>
            <a:endParaRPr sz="2800" b="0" i="0" u="none" strike="noStrike" cap="none" dirty="0">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dirty="0">
                <a:solidFill>
                  <a:schemeClr val="dk1"/>
                </a:solidFill>
                <a:latin typeface="Arial"/>
                <a:ea typeface="Arial"/>
                <a:cs typeface="Arial"/>
                <a:sym typeface="Arial"/>
              </a:rPr>
              <a:t>Field Trips</a:t>
            </a:r>
            <a:endParaRPr sz="2800" b="0" i="0" u="none" strike="noStrike" cap="none" dirty="0">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dirty="0">
                <a:solidFill>
                  <a:schemeClr val="dk1"/>
                </a:solidFill>
                <a:latin typeface="Arial"/>
                <a:ea typeface="Arial"/>
                <a:cs typeface="Arial"/>
                <a:sym typeface="Arial"/>
              </a:rPr>
              <a:t>Institution Applications</a:t>
            </a:r>
            <a:endParaRPr sz="2800" b="0" i="0" u="none" strike="noStrike" cap="none" dirty="0">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dirty="0">
                <a:solidFill>
                  <a:schemeClr val="dk1"/>
                </a:solidFill>
                <a:latin typeface="Arial"/>
                <a:ea typeface="Arial"/>
                <a:cs typeface="Arial"/>
                <a:sym typeface="Arial"/>
              </a:rPr>
              <a:t>Military Bases</a:t>
            </a:r>
            <a:endParaRPr sz="2800" b="0" i="0" u="none" strike="noStrike" cap="none" dirty="0">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dirty="0">
                <a:solidFill>
                  <a:schemeClr val="dk1"/>
                </a:solidFill>
                <a:latin typeface="Arial"/>
                <a:ea typeface="Arial"/>
                <a:cs typeface="Arial"/>
                <a:sym typeface="Arial"/>
              </a:rPr>
              <a:t>Overseas Students</a:t>
            </a:r>
            <a:endParaRPr sz="2800" b="0" i="0" u="none" strike="noStrike" cap="none" dirty="0">
              <a:solidFill>
                <a:schemeClr val="dk1"/>
              </a:solidFill>
              <a:latin typeface="Arial"/>
              <a:ea typeface="Arial"/>
              <a:cs typeface="Arial"/>
              <a:sym typeface="Arial"/>
            </a:endParaRPr>
          </a:p>
          <a:p>
            <a:pPr marL="457200" lvl="0" indent="-406400" algn="l" rtl="0">
              <a:lnSpc>
                <a:spcPct val="90000"/>
              </a:lnSpc>
              <a:spcBef>
                <a:spcPts val="1000"/>
              </a:spcBef>
              <a:spcAft>
                <a:spcPts val="0"/>
              </a:spcAft>
              <a:buClr>
                <a:schemeClr val="dk1"/>
              </a:buClr>
              <a:buSzPts val="2800"/>
              <a:buAutoNum type="arabicPeriod"/>
            </a:pPr>
            <a:r>
              <a:rPr lang="en-US" sz="2800" dirty="0">
                <a:solidFill>
                  <a:schemeClr val="dk1"/>
                </a:solidFill>
              </a:rPr>
              <a:t>SARA Policy Modification Process</a:t>
            </a:r>
            <a:endParaRPr sz="2800" dirty="0">
              <a:solidFill>
                <a:schemeClr val="dk1"/>
              </a:solidFill>
            </a:endParaRPr>
          </a:p>
          <a:p>
            <a:pPr marL="0" marR="0" lvl="0" indent="0" algn="l" rtl="0">
              <a:lnSpc>
                <a:spcPct val="90000"/>
              </a:lnSpc>
              <a:spcBef>
                <a:spcPts val="1000"/>
              </a:spcBef>
              <a:spcAft>
                <a:spcPts val="0"/>
              </a:spcAft>
              <a:buClr>
                <a:srgbClr val="000000"/>
              </a:buClr>
              <a:buSzPts val="2800"/>
              <a:buFont typeface="Arial"/>
              <a:buNone/>
            </a:pPr>
            <a:endParaRPr sz="2800" b="0" i="0" u="none" strike="noStrike" cap="none" dirty="0">
              <a:solidFill>
                <a:schemeClr val="dk1"/>
              </a:solidFill>
              <a:latin typeface="Arial"/>
              <a:ea typeface="Arial"/>
              <a:cs typeface="Arial"/>
              <a:sym typeface="Arial"/>
            </a:endParaRPr>
          </a:p>
        </p:txBody>
      </p:sp>
      <p:pic>
        <p:nvPicPr>
          <p:cNvPr id="166" name="Google Shape;166;p11"/>
          <p:cNvPicPr preferRelativeResize="0"/>
          <p:nvPr/>
        </p:nvPicPr>
        <p:blipFill rotWithShape="1">
          <a:blip r:embed="rId3">
            <a:alphaModFix/>
          </a:blip>
          <a:srcRect/>
          <a:stretch/>
        </p:blipFill>
        <p:spPr>
          <a:xfrm>
            <a:off x="381002" y="-6"/>
            <a:ext cx="11430000" cy="1905000"/>
          </a:xfrm>
          <a:prstGeom prst="rect">
            <a:avLst/>
          </a:prstGeom>
          <a:noFill/>
          <a:ln w="9525" cap="flat" cmpd="sng">
            <a:solidFill>
              <a:srgbClr val="215297"/>
            </a:solidFill>
            <a:prstDash val="solid"/>
            <a:round/>
            <a:headEnd type="none" w="sm" len="sm"/>
            <a:tailEnd type="none" w="sm" len="sm"/>
          </a:ln>
        </p:spPr>
      </p:pic>
      <p:sp>
        <p:nvSpPr>
          <p:cNvPr id="167" name="Google Shape;167;p11"/>
          <p:cNvSpPr txBox="1"/>
          <p:nvPr/>
        </p:nvSpPr>
        <p:spPr>
          <a:xfrm>
            <a:off x="5936100" y="2030400"/>
            <a:ext cx="6255900" cy="279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a:solidFill>
                  <a:schemeClr val="dk1"/>
                </a:solidFill>
              </a:rPr>
              <a:t>8.    </a:t>
            </a:r>
            <a:r>
              <a:rPr lang="en-US" sz="2800" b="0" i="0" u="none" strike="noStrike" cap="none">
                <a:solidFill>
                  <a:schemeClr val="dk1"/>
                </a:solidFill>
                <a:latin typeface="Arial"/>
                <a:ea typeface="Arial"/>
                <a:cs typeface="Arial"/>
                <a:sym typeface="Arial"/>
              </a:rPr>
              <a:t>Professional Licensure</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a:solidFill>
                  <a:schemeClr val="dk1"/>
                </a:solidFill>
              </a:rPr>
              <a:t>9.    </a:t>
            </a:r>
            <a:r>
              <a:rPr lang="en-US" sz="2800" b="0" i="0" u="none" strike="noStrike" cap="none">
                <a:solidFill>
                  <a:schemeClr val="dk1"/>
                </a:solidFill>
                <a:latin typeface="Arial"/>
                <a:ea typeface="Arial"/>
                <a:cs typeface="Arial"/>
                <a:sym typeface="Arial"/>
              </a:rPr>
              <a:t>SARA Fees</a:t>
            </a: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a:solidFill>
                  <a:schemeClr val="dk1"/>
                </a:solidFill>
              </a:rPr>
              <a:t>10.  </a:t>
            </a:r>
            <a:r>
              <a:rPr lang="en-US" sz="2800" b="0" i="0" u="none" strike="noStrike" cap="none">
                <a:solidFill>
                  <a:schemeClr val="dk1"/>
                </a:solidFill>
                <a:latin typeface="Arial"/>
                <a:ea typeface="Arial"/>
                <a:cs typeface="Arial"/>
                <a:sym typeface="Arial"/>
              </a:rPr>
              <a:t>SARA Late Fees</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a:t>
            </a:r>
            <a:r>
              <a:rPr lang="en-US" sz="2800">
                <a:solidFill>
                  <a:schemeClr val="dk1"/>
                </a:solidFill>
              </a:rPr>
              <a:t>1</a:t>
            </a:r>
            <a:r>
              <a:rPr lang="en-US" sz="2800" b="0" i="0" u="none" strike="noStrike" cap="none">
                <a:solidFill>
                  <a:schemeClr val="dk1"/>
                </a:solidFill>
                <a:latin typeface="Arial"/>
                <a:ea typeface="Arial"/>
                <a:cs typeface="Arial"/>
                <a:sym typeface="Arial"/>
              </a:rPr>
              <a:t>.  Short Courses</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12.  Student Complaints</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a:t>
            </a:r>
            <a:r>
              <a:rPr lang="en-US" sz="2800">
                <a:solidFill>
                  <a:schemeClr val="dk1"/>
                </a:solidFill>
              </a:rPr>
              <a:t>3</a:t>
            </a:r>
            <a:r>
              <a:rPr lang="en-US" sz="2800" b="0" i="0" u="none" strike="noStrike" cap="none">
                <a:solidFill>
                  <a:schemeClr val="dk1"/>
                </a:solidFill>
                <a:latin typeface="Arial"/>
                <a:ea typeface="Arial"/>
                <a:cs typeface="Arial"/>
                <a:sym typeface="Arial"/>
              </a:rPr>
              <a:t>.  Third Party Contracts</a:t>
            </a:r>
            <a:endParaRPr sz="2133"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txBox="1"/>
          <p:nvPr/>
        </p:nvSpPr>
        <p:spPr>
          <a:xfrm>
            <a:off x="673100" y="2956825"/>
            <a:ext cx="10042800" cy="3436500"/>
          </a:xfrm>
          <a:prstGeom prst="rect">
            <a:avLst/>
          </a:prstGeom>
          <a:solidFill>
            <a:srgbClr val="F2F2F2"/>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b="1" dirty="0">
                <a:solidFill>
                  <a:schemeClr val="dk1"/>
                </a:solidFill>
              </a:rPr>
              <a:t>NC-SARA provides</a:t>
            </a:r>
            <a:r>
              <a:rPr lang="en-US" sz="2800" dirty="0">
                <a:solidFill>
                  <a:schemeClr val="dk1"/>
                </a:solidFill>
              </a:rPr>
              <a:t>:</a:t>
            </a:r>
            <a:endParaRPr sz="2800" dirty="0">
              <a:solidFill>
                <a:schemeClr val="dk1"/>
              </a:solidFill>
            </a:endParaRPr>
          </a:p>
          <a:p>
            <a:pPr marL="0" marR="0" lvl="0" indent="0" algn="ctr" rtl="0">
              <a:lnSpc>
                <a:spcPct val="90000"/>
              </a:lnSpc>
              <a:spcBef>
                <a:spcPts val="0"/>
              </a:spcBef>
              <a:spcAft>
                <a:spcPts val="0"/>
              </a:spcAft>
              <a:buClr>
                <a:schemeClr val="dk1"/>
              </a:buClr>
              <a:buSzPts val="2800"/>
              <a:buFont typeface="Arial"/>
              <a:buNone/>
            </a:pPr>
            <a:endParaRPr sz="1700" dirty="0">
              <a:solidFill>
                <a:schemeClr val="dk1"/>
              </a:solidFill>
            </a:endParaRPr>
          </a:p>
          <a:p>
            <a:pPr marL="0" marR="0" lvl="0" indent="0" algn="ctr" rtl="0">
              <a:lnSpc>
                <a:spcPct val="90000"/>
              </a:lnSpc>
              <a:spcBef>
                <a:spcPts val="0"/>
              </a:spcBef>
              <a:spcAft>
                <a:spcPts val="0"/>
              </a:spcAft>
              <a:buClr>
                <a:schemeClr val="dk1"/>
              </a:buClr>
              <a:buSzPts val="2800"/>
              <a:buFont typeface="Arial"/>
              <a:buNone/>
            </a:pPr>
            <a:r>
              <a:rPr lang="en-US" sz="2800" b="0" i="0" u="none" strike="noStrike" cap="none" dirty="0">
                <a:solidFill>
                  <a:schemeClr val="dk1"/>
                </a:solidFill>
                <a:latin typeface="Arial"/>
                <a:ea typeface="Arial"/>
                <a:cs typeface="Arial"/>
                <a:sym typeface="Arial"/>
              </a:rPr>
              <a:t>Professional Licensure Directory</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b="0" i="0" u="none" strike="noStrike" cap="none" dirty="0">
                <a:solidFill>
                  <a:schemeClr val="dk1"/>
                </a:solidFill>
                <a:latin typeface="Arial"/>
                <a:ea typeface="Arial"/>
                <a:cs typeface="Arial"/>
                <a:sym typeface="Arial"/>
              </a:rPr>
              <a:t>State Authorization Guide</a:t>
            </a:r>
            <a:endParaRPr sz="2800" b="0" i="0" u="none" strike="noStrike" cap="none" dirty="0">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dirty="0">
                <a:solidFill>
                  <a:schemeClr val="dk1"/>
                </a:solidFill>
              </a:rPr>
              <a:t>SARA Student Complaint information</a:t>
            </a:r>
            <a:endParaRPr sz="2800" dirty="0">
              <a:solidFill>
                <a:schemeClr val="dk1"/>
              </a:solidFill>
            </a:endParaRPr>
          </a:p>
          <a:p>
            <a:pPr marL="0" marR="0" lvl="0" indent="0" algn="ctr" rtl="0">
              <a:lnSpc>
                <a:spcPct val="90000"/>
              </a:lnSpc>
              <a:spcBef>
                <a:spcPts val="1000"/>
              </a:spcBef>
              <a:spcAft>
                <a:spcPts val="0"/>
              </a:spcAft>
              <a:buClr>
                <a:schemeClr val="dk1"/>
              </a:buClr>
              <a:buSzPts val="2800"/>
              <a:buFont typeface="Arial"/>
              <a:buNone/>
            </a:pPr>
            <a:r>
              <a:rPr lang="en-US" sz="2800" b="0" i="0" u="none" strike="noStrike" cap="none" dirty="0">
                <a:solidFill>
                  <a:schemeClr val="dk1"/>
                </a:solidFill>
                <a:latin typeface="Arial"/>
                <a:ea typeface="Arial"/>
                <a:cs typeface="Arial"/>
                <a:sym typeface="Arial"/>
              </a:rPr>
              <a:t>SARA Cost Savings Calculator</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dirty="0">
                <a:solidFill>
                  <a:schemeClr val="dk1"/>
                </a:solidFill>
              </a:rPr>
              <a:t>SARA Participating </a:t>
            </a:r>
            <a:r>
              <a:rPr lang="en-US" sz="2800" b="0" i="0" u="none" strike="noStrike" cap="none" dirty="0">
                <a:solidFill>
                  <a:schemeClr val="dk1"/>
                </a:solidFill>
                <a:latin typeface="Arial"/>
                <a:ea typeface="Arial"/>
                <a:cs typeface="Arial"/>
                <a:sym typeface="Arial"/>
              </a:rPr>
              <a:t>Institution Directory</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endParaRPr sz="400" b="0" i="0" u="none" strike="noStrike" cap="none" dirty="0">
              <a:solidFill>
                <a:srgbClr val="000000"/>
              </a:solidFill>
              <a:latin typeface="Arial"/>
              <a:ea typeface="Arial"/>
              <a:cs typeface="Arial"/>
              <a:sym typeface="Arial"/>
            </a:endParaRPr>
          </a:p>
        </p:txBody>
      </p:sp>
      <p:pic>
        <p:nvPicPr>
          <p:cNvPr id="174" name="Google Shape;174;p12" descr="NC-SARA.org website graphic"/>
          <p:cNvPicPr preferRelativeResize="0"/>
          <p:nvPr/>
        </p:nvPicPr>
        <p:blipFill rotWithShape="1">
          <a:blip r:embed="rId3">
            <a:alphaModFix/>
          </a:blip>
          <a:srcRect/>
          <a:stretch/>
        </p:blipFill>
        <p:spPr>
          <a:xfrm>
            <a:off x="2116725" y="156675"/>
            <a:ext cx="7371099" cy="2571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p:nvPr/>
        </p:nvSpPr>
        <p:spPr>
          <a:xfrm>
            <a:off x="2451766" y="268112"/>
            <a:ext cx="728846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b="1" i="0" u="none" strike="noStrike" cap="none" dirty="0">
                <a:solidFill>
                  <a:srgbClr val="002060"/>
                </a:solidFill>
              </a:rPr>
              <a:t>NC-SARA Participation Fees</a:t>
            </a:r>
            <a:endParaRPr sz="3600" b="1" i="0" u="none" strike="noStrike" cap="none" dirty="0">
              <a:solidFill>
                <a:schemeClr val="dk1"/>
              </a:solidFill>
            </a:endParaRPr>
          </a:p>
        </p:txBody>
      </p:sp>
      <p:pic>
        <p:nvPicPr>
          <p:cNvPr id="181" name="Google Shape;181;p15" descr="A screenshot of a white and black page&#10;&#10;Description automatically generated"/>
          <p:cNvPicPr preferRelativeResize="0"/>
          <p:nvPr/>
        </p:nvPicPr>
        <p:blipFill rotWithShape="1">
          <a:blip r:embed="rId3">
            <a:alphaModFix/>
          </a:blip>
          <a:srcRect l="2424" r="19042" b="10967"/>
          <a:stretch/>
        </p:blipFill>
        <p:spPr>
          <a:xfrm>
            <a:off x="4760965" y="1931726"/>
            <a:ext cx="6288309" cy="4011872"/>
          </a:xfrm>
          <a:prstGeom prst="rect">
            <a:avLst/>
          </a:prstGeom>
          <a:noFill/>
          <a:ln>
            <a:noFill/>
          </a:ln>
        </p:spPr>
      </p:pic>
      <p:sp>
        <p:nvSpPr>
          <p:cNvPr id="182" name="Google Shape;182;p15"/>
          <p:cNvSpPr txBox="1"/>
          <p:nvPr/>
        </p:nvSpPr>
        <p:spPr>
          <a:xfrm>
            <a:off x="3203663" y="1047300"/>
            <a:ext cx="7485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Note</a:t>
            </a:r>
            <a:r>
              <a:rPr lang="en-US" sz="1800" b="0" i="0" u="none" strike="noStrike" cap="none" dirty="0">
                <a:solidFill>
                  <a:schemeClr val="dk1"/>
                </a:solidFill>
                <a:latin typeface="Arial"/>
                <a:ea typeface="Arial"/>
                <a:cs typeface="Arial"/>
                <a:sym typeface="Arial"/>
              </a:rPr>
              <a:t> – this is separate from and in addition to any fees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charged by the states for SARA participation</a:t>
            </a:r>
            <a:endParaRPr sz="1400" b="0" i="0" u="none" strike="noStrike" cap="none" dirty="0">
              <a:solidFill>
                <a:srgbClr val="000000"/>
              </a:solidFill>
              <a:latin typeface="Arial"/>
              <a:ea typeface="Arial"/>
              <a:cs typeface="Arial"/>
              <a:sym typeface="Arial"/>
            </a:endParaRPr>
          </a:p>
        </p:txBody>
      </p:sp>
      <p:pic>
        <p:nvPicPr>
          <p:cNvPr id="183" name="Google Shape;183;p15"/>
          <p:cNvPicPr preferRelativeResize="0"/>
          <p:nvPr/>
        </p:nvPicPr>
        <p:blipFill rotWithShape="1">
          <a:blip r:embed="rId4">
            <a:alphaModFix/>
          </a:blip>
          <a:srcRect l="21314" r="13223"/>
          <a:stretch/>
        </p:blipFill>
        <p:spPr>
          <a:xfrm>
            <a:off x="362750" y="2328475"/>
            <a:ext cx="3778500" cy="3022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05800-C1F1-40C5-936F-B82D39C2E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E028E-E233-6A86-3538-661FB3CA50C1}"/>
              </a:ext>
            </a:extLst>
          </p:cNvPr>
          <p:cNvSpPr>
            <a:spLocks noGrp="1"/>
          </p:cNvSpPr>
          <p:nvPr>
            <p:ph type="title"/>
          </p:nvPr>
        </p:nvSpPr>
        <p:spPr>
          <a:xfrm>
            <a:off x="3947622" y="2606241"/>
            <a:ext cx="7794723" cy="1325563"/>
          </a:xfrm>
        </p:spPr>
        <p:txBody>
          <a:bodyPr/>
          <a:lstStyle/>
          <a:p>
            <a:r>
              <a:rPr lang="en-US" dirty="0">
                <a:solidFill>
                  <a:srgbClr val="1B3663"/>
                </a:solidFill>
                <a:latin typeface="Arial" panose="020B0604020202020204" pitchFamily="34" charset="0"/>
                <a:cs typeface="Arial" panose="020B0604020202020204" pitchFamily="34" charset="0"/>
              </a:rPr>
              <a:t>SARA Policy Modification Process</a:t>
            </a:r>
          </a:p>
        </p:txBody>
      </p:sp>
    </p:spTree>
    <p:extLst>
      <p:ext uri="{BB962C8B-B14F-4D97-AF65-F5344CB8AC3E}">
        <p14:creationId xmlns:p14="http://schemas.microsoft.com/office/powerpoint/2010/main" val="2673039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37CF-81E3-BF78-2A2B-33BEBE7C21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188B2F-8E6B-F2EA-DC3E-5E178E277150}"/>
              </a:ext>
            </a:extLst>
          </p:cNvPr>
          <p:cNvPicPr>
            <a:picLocks noChangeAspect="1"/>
          </p:cNvPicPr>
          <p:nvPr/>
        </p:nvPicPr>
        <p:blipFill>
          <a:blip r:embed="rId3"/>
          <a:stretch>
            <a:fillRect/>
          </a:stretch>
        </p:blipFill>
        <p:spPr>
          <a:xfrm>
            <a:off x="2854897" y="403123"/>
            <a:ext cx="8580019" cy="1825430"/>
          </a:xfrm>
          <a:prstGeom prst="rect">
            <a:avLst/>
          </a:prstGeom>
        </p:spPr>
      </p:pic>
      <p:sp>
        <p:nvSpPr>
          <p:cNvPr id="5" name="TextBox 4">
            <a:extLst>
              <a:ext uri="{FF2B5EF4-FFF2-40B4-BE49-F238E27FC236}">
                <a16:creationId xmlns:a16="http://schemas.microsoft.com/office/drawing/2014/main" id="{E81F3C21-C80D-1BD8-75DA-3E39F7302E29}"/>
              </a:ext>
            </a:extLst>
          </p:cNvPr>
          <p:cNvSpPr txBox="1"/>
          <p:nvPr/>
        </p:nvSpPr>
        <p:spPr>
          <a:xfrm>
            <a:off x="2172929" y="2556256"/>
            <a:ext cx="9714271" cy="3970318"/>
          </a:xfrm>
          <a:prstGeom prst="rect">
            <a:avLst/>
          </a:prstGeom>
          <a:noFill/>
        </p:spPr>
        <p:txBody>
          <a:bodyPr wrap="square" rtlCol="0">
            <a:spAutoFit/>
          </a:bodyPr>
          <a:lstStyle/>
          <a:p>
            <a:r>
              <a:rPr lang="en-US" sz="2400" dirty="0"/>
              <a:t>The process is - by design - open, transparent, and collaborative:</a:t>
            </a:r>
          </a:p>
          <a:p>
            <a:endParaRPr lang="en-US" sz="1200" dirty="0"/>
          </a:p>
          <a:p>
            <a:pPr marL="342900" indent="-342900">
              <a:buFont typeface="Arial" panose="020B0604020202020204" pitchFamily="34" charset="0"/>
              <a:buChar char="•"/>
            </a:pPr>
            <a:r>
              <a:rPr lang="en-US" sz="2400" dirty="0"/>
              <a:t>Supports strong public engagement by encouraging all stakeholders to propose policy changes and comment on proposals. </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Provides a high level of transparency: policy proposals, comments, and voting results are all posted on a public portal. </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Facilitates discussion and compromise through the amendment periods.</a:t>
            </a:r>
          </a:p>
          <a:p>
            <a:endParaRPr lang="en-US" sz="2400" dirty="0"/>
          </a:p>
        </p:txBody>
      </p:sp>
    </p:spTree>
    <p:extLst>
      <p:ext uri="{BB962C8B-B14F-4D97-AF65-F5344CB8AC3E}">
        <p14:creationId xmlns:p14="http://schemas.microsoft.com/office/powerpoint/2010/main" val="2443100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A1F59-B7AA-1FFF-F53B-8929922315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832D43-6B69-D431-AB41-AFD551C4B4DC}"/>
              </a:ext>
            </a:extLst>
          </p:cNvPr>
          <p:cNvPicPr>
            <a:picLocks noChangeAspect="1"/>
          </p:cNvPicPr>
          <p:nvPr/>
        </p:nvPicPr>
        <p:blipFill>
          <a:blip r:embed="rId3"/>
          <a:stretch>
            <a:fillRect/>
          </a:stretch>
        </p:blipFill>
        <p:spPr>
          <a:xfrm>
            <a:off x="2854897" y="403123"/>
            <a:ext cx="8580019" cy="1825430"/>
          </a:xfrm>
          <a:prstGeom prst="rect">
            <a:avLst/>
          </a:prstGeom>
        </p:spPr>
      </p:pic>
      <p:sp>
        <p:nvSpPr>
          <p:cNvPr id="5" name="TextBox 4">
            <a:extLst>
              <a:ext uri="{FF2B5EF4-FFF2-40B4-BE49-F238E27FC236}">
                <a16:creationId xmlns:a16="http://schemas.microsoft.com/office/drawing/2014/main" id="{8821CDED-D8E8-99A8-167C-CDEF94689A8B}"/>
              </a:ext>
            </a:extLst>
          </p:cNvPr>
          <p:cNvSpPr txBox="1"/>
          <p:nvPr/>
        </p:nvSpPr>
        <p:spPr>
          <a:xfrm>
            <a:off x="2172929" y="2556256"/>
            <a:ext cx="7629831" cy="2492990"/>
          </a:xfrm>
          <a:prstGeom prst="rect">
            <a:avLst/>
          </a:prstGeom>
          <a:noFill/>
        </p:spPr>
        <p:txBody>
          <a:bodyPr wrap="square" rtlCol="0">
            <a:spAutoFit/>
          </a:bodyPr>
          <a:lstStyle/>
          <a:p>
            <a:r>
              <a:rPr lang="en-US" sz="2400" dirty="0"/>
              <a:t>How to be more involved:</a:t>
            </a:r>
          </a:p>
          <a:p>
            <a:endParaRPr lang="en-US" sz="1200" dirty="0"/>
          </a:p>
          <a:p>
            <a:pPr marL="342900" indent="-342900">
              <a:buAutoNum type="arabicPeriod"/>
            </a:pPr>
            <a:r>
              <a:rPr lang="en-US" sz="2400" dirty="0"/>
              <a:t>Submit a proposal – January 21, 2025</a:t>
            </a:r>
          </a:p>
          <a:p>
            <a:pPr marL="342900" indent="-342900">
              <a:buAutoNum type="arabicPeriod"/>
            </a:pPr>
            <a:r>
              <a:rPr lang="en-US" sz="2400" dirty="0"/>
              <a:t>Review all proposals in the SARA Policy Portal</a:t>
            </a:r>
          </a:p>
          <a:p>
            <a:pPr marL="342900" indent="-342900">
              <a:buAutoNum type="arabicPeriod"/>
            </a:pPr>
            <a:r>
              <a:rPr lang="en-US" sz="2400" dirty="0"/>
              <a:t>Participate in the SARA Public Forum</a:t>
            </a:r>
          </a:p>
          <a:p>
            <a:pPr marL="342900" indent="-342900">
              <a:buAutoNum type="arabicPeriod"/>
            </a:pPr>
            <a:r>
              <a:rPr lang="en-US" sz="2400" dirty="0"/>
              <a:t>Participate in the Public Comments</a:t>
            </a:r>
          </a:p>
          <a:p>
            <a:pPr marL="342900" indent="-342900">
              <a:buAutoNum type="arabicPeriod"/>
            </a:pPr>
            <a:r>
              <a:rPr lang="en-US" sz="2400" dirty="0"/>
              <a:t>Complete surveys on improvements to the process</a:t>
            </a:r>
          </a:p>
        </p:txBody>
      </p:sp>
      <p:pic>
        <p:nvPicPr>
          <p:cNvPr id="7" name="Picture 6">
            <a:extLst>
              <a:ext uri="{FF2B5EF4-FFF2-40B4-BE49-F238E27FC236}">
                <a16:creationId xmlns:a16="http://schemas.microsoft.com/office/drawing/2014/main" id="{71764A7D-727C-CDBE-836A-F6968453C603}"/>
              </a:ext>
            </a:extLst>
          </p:cNvPr>
          <p:cNvPicPr>
            <a:picLocks noChangeAspect="1"/>
          </p:cNvPicPr>
          <p:nvPr/>
        </p:nvPicPr>
        <p:blipFill>
          <a:blip r:embed="rId4"/>
          <a:stretch>
            <a:fillRect/>
          </a:stretch>
        </p:blipFill>
        <p:spPr>
          <a:xfrm>
            <a:off x="4951383" y="5548291"/>
            <a:ext cx="3292125" cy="1188823"/>
          </a:xfrm>
          <a:prstGeom prst="rect">
            <a:avLst/>
          </a:prstGeom>
        </p:spPr>
      </p:pic>
    </p:spTree>
    <p:extLst>
      <p:ext uri="{BB962C8B-B14F-4D97-AF65-F5344CB8AC3E}">
        <p14:creationId xmlns:p14="http://schemas.microsoft.com/office/powerpoint/2010/main" val="384428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92C902-817A-118E-4AF9-706289B59E84}"/>
              </a:ext>
            </a:extLst>
          </p:cNvPr>
          <p:cNvSpPr txBox="1"/>
          <p:nvPr/>
        </p:nvSpPr>
        <p:spPr>
          <a:xfrm>
            <a:off x="1789471" y="166568"/>
            <a:ext cx="10274709" cy="6309420"/>
          </a:xfrm>
          <a:prstGeom prst="rect">
            <a:avLst/>
          </a:prstGeom>
          <a:noFill/>
        </p:spPr>
        <p:txBody>
          <a:bodyPr wrap="square" rtlCol="0">
            <a:spAutoFit/>
          </a:bodyPr>
          <a:lstStyle/>
          <a:p>
            <a:pPr algn="ctr"/>
            <a:r>
              <a:rPr lang="en-US" sz="3200" b="1" dirty="0">
                <a:solidFill>
                  <a:srgbClr val="C84540"/>
                </a:solidFill>
                <a:latin typeface="+mn-lt"/>
                <a:cs typeface="Times New Roman" panose="02020603050405020304" pitchFamily="18" charset="0"/>
              </a:rPr>
              <a:t>SARA Policy Modification Process – Approved Proposals (2024)</a:t>
            </a:r>
          </a:p>
          <a:p>
            <a:endParaRPr lang="en-US" sz="2000" b="1" i="0" dirty="0">
              <a:solidFill>
                <a:srgbClr val="2B2B2B"/>
              </a:solidFill>
              <a:effectLst/>
              <a:latin typeface="+mn-lt"/>
              <a:cs typeface="Times New Roman" panose="02020603050405020304" pitchFamily="18" charset="0"/>
            </a:endParaRPr>
          </a:p>
          <a:p>
            <a:pPr algn="l"/>
            <a:r>
              <a:rPr lang="en-US" sz="2000" b="1" i="0" dirty="0">
                <a:solidFill>
                  <a:srgbClr val="2B2B2B"/>
                </a:solidFill>
                <a:effectLst/>
                <a:latin typeface="+mn-lt"/>
              </a:rPr>
              <a:t>Student Consumer Protections</a:t>
            </a:r>
            <a:endParaRPr lang="en-US" sz="2000" b="0" i="0" dirty="0">
              <a:solidFill>
                <a:srgbClr val="2B2B2B"/>
              </a:solidFill>
              <a:effectLst/>
              <a:latin typeface="+mn-lt"/>
            </a:endParaRPr>
          </a:p>
          <a:p>
            <a:pPr marL="742950" lvl="1" indent="-285750" algn="l">
              <a:buFont typeface="Arial" panose="020B0604020202020204" pitchFamily="34" charset="0"/>
              <a:buChar char="•"/>
            </a:pPr>
            <a:r>
              <a:rPr lang="en-US" sz="2000" b="0" i="0" dirty="0">
                <a:solidFill>
                  <a:srgbClr val="2B2B2B"/>
                </a:solidFill>
                <a:effectLst/>
                <a:latin typeface="+mn-lt"/>
              </a:rPr>
              <a:t>Clarifies that institutions that lose SARA participation must meet state-specific authorization requirements </a:t>
            </a:r>
          </a:p>
          <a:p>
            <a:pPr marL="742950" lvl="1" indent="-285750" algn="l">
              <a:buFont typeface="Arial" panose="020B0604020202020204" pitchFamily="34" charset="0"/>
              <a:buChar char="•"/>
            </a:pPr>
            <a:r>
              <a:rPr lang="en-US" sz="2000" b="0" i="0" dirty="0">
                <a:solidFill>
                  <a:srgbClr val="2B2B2B"/>
                </a:solidFill>
                <a:effectLst/>
                <a:latin typeface="+mn-lt"/>
              </a:rPr>
              <a:t>Aligns SARA policy with federal requirements regarding professional licensure</a:t>
            </a:r>
          </a:p>
          <a:p>
            <a:pPr algn="l"/>
            <a:endParaRPr lang="en-US" sz="2000" b="1" i="0" dirty="0">
              <a:solidFill>
                <a:srgbClr val="2B2B2B"/>
              </a:solidFill>
              <a:effectLst/>
              <a:latin typeface="+mn-lt"/>
            </a:endParaRPr>
          </a:p>
          <a:p>
            <a:pPr algn="l"/>
            <a:r>
              <a:rPr lang="en-US" sz="2000" b="1" i="0" dirty="0">
                <a:solidFill>
                  <a:srgbClr val="2B2B2B"/>
                </a:solidFill>
                <a:effectLst/>
                <a:latin typeface="+mn-lt"/>
              </a:rPr>
              <a:t>State Oversight</a:t>
            </a:r>
            <a:endParaRPr lang="en-US" sz="2000" b="0" i="0" dirty="0">
              <a:solidFill>
                <a:srgbClr val="2B2B2B"/>
              </a:solidFill>
              <a:effectLst/>
              <a:latin typeface="+mn-lt"/>
            </a:endParaRPr>
          </a:p>
          <a:p>
            <a:pPr marL="742950" lvl="1" indent="-285750" algn="l">
              <a:buFont typeface="Arial" panose="020B0604020202020204" pitchFamily="34" charset="0"/>
              <a:buChar char="•"/>
            </a:pPr>
            <a:r>
              <a:rPr lang="en-US" sz="2000" b="0" i="0" dirty="0">
                <a:solidFill>
                  <a:srgbClr val="2B2B2B"/>
                </a:solidFill>
                <a:effectLst/>
                <a:latin typeface="+mn-lt"/>
              </a:rPr>
              <a:t>Increases options for a state to place a SARA-participating institution on provisional status</a:t>
            </a:r>
          </a:p>
          <a:p>
            <a:pPr marL="742950" lvl="1" indent="-285750" algn="l">
              <a:buFont typeface="Arial" panose="020B0604020202020204" pitchFamily="34" charset="0"/>
              <a:buChar char="•"/>
            </a:pPr>
            <a:r>
              <a:rPr lang="en-US" sz="2000" b="0" i="0" dirty="0">
                <a:solidFill>
                  <a:srgbClr val="2B2B2B"/>
                </a:solidFill>
                <a:effectLst/>
                <a:latin typeface="+mn-lt"/>
              </a:rPr>
              <a:t>Requires public sharing of reason for a SARA-participating institution placed on provisional status </a:t>
            </a:r>
          </a:p>
          <a:p>
            <a:pPr algn="l"/>
            <a:endParaRPr lang="en-US" sz="2000" b="1" i="0" dirty="0">
              <a:solidFill>
                <a:srgbClr val="2B2B2B"/>
              </a:solidFill>
              <a:effectLst/>
              <a:latin typeface="+mn-lt"/>
            </a:endParaRPr>
          </a:p>
          <a:p>
            <a:pPr algn="l"/>
            <a:r>
              <a:rPr lang="en-US" sz="2000" b="1" i="0" dirty="0">
                <a:solidFill>
                  <a:srgbClr val="2B2B2B"/>
                </a:solidFill>
                <a:effectLst/>
                <a:latin typeface="+mn-lt"/>
              </a:rPr>
              <a:t>SARA Student Complaints</a:t>
            </a:r>
            <a:endParaRPr lang="en-US" sz="2000" b="0" i="0" dirty="0">
              <a:solidFill>
                <a:srgbClr val="2B2B2B"/>
              </a:solidFill>
              <a:effectLst/>
              <a:latin typeface="+mn-lt"/>
            </a:endParaRPr>
          </a:p>
          <a:p>
            <a:pPr marL="742950" lvl="1" indent="-285750" algn="l">
              <a:buFont typeface="Arial" panose="020B0604020202020204" pitchFamily="34" charset="0"/>
              <a:buChar char="•"/>
            </a:pPr>
            <a:r>
              <a:rPr lang="en-US" sz="2000" b="0" i="0" dirty="0">
                <a:solidFill>
                  <a:srgbClr val="2B2B2B"/>
                </a:solidFill>
                <a:effectLst/>
                <a:latin typeface="+mn-lt"/>
              </a:rPr>
              <a:t>SARA-participating institutions must provide SARA student complaint resolution policies on their website and in their catalog</a:t>
            </a:r>
          </a:p>
          <a:p>
            <a:pPr marL="742950" lvl="1" indent="-285750" algn="l">
              <a:buFont typeface="Arial" panose="020B0604020202020204" pitchFamily="34" charset="0"/>
              <a:buChar char="•"/>
            </a:pPr>
            <a:r>
              <a:rPr lang="en-US" sz="2000" b="0" i="0" dirty="0">
                <a:solidFill>
                  <a:srgbClr val="2B2B2B"/>
                </a:solidFill>
                <a:effectLst/>
                <a:latin typeface="+mn-lt"/>
              </a:rPr>
              <a:t>Improves SARA student complaint data collection and reporting to include complaint type and student location</a:t>
            </a:r>
            <a:endParaRPr lang="en-US" dirty="0"/>
          </a:p>
        </p:txBody>
      </p:sp>
    </p:spTree>
    <p:extLst>
      <p:ext uri="{BB962C8B-B14F-4D97-AF65-F5344CB8AC3E}">
        <p14:creationId xmlns:p14="http://schemas.microsoft.com/office/powerpoint/2010/main" val="167483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92C902-817A-118E-4AF9-706289B59E84}"/>
              </a:ext>
            </a:extLst>
          </p:cNvPr>
          <p:cNvSpPr txBox="1"/>
          <p:nvPr/>
        </p:nvSpPr>
        <p:spPr>
          <a:xfrm>
            <a:off x="1935126" y="329609"/>
            <a:ext cx="10058400" cy="4893647"/>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a:p>
            <a:pPr algn="ctr"/>
            <a:r>
              <a:rPr lang="en-US" sz="3200" b="1" dirty="0">
                <a:solidFill>
                  <a:srgbClr val="C84540"/>
                </a:solidFill>
                <a:latin typeface="+mn-lt"/>
                <a:cs typeface="Times New Roman" panose="02020603050405020304" pitchFamily="18" charset="0"/>
              </a:rPr>
              <a:t>Webinar!</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mn-lt"/>
                <a:cs typeface="Times New Roman" panose="02020603050405020304" pitchFamily="18" charset="0"/>
              </a:rPr>
              <a:t>2024 SARA Policy Modification Process Wrap-Up: Results of NC-SARA Board Voting and Implications for SARA-Participating Institutions and State Portal Entities</a:t>
            </a:r>
          </a:p>
          <a:p>
            <a:endParaRPr lang="en-US" sz="2800" dirty="0">
              <a:latin typeface="+mn-lt"/>
              <a:cs typeface="Times New Roman" panose="02020603050405020304" pitchFamily="18" charset="0"/>
            </a:endParaRPr>
          </a:p>
          <a:p>
            <a:r>
              <a:rPr lang="en-US" sz="2800" dirty="0">
                <a:latin typeface="+mn-lt"/>
                <a:cs typeface="Times New Roman" panose="02020603050405020304" pitchFamily="18" charset="0"/>
              </a:rPr>
              <a:t>Date: Tuesday, November 19, 2024 </a:t>
            </a:r>
          </a:p>
          <a:p>
            <a:r>
              <a:rPr lang="en-US" sz="2800" dirty="0">
                <a:latin typeface="+mn-lt"/>
                <a:cs typeface="Times New Roman" panose="02020603050405020304" pitchFamily="18" charset="0"/>
              </a:rPr>
              <a:t>Time: 11:00 AM to 12:30 PM Mountain Time</a:t>
            </a:r>
          </a:p>
          <a:p>
            <a:endParaRPr lang="en-US" sz="2800" dirty="0">
              <a:latin typeface="+mn-lt"/>
              <a:cs typeface="Times New Roman" panose="02020603050405020304" pitchFamily="18" charset="0"/>
            </a:endParaRPr>
          </a:p>
          <a:p>
            <a:r>
              <a:rPr lang="en-US" sz="2800" dirty="0">
                <a:latin typeface="+mn-lt"/>
                <a:cs typeface="Times New Roman" panose="02020603050405020304" pitchFamily="18" charset="0"/>
                <a:hlinkClick r:id="rId3"/>
              </a:rPr>
              <a:t>Register</a:t>
            </a:r>
            <a:r>
              <a:rPr lang="en-US" sz="2800" dirty="0">
                <a:latin typeface="+mn-lt"/>
                <a:cs typeface="Times New Roman" panose="02020603050405020304" pitchFamily="18" charset="0"/>
              </a:rPr>
              <a:t> Today!</a:t>
            </a:r>
          </a:p>
        </p:txBody>
      </p:sp>
      <p:pic>
        <p:nvPicPr>
          <p:cNvPr id="2" name="Picture 1">
            <a:extLst>
              <a:ext uri="{FF2B5EF4-FFF2-40B4-BE49-F238E27FC236}">
                <a16:creationId xmlns:a16="http://schemas.microsoft.com/office/drawing/2014/main" id="{0CE0685A-143B-4A42-1D1A-752788EAC377}"/>
              </a:ext>
            </a:extLst>
          </p:cNvPr>
          <p:cNvPicPr>
            <a:picLocks noChangeAspect="1"/>
          </p:cNvPicPr>
          <p:nvPr/>
        </p:nvPicPr>
        <p:blipFill>
          <a:blip r:embed="rId4"/>
          <a:stretch>
            <a:fillRect/>
          </a:stretch>
        </p:blipFill>
        <p:spPr>
          <a:xfrm>
            <a:off x="8543462" y="4625163"/>
            <a:ext cx="3052933" cy="1903228"/>
          </a:xfrm>
          <a:prstGeom prst="rect">
            <a:avLst/>
          </a:prstGeom>
        </p:spPr>
      </p:pic>
    </p:spTree>
    <p:extLst>
      <p:ext uri="{BB962C8B-B14F-4D97-AF65-F5344CB8AC3E}">
        <p14:creationId xmlns:p14="http://schemas.microsoft.com/office/powerpoint/2010/main" val="404195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eb192bc7ea_0_0"/>
          <p:cNvSpPr txBox="1">
            <a:spLocks noGrp="1"/>
          </p:cNvSpPr>
          <p:nvPr>
            <p:ph type="title"/>
          </p:nvPr>
        </p:nvSpPr>
        <p:spPr>
          <a:xfrm>
            <a:off x="2777600" y="1275300"/>
            <a:ext cx="7881600" cy="4307400"/>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rmAutofit fontScale="90000"/>
          </a:bodyPr>
          <a:lstStyle/>
          <a:p>
            <a:pPr marL="457200" lvl="0" indent="0" algn="l" rtl="0">
              <a:lnSpc>
                <a:spcPct val="100000"/>
              </a:lnSpc>
              <a:spcBef>
                <a:spcPts val="0"/>
              </a:spcBef>
              <a:spcAft>
                <a:spcPts val="0"/>
              </a:spcAft>
              <a:buNone/>
            </a:pPr>
            <a:endParaRPr sz="4000" dirty="0">
              <a:solidFill>
                <a:srgbClr val="002060"/>
              </a:solidFill>
            </a:endParaRPr>
          </a:p>
          <a:p>
            <a:pPr marL="457200" lvl="0" indent="0" algn="l" rtl="0">
              <a:lnSpc>
                <a:spcPct val="100000"/>
              </a:lnSpc>
              <a:spcBef>
                <a:spcPts val="0"/>
              </a:spcBef>
              <a:spcAft>
                <a:spcPts val="0"/>
              </a:spcAft>
              <a:buNone/>
            </a:pPr>
            <a:endParaRPr sz="4000" dirty="0">
              <a:solidFill>
                <a:srgbClr val="002060"/>
              </a:solidFill>
              <a:latin typeface="Arial"/>
              <a:ea typeface="Arial"/>
              <a:cs typeface="Arial"/>
              <a:sym typeface="Arial"/>
            </a:endParaRPr>
          </a:p>
          <a:p>
            <a:pPr marL="457200" lvl="0" indent="-457200" algn="l" rtl="0">
              <a:spcBef>
                <a:spcPts val="0"/>
              </a:spcBef>
              <a:spcAft>
                <a:spcPts val="0"/>
              </a:spcAft>
              <a:buClr>
                <a:srgbClr val="002060"/>
              </a:buClr>
              <a:buSzPct val="100000"/>
              <a:buFont typeface="Arial"/>
              <a:buChar char="●"/>
            </a:pPr>
            <a:r>
              <a:rPr lang="en-US" sz="3600" b="0" dirty="0">
                <a:solidFill>
                  <a:srgbClr val="002060"/>
                </a:solidFill>
                <a:latin typeface="Arial"/>
                <a:ea typeface="Arial"/>
                <a:cs typeface="Arial"/>
                <a:sym typeface="Arial"/>
              </a:rPr>
              <a:t>What is SARA &amp; NC-SARA</a:t>
            </a:r>
            <a:endParaRPr sz="3600" b="0" dirty="0">
              <a:solidFill>
                <a:srgbClr val="002060"/>
              </a:solidFill>
              <a:latin typeface="Arial"/>
              <a:ea typeface="Arial"/>
              <a:cs typeface="Arial"/>
              <a:sym typeface="Arial"/>
            </a:endParaRPr>
          </a:p>
          <a:p>
            <a:pPr marL="457200" lvl="0" indent="-457200" algn="l" rtl="0">
              <a:spcBef>
                <a:spcPts val="0"/>
              </a:spcBef>
              <a:spcAft>
                <a:spcPts val="0"/>
              </a:spcAft>
              <a:buClr>
                <a:srgbClr val="002060"/>
              </a:buClr>
              <a:buSzPct val="100000"/>
              <a:buFont typeface="Arial"/>
              <a:buChar char="●"/>
            </a:pPr>
            <a:r>
              <a:rPr lang="en-US" sz="3600" b="0" dirty="0">
                <a:solidFill>
                  <a:srgbClr val="002060"/>
                </a:solidFill>
                <a:latin typeface="Arial"/>
                <a:ea typeface="Arial"/>
                <a:cs typeface="Arial"/>
                <a:sym typeface="Arial"/>
              </a:rPr>
              <a:t>NC-SARA Resources</a:t>
            </a:r>
            <a:endParaRPr sz="3600" b="0" dirty="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3600" b="0" dirty="0">
                <a:solidFill>
                  <a:srgbClr val="002060"/>
                </a:solidFill>
                <a:latin typeface="Arial"/>
                <a:ea typeface="Arial"/>
                <a:cs typeface="Arial"/>
                <a:sym typeface="Arial"/>
              </a:rPr>
              <a:t>SARA Policy Modification Process</a:t>
            </a:r>
            <a:endParaRPr sz="3600" b="0" dirty="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3600" b="0" dirty="0">
                <a:solidFill>
                  <a:srgbClr val="002060"/>
                </a:solidFill>
                <a:latin typeface="Arial"/>
                <a:ea typeface="Arial"/>
                <a:cs typeface="Arial"/>
                <a:sym typeface="Arial"/>
              </a:rPr>
              <a:t>SARA Developments</a:t>
            </a:r>
            <a:endParaRPr sz="3600" b="0" dirty="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3600" b="0" dirty="0">
                <a:solidFill>
                  <a:srgbClr val="002060"/>
                </a:solidFill>
                <a:latin typeface="Arial"/>
                <a:ea typeface="Arial"/>
                <a:cs typeface="Arial"/>
                <a:sym typeface="Arial"/>
              </a:rPr>
              <a:t>SARA Data &amp; Changes for 2025</a:t>
            </a:r>
            <a:endParaRPr sz="3600" b="0" dirty="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Char char="●"/>
            </a:pPr>
            <a:r>
              <a:rPr lang="en-US" sz="3600" b="0" dirty="0">
                <a:solidFill>
                  <a:srgbClr val="002060"/>
                </a:solidFill>
                <a:latin typeface="Arial"/>
                <a:ea typeface="Arial"/>
                <a:cs typeface="Arial"/>
                <a:sym typeface="Arial"/>
              </a:rPr>
              <a:t>U.S. Department of Education</a:t>
            </a:r>
            <a:br>
              <a:rPr lang="en-US" sz="4000" b="0" dirty="0">
                <a:solidFill>
                  <a:srgbClr val="002060"/>
                </a:solidFill>
              </a:rPr>
            </a:br>
            <a:endParaRPr b="0" dirty="0"/>
          </a:p>
        </p:txBody>
      </p:sp>
      <p:sp>
        <p:nvSpPr>
          <p:cNvPr id="102" name="Google Shape;102;g2eb192bc7ea_0_0"/>
          <p:cNvSpPr txBox="1"/>
          <p:nvPr/>
        </p:nvSpPr>
        <p:spPr>
          <a:xfrm>
            <a:off x="2777588" y="403775"/>
            <a:ext cx="7516800" cy="60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B3663"/>
              </a:buClr>
              <a:buSzPts val="2800"/>
              <a:buFont typeface="Roboto"/>
              <a:buNone/>
            </a:pPr>
            <a:r>
              <a:rPr lang="en-US" sz="3500" b="1" i="0" u="none" strike="noStrike" cap="none">
                <a:solidFill>
                  <a:srgbClr val="C00000"/>
                </a:solidFill>
                <a:latin typeface="Arial"/>
                <a:ea typeface="Arial"/>
                <a:cs typeface="Arial"/>
                <a:sym typeface="Arial"/>
              </a:rPr>
              <a:t>AGENDA</a:t>
            </a:r>
            <a:endParaRPr sz="3500" b="0" i="0" u="none" strike="noStrike" cap="none">
              <a:solidFill>
                <a:srgbClr val="C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5F56-B2E6-6C43-B5BF-FE21F90BD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4FE1C-7C4D-F4CA-5D38-2963E9F989DD}"/>
              </a:ext>
            </a:extLst>
          </p:cNvPr>
          <p:cNvSpPr>
            <a:spLocks noGrp="1"/>
          </p:cNvSpPr>
          <p:nvPr>
            <p:ph type="title"/>
          </p:nvPr>
        </p:nvSpPr>
        <p:spPr/>
        <p:txBody>
          <a:bodyPr/>
          <a:lstStyle/>
          <a:p>
            <a:r>
              <a:rPr lang="en-US" dirty="0">
                <a:solidFill>
                  <a:srgbClr val="1B3663"/>
                </a:solidFill>
                <a:latin typeface="Arial" panose="020B0604020202020204" pitchFamily="34" charset="0"/>
                <a:cs typeface="Arial" panose="020B0604020202020204" pitchFamily="34" charset="0"/>
              </a:rPr>
              <a:t>SARA Developments</a:t>
            </a:r>
          </a:p>
        </p:txBody>
      </p:sp>
    </p:spTree>
    <p:extLst>
      <p:ext uri="{BB962C8B-B14F-4D97-AF65-F5344CB8AC3E}">
        <p14:creationId xmlns:p14="http://schemas.microsoft.com/office/powerpoint/2010/main" val="324580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body" idx="1"/>
          </p:nvPr>
        </p:nvSpPr>
        <p:spPr>
          <a:xfrm>
            <a:off x="2390650" y="455194"/>
            <a:ext cx="7099500" cy="758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2060"/>
              </a:buClr>
              <a:buSzPts val="4400"/>
              <a:buNone/>
            </a:pPr>
            <a:r>
              <a:rPr lang="en-US" sz="3600" b="1" dirty="0">
                <a:solidFill>
                  <a:srgbClr val="002060"/>
                </a:solidFill>
                <a:latin typeface="Open Sans"/>
                <a:ea typeface="Open Sans"/>
                <a:cs typeface="Open Sans"/>
                <a:sym typeface="Open Sans"/>
              </a:rPr>
              <a:t>Current </a:t>
            </a:r>
            <a:r>
              <a:rPr lang="en-US" sz="3600" b="1" dirty="0">
                <a:solidFill>
                  <a:srgbClr val="002060"/>
                </a:solidFill>
                <a:latin typeface="+mj-lt"/>
                <a:ea typeface="Open Sans"/>
                <a:cs typeface="Open Sans"/>
                <a:sym typeface="Open Sans"/>
              </a:rPr>
              <a:t>Areas</a:t>
            </a:r>
            <a:r>
              <a:rPr lang="en-US" sz="3600" b="1" dirty="0">
                <a:solidFill>
                  <a:srgbClr val="002060"/>
                </a:solidFill>
                <a:latin typeface="Open Sans"/>
                <a:ea typeface="Open Sans"/>
                <a:cs typeface="Open Sans"/>
                <a:sym typeface="Open Sans"/>
              </a:rPr>
              <a:t> of Work</a:t>
            </a:r>
            <a:endParaRPr sz="3600" dirty="0"/>
          </a:p>
        </p:txBody>
      </p:sp>
      <p:sp>
        <p:nvSpPr>
          <p:cNvPr id="210" name="Google Shape;210;p13"/>
          <p:cNvSpPr txBox="1"/>
          <p:nvPr/>
        </p:nvSpPr>
        <p:spPr>
          <a:xfrm>
            <a:off x="630700" y="996025"/>
            <a:ext cx="10619400" cy="575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635000" marR="0" lvl="0" indent="-2794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dirty="0">
                <a:solidFill>
                  <a:schemeClr val="dk1"/>
                </a:solidFill>
              </a:rPr>
              <a:t>Converting to </a:t>
            </a:r>
            <a:r>
              <a:rPr lang="en-US" sz="2800" dirty="0" err="1">
                <a:solidFill>
                  <a:schemeClr val="dk1"/>
                </a:solidFill>
              </a:rPr>
              <a:t>eForms</a:t>
            </a:r>
            <a:r>
              <a:rPr lang="en-US" sz="2800" dirty="0">
                <a:solidFill>
                  <a:schemeClr val="dk1"/>
                </a:solidFill>
              </a:rPr>
              <a:t> - starting with initial and participation renewal extension (AF1 &amp; AF2)</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dirty="0">
              <a:solidFill>
                <a:schemeClr val="dk1"/>
              </a:solidFill>
              <a:latin typeface="Arial"/>
              <a:ea typeface="Arial"/>
              <a:cs typeface="Arial"/>
              <a:sym typeface="Arial"/>
            </a:endParaRPr>
          </a:p>
          <a:p>
            <a:pPr marL="457200" lvl="0" indent="-406400" algn="l" rtl="0">
              <a:spcBef>
                <a:spcPts val="0"/>
              </a:spcBef>
              <a:spcAft>
                <a:spcPts val="0"/>
              </a:spcAft>
              <a:buClr>
                <a:schemeClr val="dk1"/>
              </a:buClr>
              <a:buSzPts val="2800"/>
              <a:buChar char="•"/>
            </a:pPr>
            <a:r>
              <a:rPr lang="en-US" sz="2800" dirty="0">
                <a:solidFill>
                  <a:schemeClr val="dk1"/>
                </a:solidFill>
              </a:rPr>
              <a:t>SARA Institution Application</a:t>
            </a:r>
            <a:endParaRPr sz="2800" dirty="0">
              <a:solidFill>
                <a:schemeClr val="dk1"/>
              </a:solidFill>
            </a:endParaRPr>
          </a:p>
          <a:p>
            <a:pPr marL="914400" lvl="1" indent="-406400" algn="l" rtl="0">
              <a:spcBef>
                <a:spcPts val="0"/>
              </a:spcBef>
              <a:spcAft>
                <a:spcPts val="0"/>
              </a:spcAft>
              <a:buClr>
                <a:schemeClr val="dk1"/>
              </a:buClr>
              <a:buSzPts val="2800"/>
              <a:buChar char="○"/>
            </a:pPr>
            <a:r>
              <a:rPr lang="en-US" sz="2800" dirty="0">
                <a:solidFill>
                  <a:schemeClr val="dk1"/>
                </a:solidFill>
              </a:rPr>
              <a:t>new versions - 7/1/24, </a:t>
            </a:r>
            <a:r>
              <a:rPr lang="en-US" sz="2800" b="1" dirty="0">
                <a:solidFill>
                  <a:schemeClr val="dk1"/>
                </a:solidFill>
              </a:rPr>
              <a:t>1/1/25</a:t>
            </a:r>
            <a:r>
              <a:rPr lang="en-US" sz="2800" dirty="0">
                <a:solidFill>
                  <a:schemeClr val="dk1"/>
                </a:solidFill>
              </a:rPr>
              <a:t>, 7/1/25 (expected) </a:t>
            </a:r>
            <a:endParaRPr sz="2800" dirty="0">
              <a:solidFill>
                <a:schemeClr val="dk1"/>
              </a:solidFill>
            </a:endParaRPr>
          </a:p>
          <a:p>
            <a:pPr marL="914400" lvl="1" indent="-406400" algn="l" rtl="0">
              <a:spcBef>
                <a:spcPts val="0"/>
              </a:spcBef>
              <a:spcAft>
                <a:spcPts val="0"/>
              </a:spcAft>
              <a:buClr>
                <a:schemeClr val="dk1"/>
              </a:buClr>
              <a:buSzPts val="2800"/>
              <a:buChar char="○"/>
            </a:pPr>
            <a:r>
              <a:rPr lang="en-US" sz="2800" dirty="0">
                <a:solidFill>
                  <a:schemeClr val="dk1"/>
                </a:solidFill>
              </a:rPr>
              <a:t>new policies require updates</a:t>
            </a:r>
            <a:endParaRPr sz="2800" dirty="0">
              <a:solidFill>
                <a:schemeClr val="dk1"/>
              </a:solidFill>
            </a:endParaRPr>
          </a:p>
          <a:p>
            <a:pPr marL="914400" lvl="1" indent="-406400" algn="l" rtl="0">
              <a:spcBef>
                <a:spcPts val="0"/>
              </a:spcBef>
              <a:spcAft>
                <a:spcPts val="0"/>
              </a:spcAft>
              <a:buClr>
                <a:schemeClr val="dk1"/>
              </a:buClr>
              <a:buSzPts val="2800"/>
              <a:buChar char="○"/>
            </a:pPr>
            <a:r>
              <a:rPr lang="en-US" sz="2800" dirty="0">
                <a:solidFill>
                  <a:schemeClr val="dk1"/>
                </a:solidFill>
              </a:rPr>
              <a:t>1/1/25 also includes updates to institution</a:t>
            </a:r>
            <a:endParaRPr sz="2800" dirty="0">
              <a:solidFill>
                <a:schemeClr val="dk1"/>
              </a:solidFill>
            </a:endParaRPr>
          </a:p>
          <a:p>
            <a:pPr marL="914400" lvl="0" indent="0" algn="l" rtl="0">
              <a:spcBef>
                <a:spcPts val="0"/>
              </a:spcBef>
              <a:spcAft>
                <a:spcPts val="0"/>
              </a:spcAft>
              <a:buNone/>
            </a:pPr>
            <a:r>
              <a:rPr lang="en-US" sz="2800" dirty="0">
                <a:solidFill>
                  <a:schemeClr val="dk1"/>
                </a:solidFill>
              </a:rPr>
              <a:t> “contact roles”</a:t>
            </a:r>
            <a:endParaRPr sz="2800" dirty="0">
              <a:solidFill>
                <a:schemeClr val="dk1"/>
              </a:solidFil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NC-SARA Institutional Advisory Committee </a:t>
            </a:r>
            <a:endParaRPr sz="1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Roboto"/>
              <a:ea typeface="Roboto"/>
              <a:cs typeface="Roboto"/>
              <a:sym typeface="Roboto"/>
            </a:endParaRPr>
          </a:p>
          <a:p>
            <a:pPr marL="457200" marR="0" lvl="0" indent="-279400" algn="l" rtl="0">
              <a:lnSpc>
                <a:spcPct val="100000"/>
              </a:lnSpc>
              <a:spcBef>
                <a:spcPts val="0"/>
              </a:spcBef>
              <a:spcAft>
                <a:spcPts val="0"/>
              </a:spcAft>
              <a:buClr>
                <a:schemeClr val="dk1"/>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211" name="Google Shape;211;p13"/>
          <p:cNvPicPr preferRelativeResize="0"/>
          <p:nvPr/>
        </p:nvPicPr>
        <p:blipFill rotWithShape="1">
          <a:blip r:embed="rId3">
            <a:alphaModFix/>
          </a:blip>
          <a:srcRect/>
          <a:stretch/>
        </p:blipFill>
        <p:spPr>
          <a:xfrm>
            <a:off x="8529145" y="4437946"/>
            <a:ext cx="2825160" cy="20618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4"/>
          <p:cNvSpPr txBox="1">
            <a:spLocks noGrp="1"/>
          </p:cNvSpPr>
          <p:nvPr>
            <p:ph type="body" idx="1"/>
          </p:nvPr>
        </p:nvSpPr>
        <p:spPr>
          <a:xfrm>
            <a:off x="2546250" y="323560"/>
            <a:ext cx="7099500" cy="758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2060"/>
              </a:buClr>
              <a:buSzPts val="4400"/>
              <a:buNone/>
            </a:pPr>
            <a:r>
              <a:rPr lang="en-US" sz="3600" dirty="0">
                <a:solidFill>
                  <a:srgbClr val="002060"/>
                </a:solidFill>
                <a:latin typeface="+mj-lt"/>
              </a:rPr>
              <a:t>Future</a:t>
            </a:r>
            <a:r>
              <a:rPr lang="en-US" sz="3600" b="1" dirty="0">
                <a:solidFill>
                  <a:srgbClr val="002060"/>
                </a:solidFill>
                <a:latin typeface="+mj-lt"/>
                <a:ea typeface="Open Sans"/>
                <a:cs typeface="Open Sans"/>
                <a:sym typeface="Open Sans"/>
              </a:rPr>
              <a:t> Areas of Work</a:t>
            </a:r>
            <a:endParaRPr sz="3600" dirty="0">
              <a:latin typeface="+mj-lt"/>
            </a:endParaRPr>
          </a:p>
        </p:txBody>
      </p:sp>
      <p:sp>
        <p:nvSpPr>
          <p:cNvPr id="218" name="Google Shape;218;p14"/>
          <p:cNvSpPr txBox="1"/>
          <p:nvPr/>
        </p:nvSpPr>
        <p:spPr>
          <a:xfrm>
            <a:off x="991204" y="639246"/>
            <a:ext cx="10209600" cy="541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CSV </a:t>
            </a:r>
            <a:r>
              <a:rPr lang="en-US" sz="2800" dirty="0">
                <a:solidFill>
                  <a:schemeClr val="dk1"/>
                </a:solidFill>
              </a:rPr>
              <a:t>U</a:t>
            </a:r>
            <a:r>
              <a:rPr lang="en-US" sz="2800" b="0" i="0" u="none" strike="noStrike" cap="none" dirty="0">
                <a:solidFill>
                  <a:schemeClr val="dk1"/>
                </a:solidFill>
                <a:latin typeface="Arial"/>
                <a:ea typeface="Arial"/>
                <a:cs typeface="Arial"/>
                <a:sym typeface="Arial"/>
              </a:rPr>
              <a:t>pload </a:t>
            </a:r>
            <a:r>
              <a:rPr lang="en-US" sz="2800" dirty="0">
                <a:solidFill>
                  <a:schemeClr val="dk1"/>
                </a:solidFill>
              </a:rPr>
              <a:t>F</a:t>
            </a:r>
            <a:r>
              <a:rPr lang="en-US" sz="2800" b="0" i="0" u="none" strike="noStrike" cap="none" dirty="0">
                <a:solidFill>
                  <a:schemeClr val="dk1"/>
                </a:solidFill>
                <a:latin typeface="Arial"/>
                <a:ea typeface="Arial"/>
                <a:cs typeface="Arial"/>
                <a:sym typeface="Arial"/>
              </a:rPr>
              <a:t>eature for </a:t>
            </a:r>
            <a:r>
              <a:rPr lang="en-US" sz="2800" dirty="0">
                <a:solidFill>
                  <a:schemeClr val="dk1"/>
                </a:solidFill>
              </a:rPr>
              <a:t>D</a:t>
            </a:r>
            <a:r>
              <a:rPr lang="en-US" sz="2800" b="0" i="0" u="none" strike="noStrike" cap="none" dirty="0">
                <a:solidFill>
                  <a:schemeClr val="dk1"/>
                </a:solidFill>
                <a:latin typeface="Arial"/>
                <a:ea typeface="Arial"/>
                <a:cs typeface="Arial"/>
                <a:sym typeface="Arial"/>
              </a:rPr>
              <a:t>ata </a:t>
            </a:r>
            <a:r>
              <a:rPr lang="en-US" sz="2800" dirty="0">
                <a:solidFill>
                  <a:schemeClr val="dk1"/>
                </a:solidFill>
              </a:rPr>
              <a:t>R</a:t>
            </a:r>
            <a:r>
              <a:rPr lang="en-US" sz="2800" b="0" i="0" u="none" strike="noStrike" cap="none" dirty="0">
                <a:solidFill>
                  <a:schemeClr val="dk1"/>
                </a:solidFill>
                <a:latin typeface="Arial"/>
                <a:ea typeface="Arial"/>
                <a:cs typeface="Arial"/>
                <a:sym typeface="Arial"/>
              </a:rPr>
              <a:t>eporting</a:t>
            </a:r>
            <a:endParaRPr sz="2800" dirty="0">
              <a:solidFill>
                <a:schemeClr val="dk1"/>
              </a:solidFill>
            </a:endParaRPr>
          </a:p>
          <a:p>
            <a:pPr marL="914400" marR="0" lvl="1" indent="-381000" algn="l" rtl="0">
              <a:lnSpc>
                <a:spcPct val="100000"/>
              </a:lnSpc>
              <a:spcBef>
                <a:spcPts val="0"/>
              </a:spcBef>
              <a:spcAft>
                <a:spcPts val="0"/>
              </a:spcAft>
              <a:buClr>
                <a:schemeClr val="dk1"/>
              </a:buClr>
              <a:buSzPts val="2400"/>
              <a:buFont typeface="Arial"/>
              <a:buChar char="○"/>
            </a:pPr>
            <a:r>
              <a:rPr lang="en-US" sz="2400" dirty="0">
                <a:solidFill>
                  <a:srgbClr val="202124"/>
                </a:solidFill>
                <a:highlight>
                  <a:srgbClr val="FFFFFF"/>
                </a:highlight>
              </a:rPr>
              <a:t>Data is </a:t>
            </a:r>
            <a:r>
              <a:rPr lang="en-US" sz="2400" b="0" i="0" u="none" strike="noStrike" cap="none" dirty="0">
                <a:solidFill>
                  <a:srgbClr val="202124"/>
                </a:solidFill>
                <a:highlight>
                  <a:srgbClr val="FFFFFF"/>
                </a:highlight>
                <a:latin typeface="Arial"/>
                <a:ea typeface="Arial"/>
                <a:cs typeface="Arial"/>
                <a:sym typeface="Arial"/>
              </a:rPr>
              <a:t>saved in a</a:t>
            </a:r>
            <a:r>
              <a:rPr lang="en-US" sz="2400" dirty="0">
                <a:solidFill>
                  <a:srgbClr val="202124"/>
                </a:solidFill>
                <a:highlight>
                  <a:srgbClr val="FFFFFF"/>
                </a:highlight>
              </a:rPr>
              <a:t> </a:t>
            </a:r>
            <a:r>
              <a:rPr lang="en-US" sz="2400" b="0" i="0" u="none" strike="noStrike" cap="none" dirty="0">
                <a:solidFill>
                  <a:srgbClr val="202124"/>
                </a:solidFill>
                <a:highlight>
                  <a:srgbClr val="FFFFFF"/>
                </a:highlight>
                <a:latin typeface="Arial"/>
                <a:ea typeface="Arial"/>
                <a:cs typeface="Arial"/>
                <a:sym typeface="Arial"/>
              </a:rPr>
              <a:t>table structured format</a:t>
            </a:r>
            <a:endParaRPr sz="2400" b="0" i="0" u="none" strike="noStrike" cap="none" dirty="0">
              <a:solidFill>
                <a:srgbClr val="202124"/>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SARA Portal </a:t>
            </a:r>
            <a:r>
              <a:rPr lang="en-US" sz="2800" dirty="0">
                <a:solidFill>
                  <a:schemeClr val="dk1"/>
                </a:solidFill>
              </a:rPr>
              <a:t>A</a:t>
            </a:r>
            <a:r>
              <a:rPr lang="en-US" sz="2800" b="0" i="0" u="none" strike="noStrike" cap="none" dirty="0">
                <a:solidFill>
                  <a:schemeClr val="dk1"/>
                </a:solidFill>
                <a:latin typeface="Arial"/>
                <a:ea typeface="Arial"/>
                <a:cs typeface="Arial"/>
                <a:sym typeface="Arial"/>
              </a:rPr>
              <a:t>ccess for </a:t>
            </a:r>
            <a:r>
              <a:rPr lang="en-US" sz="2800" dirty="0">
                <a:solidFill>
                  <a:schemeClr val="dk1"/>
                </a:solidFill>
              </a:rPr>
              <a:t>I</a:t>
            </a:r>
            <a:r>
              <a:rPr lang="en-US" sz="2800" b="0" i="0" u="none" strike="noStrike" cap="none" dirty="0">
                <a:solidFill>
                  <a:schemeClr val="dk1"/>
                </a:solidFill>
                <a:latin typeface="Arial"/>
                <a:ea typeface="Arial"/>
                <a:cs typeface="Arial"/>
                <a:sym typeface="Arial"/>
              </a:rPr>
              <a:t>nstitutional </a:t>
            </a:r>
            <a:r>
              <a:rPr lang="en-US" sz="2800" dirty="0">
                <a:solidFill>
                  <a:schemeClr val="dk1"/>
                </a:solidFill>
              </a:rPr>
              <a:t>C</a:t>
            </a:r>
            <a:r>
              <a:rPr lang="en-US" sz="2800" b="0" i="0" u="none" strike="noStrike" cap="none" dirty="0">
                <a:solidFill>
                  <a:schemeClr val="dk1"/>
                </a:solidFill>
                <a:latin typeface="Arial"/>
                <a:ea typeface="Arial"/>
                <a:cs typeface="Arial"/>
                <a:sym typeface="Arial"/>
              </a:rPr>
              <a:t>ontacts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Institutional </a:t>
            </a:r>
            <a:r>
              <a:rPr lang="en-US" sz="2800" dirty="0">
                <a:solidFill>
                  <a:schemeClr val="dk1"/>
                </a:solidFill>
              </a:rPr>
              <a:t>Engagement</a:t>
            </a:r>
            <a:endParaRPr sz="2800" b="0" i="0" u="none" strike="noStrike" cap="none" dirty="0">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Char char="○"/>
            </a:pPr>
            <a:r>
              <a:rPr lang="en-US" sz="2800" dirty="0">
                <a:solidFill>
                  <a:schemeClr val="dk1"/>
                </a:solidFill>
              </a:rPr>
              <a:t>Newsletter (late 2024 or early 2025)</a:t>
            </a:r>
            <a:endParaRPr sz="2800" dirty="0">
              <a:solidFill>
                <a:schemeClr val="dk1"/>
              </a:solidFill>
            </a:endParaRPr>
          </a:p>
          <a:p>
            <a:pPr marL="914400" marR="0" lvl="1" indent="-406400" algn="l" rtl="0">
              <a:lnSpc>
                <a:spcPct val="100000"/>
              </a:lnSpc>
              <a:spcBef>
                <a:spcPts val="0"/>
              </a:spcBef>
              <a:spcAft>
                <a:spcPts val="0"/>
              </a:spcAft>
              <a:buClr>
                <a:schemeClr val="dk1"/>
              </a:buClr>
              <a:buSzPts val="2800"/>
              <a:buChar char="○"/>
            </a:pPr>
            <a:r>
              <a:rPr lang="en-US" sz="2800" dirty="0">
                <a:solidFill>
                  <a:schemeClr val="dk1"/>
                </a:solidFill>
              </a:rPr>
              <a:t>Survey (Q1 2025)</a:t>
            </a:r>
            <a:endParaRPr sz="2800" dirty="0">
              <a:solidFill>
                <a:schemeClr val="dk1"/>
              </a:solidFill>
            </a:endParaRPr>
          </a:p>
          <a:p>
            <a:pPr marL="914400" marR="0" lvl="1" indent="-406400" algn="l" rtl="0">
              <a:lnSpc>
                <a:spcPct val="100000"/>
              </a:lnSpc>
              <a:spcBef>
                <a:spcPts val="0"/>
              </a:spcBef>
              <a:spcAft>
                <a:spcPts val="0"/>
              </a:spcAft>
              <a:buClr>
                <a:schemeClr val="dk1"/>
              </a:buClr>
              <a:buSzPts val="2800"/>
              <a:buChar char="○"/>
            </a:pPr>
            <a:r>
              <a:rPr lang="en-US" sz="2800" dirty="0">
                <a:solidFill>
                  <a:schemeClr val="dk1"/>
                </a:solidFill>
              </a:rPr>
              <a:t>Timely webinars</a:t>
            </a:r>
            <a:endParaRPr sz="2800" dirty="0">
              <a:solidFill>
                <a:schemeClr val="dk1"/>
              </a:solidFill>
            </a:endParaRPr>
          </a:p>
          <a:p>
            <a:pPr marL="914400" marR="0" lvl="1" indent="-406400" algn="l" rtl="0">
              <a:lnSpc>
                <a:spcPct val="100000"/>
              </a:lnSpc>
              <a:spcBef>
                <a:spcPts val="0"/>
              </a:spcBef>
              <a:spcAft>
                <a:spcPts val="0"/>
              </a:spcAft>
              <a:buClr>
                <a:schemeClr val="dk1"/>
              </a:buClr>
              <a:buSzPts val="2800"/>
              <a:buChar char="○"/>
            </a:pPr>
            <a:r>
              <a:rPr lang="en-US" sz="2800" dirty="0">
                <a:solidFill>
                  <a:schemeClr val="dk1"/>
                </a:solidFill>
              </a:rPr>
              <a:t>Updated learning resources</a:t>
            </a:r>
            <a:endParaRPr sz="2800" dirty="0">
              <a:solidFill>
                <a:schemeClr val="dk1"/>
              </a:solidFill>
            </a:endParaRPr>
          </a:p>
          <a:p>
            <a:pPr marL="457200" marR="0" lvl="0" indent="-279400" algn="l" rtl="0">
              <a:lnSpc>
                <a:spcPct val="100000"/>
              </a:lnSpc>
              <a:spcBef>
                <a:spcPts val="0"/>
              </a:spcBef>
              <a:spcAft>
                <a:spcPts val="0"/>
              </a:spcAft>
              <a:buClr>
                <a:schemeClr val="dk1"/>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219" name="Google Shape;219;p14"/>
          <p:cNvPicPr preferRelativeResize="0"/>
          <p:nvPr/>
        </p:nvPicPr>
        <p:blipFill rotWithShape="1">
          <a:blip r:embed="rId3">
            <a:alphaModFix/>
          </a:blip>
          <a:srcRect/>
          <a:stretch/>
        </p:blipFill>
        <p:spPr>
          <a:xfrm>
            <a:off x="8928552" y="4308132"/>
            <a:ext cx="2302329" cy="23023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7"/>
          <p:cNvSpPr txBox="1"/>
          <p:nvPr/>
        </p:nvSpPr>
        <p:spPr>
          <a:xfrm>
            <a:off x="1448789" y="364884"/>
            <a:ext cx="926797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5297"/>
              </a:buClr>
              <a:buSzPts val="3600"/>
              <a:buFont typeface="Times New Roman"/>
              <a:buNone/>
            </a:pPr>
            <a:r>
              <a:rPr lang="en-US" sz="3600" b="1" i="0" u="none" strike="noStrike" cap="none" dirty="0">
                <a:solidFill>
                  <a:srgbClr val="215297"/>
                </a:solidFill>
                <a:latin typeface="Arial" panose="020B0604020202020204" pitchFamily="34" charset="0"/>
                <a:ea typeface="Times New Roman"/>
                <a:cs typeface="Arial" panose="020B0604020202020204" pitchFamily="34" charset="0"/>
                <a:sym typeface="Times New Roman"/>
              </a:rPr>
              <a:t>SARA Institution Cost Savings</a:t>
            </a:r>
            <a:endParaRPr sz="1800" b="0" i="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198" name="Google Shape;198;p17" descr="SARA Cost Savings"/>
          <p:cNvPicPr preferRelativeResize="0"/>
          <p:nvPr/>
        </p:nvPicPr>
        <p:blipFill rotWithShape="1">
          <a:blip r:embed="rId3">
            <a:alphaModFix/>
          </a:blip>
          <a:srcRect/>
          <a:stretch/>
        </p:blipFill>
        <p:spPr>
          <a:xfrm>
            <a:off x="6270914" y="2079221"/>
            <a:ext cx="5921086" cy="3081252"/>
          </a:xfrm>
          <a:prstGeom prst="rect">
            <a:avLst/>
          </a:prstGeom>
          <a:noFill/>
          <a:ln>
            <a:noFill/>
          </a:ln>
        </p:spPr>
      </p:pic>
      <p:graphicFrame>
        <p:nvGraphicFramePr>
          <p:cNvPr id="199" name="Google Shape;199;p17"/>
          <p:cNvGraphicFramePr/>
          <p:nvPr/>
        </p:nvGraphicFramePr>
        <p:xfrm>
          <a:off x="636072" y="1584753"/>
          <a:ext cx="6447550" cy="1735886"/>
        </p:xfrm>
        <a:graphic>
          <a:graphicData uri="http://schemas.openxmlformats.org/drawingml/2006/table">
            <a:tbl>
              <a:tblPr bandRow="1">
                <a:noFill/>
              </a:tblPr>
              <a:tblGrid>
                <a:gridCol w="1473900">
                  <a:extLst>
                    <a:ext uri="{9D8B030D-6E8A-4147-A177-3AD203B41FA5}">
                      <a16:colId xmlns:a16="http://schemas.microsoft.com/office/drawing/2014/main" val="20000"/>
                    </a:ext>
                  </a:extLst>
                </a:gridCol>
                <a:gridCol w="984875">
                  <a:extLst>
                    <a:ext uri="{9D8B030D-6E8A-4147-A177-3AD203B41FA5}">
                      <a16:colId xmlns:a16="http://schemas.microsoft.com/office/drawing/2014/main" val="20001"/>
                    </a:ext>
                  </a:extLst>
                </a:gridCol>
                <a:gridCol w="995825">
                  <a:extLst>
                    <a:ext uri="{9D8B030D-6E8A-4147-A177-3AD203B41FA5}">
                      <a16:colId xmlns:a16="http://schemas.microsoft.com/office/drawing/2014/main" val="20002"/>
                    </a:ext>
                  </a:extLst>
                </a:gridCol>
                <a:gridCol w="997875">
                  <a:extLst>
                    <a:ext uri="{9D8B030D-6E8A-4147-A177-3AD203B41FA5}">
                      <a16:colId xmlns:a16="http://schemas.microsoft.com/office/drawing/2014/main" val="20003"/>
                    </a:ext>
                  </a:extLst>
                </a:gridCol>
                <a:gridCol w="864500">
                  <a:extLst>
                    <a:ext uri="{9D8B030D-6E8A-4147-A177-3AD203B41FA5}">
                      <a16:colId xmlns:a16="http://schemas.microsoft.com/office/drawing/2014/main" val="20004"/>
                    </a:ext>
                  </a:extLst>
                </a:gridCol>
                <a:gridCol w="1130575">
                  <a:extLst>
                    <a:ext uri="{9D8B030D-6E8A-4147-A177-3AD203B41FA5}">
                      <a16:colId xmlns:a16="http://schemas.microsoft.com/office/drawing/2014/main" val="20005"/>
                    </a:ext>
                  </a:extLst>
                </a:gridCol>
              </a:tblGrid>
              <a:tr h="638175">
                <a:tc>
                  <a:txBody>
                    <a:bodyPr/>
                    <a:lstStyle/>
                    <a:p>
                      <a:pPr marL="0" marR="0" lvl="0" indent="0" algn="l"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State</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b"/>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Number of SARA Member Institutions</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b"/>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Estimated </a:t>
                      </a:r>
                      <a:r>
                        <a:rPr lang="en-US" sz="1100" u="none" strike="noStrike" cap="none">
                          <a:latin typeface="Arial" panose="020B0604020202020204" pitchFamily="34" charset="0"/>
                          <a:ea typeface="Times New Roman"/>
                          <a:cs typeface="Arial" panose="020B0604020202020204" pitchFamily="34" charset="0"/>
                          <a:sym typeface="Times New Roman"/>
                        </a:rPr>
                        <a:t>Costs</a:t>
                      </a:r>
                      <a:endParaRPr sz="1100" u="none" strike="noStrike" cap="none">
                        <a:latin typeface="Arial" panose="020B0604020202020204" pitchFamily="34" charset="0"/>
                        <a:ea typeface="Times New Roman"/>
                        <a:cs typeface="Arial" panose="020B0604020202020204" pitchFamily="34" charset="0"/>
                        <a:sym typeface="Times New Roman"/>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State and NC SARA Costs</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SARA Affiliation Fee</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Estimated Savings</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extLst>
                  <a:ext uri="{0D108BD9-81ED-4DB2-BD59-A6C34878D82A}">
                    <a16:rowId xmlns:a16="http://schemas.microsoft.com/office/drawing/2014/main" val="10000"/>
                  </a:ext>
                </a:extLst>
              </a:tr>
              <a:tr h="196225">
                <a:tc>
                  <a:txBody>
                    <a:bodyPr/>
                    <a:lstStyle/>
                    <a:p>
                      <a:pPr marL="0" marR="0" lvl="0" indent="0" algn="l"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MHEC</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644</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$39,197,355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$2,912,100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$36,285,255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extLst>
                  <a:ext uri="{0D108BD9-81ED-4DB2-BD59-A6C34878D82A}">
                    <a16:rowId xmlns:a16="http://schemas.microsoft.com/office/drawing/2014/main" val="10001"/>
                  </a:ext>
                </a:extLst>
              </a:tr>
              <a:tr h="196225">
                <a:tc>
                  <a:txBody>
                    <a:bodyPr/>
                    <a:lstStyle/>
                    <a:p>
                      <a:pPr marL="0" marR="0" lvl="0" indent="0" algn="l"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NEBHE</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344</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$35,764,100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$2,683,563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$100,000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$32,980,538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extLst>
                  <a:ext uri="{0D108BD9-81ED-4DB2-BD59-A6C34878D82A}">
                    <a16:rowId xmlns:a16="http://schemas.microsoft.com/office/drawing/2014/main" val="10002"/>
                  </a:ext>
                </a:extLst>
              </a:tr>
              <a:tr h="196225">
                <a:tc>
                  <a:txBody>
                    <a:bodyPr/>
                    <a:lstStyle/>
                    <a:p>
                      <a:pPr marL="0" marR="0" lvl="0" indent="0" algn="l"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SREB</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1,067</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$73,354,450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$5,408,000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$160,000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$67,786,450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extLst>
                  <a:ext uri="{0D108BD9-81ED-4DB2-BD59-A6C34878D82A}">
                    <a16:rowId xmlns:a16="http://schemas.microsoft.com/office/drawing/2014/main" val="10003"/>
                  </a:ext>
                </a:extLst>
              </a:tr>
              <a:tr h="196225">
                <a:tc>
                  <a:txBody>
                    <a:bodyPr/>
                    <a:lstStyle/>
                    <a:p>
                      <a:pPr marL="0" marR="0" lvl="0" indent="0" algn="l"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WICHE</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275</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$18,217,525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$1,328,000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$16,889,525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extLst>
                  <a:ext uri="{0D108BD9-81ED-4DB2-BD59-A6C34878D82A}">
                    <a16:rowId xmlns:a16="http://schemas.microsoft.com/office/drawing/2014/main" val="10004"/>
                  </a:ext>
                </a:extLst>
              </a:tr>
              <a:tr h="196225">
                <a:tc>
                  <a:txBody>
                    <a:bodyPr/>
                    <a:lstStyle/>
                    <a:p>
                      <a:pPr marL="0" marR="0" lvl="0" indent="0" algn="l"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Grand Total</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2,330</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$166,533,430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$12,331,663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100"/>
                        <a:buFont typeface="Arial"/>
                        <a:buNone/>
                      </a:pPr>
                      <a:r>
                        <a:rPr lang="en-US" sz="1100" u="none" strike="noStrike" cap="none">
                          <a:latin typeface="Arial" panose="020B0604020202020204" pitchFamily="34" charset="0"/>
                          <a:cs typeface="Arial" panose="020B0604020202020204" pitchFamily="34" charset="0"/>
                        </a:rPr>
                        <a:t>$260,000 </a:t>
                      </a:r>
                      <a:endParaRPr sz="1100" u="none" strike="noStrike" cap="none">
                        <a:latin typeface="Arial" panose="020B0604020202020204" pitchFamily="34" charset="0"/>
                        <a:ea typeface="Calibri"/>
                        <a:cs typeface="Arial" panose="020B0604020202020204" pitchFamily="34" charset="0"/>
                        <a:sym typeface="Calibri"/>
                      </a:endParaRPr>
                    </a:p>
                  </a:txBody>
                  <a:tcPr marL="68575" marR="68575" marT="0" marB="0" anchor="ctr"/>
                </a:tc>
                <a:tc>
                  <a:txBody>
                    <a:bodyPr/>
                    <a:lstStyle/>
                    <a:p>
                      <a:pPr marL="0" marR="0" lvl="0" indent="0" algn="r" rtl="0">
                        <a:lnSpc>
                          <a:spcPct val="115000"/>
                        </a:lnSpc>
                        <a:spcBef>
                          <a:spcPts val="0"/>
                        </a:spcBef>
                        <a:spcAft>
                          <a:spcPts val="0"/>
                        </a:spcAft>
                        <a:buClr>
                          <a:srgbClr val="000000"/>
                        </a:buClr>
                        <a:buSzPts val="1200"/>
                        <a:buFont typeface="Arial"/>
                        <a:buNone/>
                      </a:pPr>
                      <a:r>
                        <a:rPr lang="en-US" sz="1200" b="1" u="none" strike="noStrike" cap="none" dirty="0">
                          <a:latin typeface="Arial" panose="020B0604020202020204" pitchFamily="34" charset="0"/>
                          <a:cs typeface="Arial" panose="020B0604020202020204" pitchFamily="34" charset="0"/>
                        </a:rPr>
                        <a:t>$153,941,768 </a:t>
                      </a:r>
                      <a:endParaRPr sz="1200" b="1" u="none" strike="noStrike" cap="none" dirty="0">
                        <a:latin typeface="Arial" panose="020B0604020202020204" pitchFamily="34" charset="0"/>
                        <a:ea typeface="Calibri"/>
                        <a:cs typeface="Arial" panose="020B0604020202020204" pitchFamily="34" charset="0"/>
                        <a:sym typeface="Calibri"/>
                      </a:endParaRPr>
                    </a:p>
                  </a:txBody>
                  <a:tcPr marL="68575" marR="68575" marT="0" marB="0" anchor="ctr"/>
                </a:tc>
                <a:extLst>
                  <a:ext uri="{0D108BD9-81ED-4DB2-BD59-A6C34878D82A}">
                    <a16:rowId xmlns:a16="http://schemas.microsoft.com/office/drawing/2014/main" val="10005"/>
                  </a:ext>
                </a:extLst>
              </a:tr>
            </a:tbl>
          </a:graphicData>
        </a:graphic>
      </p:graphicFrame>
      <p:pic>
        <p:nvPicPr>
          <p:cNvPr id="200" name="Google Shape;200;p17"/>
          <p:cNvPicPr preferRelativeResize="0"/>
          <p:nvPr/>
        </p:nvPicPr>
        <p:blipFill rotWithShape="1">
          <a:blip r:embed="rId4">
            <a:alphaModFix/>
          </a:blip>
          <a:srcRect/>
          <a:stretch/>
        </p:blipFill>
        <p:spPr>
          <a:xfrm>
            <a:off x="1448789" y="3685986"/>
            <a:ext cx="5162551" cy="2132630"/>
          </a:xfrm>
          <a:prstGeom prst="rect">
            <a:avLst/>
          </a:prstGeom>
          <a:noFill/>
          <a:ln>
            <a:noFill/>
          </a:ln>
        </p:spPr>
      </p:pic>
      <p:sp>
        <p:nvSpPr>
          <p:cNvPr id="201" name="Google Shape;201;p17"/>
          <p:cNvSpPr txBox="1"/>
          <p:nvPr/>
        </p:nvSpPr>
        <p:spPr>
          <a:xfrm>
            <a:off x="1448789" y="6010163"/>
            <a:ext cx="609426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panose="020B0604020202020204" pitchFamily="34" charset="0"/>
                <a:ea typeface="Roboto"/>
                <a:cs typeface="Arial" panose="020B0604020202020204" pitchFamily="34" charset="0"/>
                <a:sym typeface="Roboto"/>
              </a:rPr>
              <a:t>https://nc-sara.org/sara-cost-savings-calculator</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02" name="Google Shape;202;p17"/>
          <p:cNvSpPr txBox="1"/>
          <p:nvPr/>
        </p:nvSpPr>
        <p:spPr>
          <a:xfrm>
            <a:off x="636072" y="1082524"/>
            <a:ext cx="609426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C84540"/>
                </a:solidFill>
                <a:latin typeface="Arial" panose="020B0604020202020204" pitchFamily="34" charset="0"/>
                <a:ea typeface="Times New Roman"/>
                <a:cs typeface="Arial" panose="020B0604020202020204" pitchFamily="34" charset="0"/>
                <a:sym typeface="Times New Roman"/>
              </a:rPr>
              <a:t>2023 Estimated Renewal Savings by Region:</a:t>
            </a:r>
            <a:endParaRPr sz="1600" b="0" i="0" u="none" strike="noStrike" cap="none">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3706-66EE-E618-D2F9-2695CDEFD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3330D-DED0-40E6-E37B-04FA1881F07B}"/>
              </a:ext>
            </a:extLst>
          </p:cNvPr>
          <p:cNvSpPr>
            <a:spLocks noGrp="1"/>
          </p:cNvSpPr>
          <p:nvPr>
            <p:ph type="title"/>
          </p:nvPr>
        </p:nvSpPr>
        <p:spPr>
          <a:xfrm>
            <a:off x="3947622" y="2606241"/>
            <a:ext cx="6300901" cy="1325563"/>
          </a:xfrm>
        </p:spPr>
        <p:txBody>
          <a:bodyPr/>
          <a:lstStyle/>
          <a:p>
            <a:r>
              <a:rPr lang="en-US" dirty="0">
                <a:solidFill>
                  <a:srgbClr val="1B3663"/>
                </a:solidFill>
                <a:latin typeface="Arial" panose="020B0604020202020204" pitchFamily="34" charset="0"/>
                <a:cs typeface="Arial" panose="020B0604020202020204" pitchFamily="34" charset="0"/>
              </a:rPr>
              <a:t>SARA Data</a:t>
            </a:r>
          </a:p>
        </p:txBody>
      </p:sp>
    </p:spTree>
    <p:extLst>
      <p:ext uri="{BB962C8B-B14F-4D97-AF65-F5344CB8AC3E}">
        <p14:creationId xmlns:p14="http://schemas.microsoft.com/office/powerpoint/2010/main" val="3469311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f0d558f613_0_6"/>
          <p:cNvSpPr txBox="1"/>
          <p:nvPr/>
        </p:nvSpPr>
        <p:spPr>
          <a:xfrm>
            <a:off x="1473958" y="547986"/>
            <a:ext cx="8954700" cy="751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4400"/>
              <a:buFont typeface="Arial"/>
              <a:buNone/>
            </a:pPr>
            <a:r>
              <a:rPr lang="en-US" sz="3600" b="1" i="0" u="none" strike="noStrike" cap="none" dirty="0">
                <a:solidFill>
                  <a:srgbClr val="1B3663"/>
                </a:solidFill>
              </a:rPr>
              <a:t>What is the SARA Data?</a:t>
            </a:r>
            <a:endParaRPr sz="3600" i="0" u="none" strike="noStrike" cap="none" dirty="0">
              <a:solidFill>
                <a:srgbClr val="000000"/>
              </a:solidFill>
            </a:endParaRPr>
          </a:p>
        </p:txBody>
      </p:sp>
      <p:sp>
        <p:nvSpPr>
          <p:cNvPr id="226" name="Google Shape;226;g2f0d558f613_0_6"/>
          <p:cNvSpPr txBox="1"/>
          <p:nvPr/>
        </p:nvSpPr>
        <p:spPr>
          <a:xfrm>
            <a:off x="1157908" y="1178091"/>
            <a:ext cx="9586800" cy="4501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endParaRPr sz="2000" b="1" i="0" u="none" strike="noStrike" cap="none">
              <a:solidFill>
                <a:schemeClr val="dk1"/>
              </a:solidFill>
              <a:latin typeface="Play"/>
              <a:ea typeface="Play"/>
              <a:cs typeface="Play"/>
              <a:sym typeface="Play"/>
            </a:endParaRPr>
          </a:p>
          <a:p>
            <a:pPr marL="0" marR="0" lvl="0" indent="0" algn="l" rtl="0">
              <a:lnSpc>
                <a:spcPct val="115000"/>
              </a:lnSpc>
              <a:spcBef>
                <a:spcPts val="0"/>
              </a:spcBef>
              <a:spcAft>
                <a:spcPts val="0"/>
              </a:spcAft>
              <a:buClr>
                <a:srgbClr val="1B3663"/>
              </a:buClr>
              <a:buSzPts val="2400"/>
              <a:buFont typeface="Arial"/>
              <a:buNone/>
            </a:pPr>
            <a:r>
              <a:rPr lang="en-US" sz="2400" b="1" i="0" u="none" strike="noStrike" cap="none">
                <a:solidFill>
                  <a:srgbClr val="1B3663"/>
                </a:solidFill>
              </a:rPr>
              <a:t>Exclusively Distance Education Enrollment (EDEE)</a:t>
            </a:r>
            <a:endParaRPr sz="1400" i="0" u="none" strike="noStrike" cap="none">
              <a:solidFill>
                <a:srgbClr val="000000"/>
              </a:solidFill>
            </a:endParaRPr>
          </a:p>
          <a:p>
            <a:pPr marL="685800" marR="0" lvl="1" indent="-228600" algn="l" rtl="0">
              <a:lnSpc>
                <a:spcPct val="115000"/>
              </a:lnSpc>
              <a:spcBef>
                <a:spcPts val="0"/>
              </a:spcBef>
              <a:spcAft>
                <a:spcPts val="0"/>
              </a:spcAft>
              <a:buClr>
                <a:schemeClr val="dk1"/>
              </a:buClr>
              <a:buSzPts val="2400"/>
              <a:buChar char="•"/>
            </a:pPr>
            <a:r>
              <a:rPr lang="en-US" sz="2400" i="0" u="none" strike="noStrike" cap="none">
                <a:solidFill>
                  <a:schemeClr val="dk1"/>
                </a:solidFill>
              </a:rPr>
              <a:t>Institutions report their exclusively distance education enrollments </a:t>
            </a:r>
            <a:endParaRPr sz="1400" i="0" u="none" strike="noStrike" cap="none">
              <a:solidFill>
                <a:srgbClr val="000000"/>
              </a:solidFill>
            </a:endParaRPr>
          </a:p>
          <a:p>
            <a:pPr marL="685800" marR="0" lvl="1" indent="-228600" algn="l" rtl="0">
              <a:lnSpc>
                <a:spcPct val="115000"/>
              </a:lnSpc>
              <a:spcBef>
                <a:spcPts val="0"/>
              </a:spcBef>
              <a:spcAft>
                <a:spcPts val="0"/>
              </a:spcAft>
              <a:buClr>
                <a:schemeClr val="dk1"/>
              </a:buClr>
              <a:buSzPts val="2400"/>
              <a:buChar char="•"/>
            </a:pPr>
            <a:r>
              <a:rPr lang="en-US" sz="2400" i="0" u="none" strike="noStrike" cap="none">
                <a:solidFill>
                  <a:schemeClr val="dk1"/>
                </a:solidFill>
              </a:rPr>
              <a:t>Report enrollments as you do to IPEDS (Fall EF report) – but disaggregated by state</a:t>
            </a:r>
            <a:endParaRPr sz="1400" i="0" u="none" strike="noStrike" cap="none">
              <a:solidFill>
                <a:srgbClr val="000000"/>
              </a:solidFill>
            </a:endParaRPr>
          </a:p>
          <a:p>
            <a:pPr marL="685800" marR="0" lvl="1" indent="-228600" algn="l" rtl="0">
              <a:lnSpc>
                <a:spcPct val="115000"/>
              </a:lnSpc>
              <a:spcBef>
                <a:spcPts val="0"/>
              </a:spcBef>
              <a:spcAft>
                <a:spcPts val="0"/>
              </a:spcAft>
              <a:buClr>
                <a:schemeClr val="dk1"/>
              </a:buClr>
              <a:buSzPts val="2400"/>
              <a:buChar char="•"/>
            </a:pPr>
            <a:r>
              <a:rPr lang="en-US" sz="2400" i="0" u="none" strike="noStrike" cap="none">
                <a:solidFill>
                  <a:schemeClr val="dk1"/>
                </a:solidFill>
              </a:rPr>
              <a:t>Includes in-state and out-of-state</a:t>
            </a:r>
            <a:endParaRPr sz="2400" i="0" u="none" strike="noStrike" cap="none">
              <a:solidFill>
                <a:schemeClr val="dk1"/>
              </a:solidFill>
            </a:endParaRPr>
          </a:p>
          <a:p>
            <a:pPr marL="0" marR="0" lvl="0" indent="0" algn="l" rtl="0">
              <a:lnSpc>
                <a:spcPct val="115000"/>
              </a:lnSpc>
              <a:spcBef>
                <a:spcPts val="0"/>
              </a:spcBef>
              <a:spcAft>
                <a:spcPts val="0"/>
              </a:spcAft>
              <a:buClr>
                <a:schemeClr val="dk1"/>
              </a:buClr>
              <a:buSzPts val="2400"/>
              <a:buFont typeface="Arial"/>
              <a:buNone/>
            </a:pPr>
            <a:endParaRPr sz="2400" b="1" i="0" u="none" strike="noStrike" cap="none">
              <a:solidFill>
                <a:srgbClr val="1B3663"/>
              </a:solidFill>
            </a:endParaRPr>
          </a:p>
          <a:p>
            <a:pPr marL="0" marR="0" lvl="0" indent="0" algn="l" rtl="0">
              <a:lnSpc>
                <a:spcPct val="115000"/>
              </a:lnSpc>
              <a:spcBef>
                <a:spcPts val="0"/>
              </a:spcBef>
              <a:spcAft>
                <a:spcPts val="0"/>
              </a:spcAft>
              <a:buClr>
                <a:srgbClr val="1B3663"/>
              </a:buClr>
              <a:buSzPts val="2400"/>
              <a:buFont typeface="Arial"/>
              <a:buNone/>
            </a:pPr>
            <a:r>
              <a:rPr lang="en-US" sz="2400" b="1" i="0" u="none" strike="noStrike" cap="none">
                <a:solidFill>
                  <a:srgbClr val="1B3663"/>
                </a:solidFill>
              </a:rPr>
              <a:t>Out-of-State Learning Placements (OOSLP):</a:t>
            </a:r>
            <a:endParaRPr sz="1400" i="0" u="none" strike="noStrike" cap="none">
              <a:solidFill>
                <a:srgbClr val="000000"/>
              </a:solidFill>
            </a:endParaRPr>
          </a:p>
          <a:p>
            <a:pPr marL="685800" marR="0" lvl="1" indent="-228600" algn="l" rtl="0">
              <a:lnSpc>
                <a:spcPct val="115000"/>
              </a:lnSpc>
              <a:spcBef>
                <a:spcPts val="0"/>
              </a:spcBef>
              <a:spcAft>
                <a:spcPts val="0"/>
              </a:spcAft>
              <a:buClr>
                <a:schemeClr val="dk1"/>
              </a:buClr>
              <a:buSzPts val="2400"/>
              <a:buChar char="•"/>
            </a:pPr>
            <a:r>
              <a:rPr lang="en-US" sz="2400" i="0" u="none" strike="noStrike" cap="none">
                <a:solidFill>
                  <a:schemeClr val="dk1"/>
                </a:solidFill>
              </a:rPr>
              <a:t>Report on-ground and online student OOSLP </a:t>
            </a:r>
            <a:endParaRPr sz="1400" i="0" u="none" strike="noStrike" cap="none">
              <a:solidFill>
                <a:srgbClr val="000000"/>
              </a:solidFill>
            </a:endParaRPr>
          </a:p>
          <a:p>
            <a:pPr marL="685800" marR="0" lvl="1" indent="-228600" algn="l" rtl="0">
              <a:lnSpc>
                <a:spcPct val="115000"/>
              </a:lnSpc>
              <a:spcBef>
                <a:spcPts val="0"/>
              </a:spcBef>
              <a:spcAft>
                <a:spcPts val="0"/>
              </a:spcAft>
              <a:buClr>
                <a:schemeClr val="dk1"/>
              </a:buClr>
              <a:buSzPts val="2400"/>
              <a:buChar char="•"/>
            </a:pPr>
            <a:r>
              <a:rPr lang="en-US" sz="2400" i="0" u="none" strike="noStrike" cap="none">
                <a:solidFill>
                  <a:schemeClr val="dk1"/>
                </a:solidFill>
              </a:rPr>
              <a:t>OOSLP Does NOT include In-State</a:t>
            </a:r>
            <a:endParaRPr sz="1400" i="0" u="none" strike="noStrike" cap="none">
              <a:solidFill>
                <a:srgbClr val="000000"/>
              </a:solidFill>
            </a:endParaRPr>
          </a:p>
          <a:p>
            <a:pPr marL="685800" marR="0" lvl="1" indent="-101600" algn="l" rtl="0">
              <a:lnSpc>
                <a:spcPct val="115000"/>
              </a:lnSpc>
              <a:spcBef>
                <a:spcPts val="0"/>
              </a:spcBef>
              <a:spcAft>
                <a:spcPts val="0"/>
              </a:spcAft>
              <a:buClr>
                <a:schemeClr val="dk1"/>
              </a:buClr>
              <a:buSzPts val="2000"/>
              <a:buFont typeface="Arial"/>
              <a:buNone/>
            </a:pPr>
            <a:endParaRPr sz="2000" b="0" i="0" u="none" strike="noStrike" cap="none">
              <a:solidFill>
                <a:schemeClr val="dk1"/>
              </a:solidFill>
              <a:latin typeface="Play"/>
              <a:ea typeface="Play"/>
              <a:cs typeface="Play"/>
              <a:sym typeface="Play"/>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Play"/>
              <a:ea typeface="Play"/>
              <a:cs typeface="Play"/>
              <a:sym typeface="Play"/>
            </a:endParaRPr>
          </a:p>
        </p:txBody>
      </p:sp>
      <p:pic>
        <p:nvPicPr>
          <p:cNvPr id="227" name="Google Shape;227;g2f0d558f613_0_6"/>
          <p:cNvPicPr preferRelativeResize="0"/>
          <p:nvPr/>
        </p:nvPicPr>
        <p:blipFill rotWithShape="1">
          <a:blip r:embed="rId3">
            <a:alphaModFix/>
          </a:blip>
          <a:srcRect/>
          <a:stretch/>
        </p:blipFill>
        <p:spPr>
          <a:xfrm>
            <a:off x="8169646" y="3514709"/>
            <a:ext cx="3738516" cy="1609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f0d558f613_0_13"/>
          <p:cNvSpPr txBox="1"/>
          <p:nvPr/>
        </p:nvSpPr>
        <p:spPr>
          <a:xfrm>
            <a:off x="1473953" y="557039"/>
            <a:ext cx="8954700" cy="751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4400"/>
              <a:buFont typeface="Arial"/>
              <a:buNone/>
            </a:pPr>
            <a:r>
              <a:rPr lang="en-US" sz="3600" b="1" i="0" u="none" strike="noStrike" cap="none" dirty="0">
                <a:solidFill>
                  <a:srgbClr val="1B3663"/>
                </a:solidFill>
              </a:rPr>
              <a:t>2023 Data Reporting</a:t>
            </a:r>
            <a:endParaRPr sz="3600" i="0" u="none" strike="noStrike" cap="none" dirty="0">
              <a:solidFill>
                <a:srgbClr val="000000"/>
              </a:solidFill>
            </a:endParaRPr>
          </a:p>
        </p:txBody>
      </p:sp>
      <p:pic>
        <p:nvPicPr>
          <p:cNvPr id="234" name="Google Shape;234;g2f0d558f613_0_13"/>
          <p:cNvPicPr preferRelativeResize="0"/>
          <p:nvPr/>
        </p:nvPicPr>
        <p:blipFill rotWithShape="1">
          <a:blip r:embed="rId3">
            <a:alphaModFix/>
          </a:blip>
          <a:srcRect/>
          <a:stretch/>
        </p:blipFill>
        <p:spPr>
          <a:xfrm>
            <a:off x="1252599" y="1627909"/>
            <a:ext cx="10077533" cy="3602182"/>
          </a:xfrm>
          <a:prstGeom prst="rect">
            <a:avLst/>
          </a:prstGeom>
          <a:noFill/>
          <a:ln>
            <a:noFill/>
          </a:ln>
        </p:spPr>
      </p:pic>
      <p:sp>
        <p:nvSpPr>
          <p:cNvPr id="235" name="Google Shape;235;g2f0d558f613_0_13"/>
          <p:cNvSpPr txBox="1"/>
          <p:nvPr/>
        </p:nvSpPr>
        <p:spPr>
          <a:xfrm>
            <a:off x="4269011" y="6008573"/>
            <a:ext cx="4044600" cy="585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Explore the interactive data dashboards: </a:t>
            </a:r>
            <a:r>
              <a:rPr lang="en-US" sz="1600" b="0" i="0" u="sng" strike="noStrike" cap="none">
                <a:solidFill>
                  <a:srgbClr val="215297"/>
                </a:solidFill>
                <a:latin typeface="Arial"/>
                <a:ea typeface="Arial"/>
                <a:cs typeface="Arial"/>
                <a:sym typeface="Arial"/>
                <a:hlinkClick r:id="rId4">
                  <a:extLst>
                    <a:ext uri="{A12FA001-AC4F-418D-AE19-62706E023703}">
                      <ahyp:hlinkClr xmlns:ahyp="http://schemas.microsoft.com/office/drawing/2018/hyperlinkcolor" val="tx"/>
                    </a:ext>
                  </a:extLst>
                </a:hlinkClick>
              </a:rPr>
              <a:t>https://nc-sara.org/data-dashboards</a:t>
            </a:r>
            <a:endParaRPr sz="1600" b="0" i="0" u="none" strike="noStrike" cap="none">
              <a:solidFill>
                <a:srgbClr val="215297"/>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f0d558f613_0_20"/>
          <p:cNvSpPr txBox="1"/>
          <p:nvPr/>
        </p:nvSpPr>
        <p:spPr>
          <a:xfrm>
            <a:off x="2153751" y="268274"/>
            <a:ext cx="8770800" cy="10989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3600" b="1" dirty="0">
                <a:solidFill>
                  <a:srgbClr val="215297"/>
                </a:solidFill>
              </a:rPr>
              <a:t>SARA Enrollment &amp; Placement Trends</a:t>
            </a:r>
            <a:endParaRPr sz="3600" b="1" dirty="0">
              <a:solidFill>
                <a:srgbClr val="215297"/>
              </a:solidFill>
            </a:endParaRPr>
          </a:p>
          <a:p>
            <a:pPr marL="0" marR="0" lvl="0" indent="0" algn="ctr" rtl="0">
              <a:lnSpc>
                <a:spcPct val="100000"/>
              </a:lnSpc>
              <a:spcBef>
                <a:spcPts val="0"/>
              </a:spcBef>
              <a:spcAft>
                <a:spcPts val="0"/>
              </a:spcAft>
              <a:buClr>
                <a:srgbClr val="000000"/>
              </a:buClr>
              <a:buSzPts val="2400"/>
              <a:buFont typeface="Arial"/>
              <a:buNone/>
            </a:pPr>
            <a:endParaRPr sz="2400" b="1" dirty="0">
              <a:solidFill>
                <a:srgbClr val="1B3663"/>
              </a:solidFill>
            </a:endParaRPr>
          </a:p>
        </p:txBody>
      </p:sp>
      <p:pic>
        <p:nvPicPr>
          <p:cNvPr id="242" name="Google Shape;242;g2f0d558f613_0_20" descr="A graph of a number of students&#10;&#10;Description automatically generated"/>
          <p:cNvPicPr preferRelativeResize="0"/>
          <p:nvPr/>
        </p:nvPicPr>
        <p:blipFill rotWithShape="1">
          <a:blip r:embed="rId3">
            <a:alphaModFix/>
          </a:blip>
          <a:srcRect/>
          <a:stretch/>
        </p:blipFill>
        <p:spPr>
          <a:xfrm>
            <a:off x="677747" y="1195864"/>
            <a:ext cx="5508855" cy="5158581"/>
          </a:xfrm>
          <a:prstGeom prst="rect">
            <a:avLst/>
          </a:prstGeom>
          <a:noFill/>
          <a:ln>
            <a:noFill/>
          </a:ln>
        </p:spPr>
      </p:pic>
      <p:pic>
        <p:nvPicPr>
          <p:cNvPr id="243" name="Google Shape;243;g2f0d558f613_0_20"/>
          <p:cNvPicPr preferRelativeResize="0"/>
          <p:nvPr/>
        </p:nvPicPr>
        <p:blipFill>
          <a:blip r:embed="rId4">
            <a:alphaModFix/>
          </a:blip>
          <a:stretch>
            <a:fillRect/>
          </a:stretch>
        </p:blipFill>
        <p:spPr>
          <a:xfrm>
            <a:off x="6622402" y="1282124"/>
            <a:ext cx="5417224" cy="44948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p:nvPr/>
        </p:nvSpPr>
        <p:spPr>
          <a:xfrm>
            <a:off x="2064919" y="484612"/>
            <a:ext cx="8954789"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3200"/>
              <a:buFont typeface="Arial"/>
              <a:buNone/>
            </a:pPr>
            <a:r>
              <a:rPr lang="en-US" sz="3600" b="1" dirty="0">
                <a:solidFill>
                  <a:srgbClr val="1B3663"/>
                </a:solidFill>
                <a:latin typeface="Arial" panose="020B0604020202020204" pitchFamily="34" charset="0"/>
                <a:ea typeface="Roboto"/>
                <a:cs typeface="Arial" panose="020B0604020202020204" pitchFamily="34" charset="0"/>
                <a:sym typeface="Roboto"/>
              </a:rPr>
              <a:t>Changes for 2025 Data Collection</a:t>
            </a:r>
            <a:endParaRPr sz="3600" dirty="0">
              <a:latin typeface="Arial" panose="020B0604020202020204" pitchFamily="34" charset="0"/>
              <a:cs typeface="Arial" panose="020B0604020202020204" pitchFamily="34" charset="0"/>
            </a:endParaRPr>
          </a:p>
        </p:txBody>
      </p:sp>
      <p:sp>
        <p:nvSpPr>
          <p:cNvPr id="117" name="Google Shape;117;p4"/>
          <p:cNvSpPr txBox="1"/>
          <p:nvPr/>
        </p:nvSpPr>
        <p:spPr>
          <a:xfrm>
            <a:off x="552387" y="1388466"/>
            <a:ext cx="5989927" cy="491249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endParaRPr sz="2000" b="1" i="0" u="none" strike="noStrike" cap="none" dirty="0">
              <a:solidFill>
                <a:schemeClr val="dk1"/>
              </a:solidFill>
              <a:latin typeface="+mj-lt"/>
              <a:ea typeface="Arial"/>
              <a:cs typeface="Arial"/>
              <a:sym typeface="Arial"/>
            </a:endParaRPr>
          </a:p>
          <a:p>
            <a:pPr marL="0" marR="0" lvl="0" indent="0" algn="l" rtl="0">
              <a:lnSpc>
                <a:spcPct val="115000"/>
              </a:lnSpc>
              <a:spcBef>
                <a:spcPts val="0"/>
              </a:spcBef>
              <a:spcAft>
                <a:spcPts val="0"/>
              </a:spcAft>
              <a:buClr>
                <a:srgbClr val="1B3663"/>
              </a:buClr>
              <a:buSzPts val="2000"/>
              <a:buFont typeface="Arial"/>
              <a:buNone/>
            </a:pPr>
            <a:r>
              <a:rPr lang="en-US" sz="2000" b="1" dirty="0">
                <a:solidFill>
                  <a:srgbClr val="1B3663"/>
                </a:solidFill>
                <a:latin typeface="Arial" panose="020B0604020202020204" pitchFamily="34" charset="0"/>
                <a:ea typeface="Roboto"/>
                <a:cs typeface="Arial" panose="020B0604020202020204" pitchFamily="34" charset="0"/>
                <a:sym typeface="Roboto"/>
              </a:rPr>
              <a:t>Contact Verification</a:t>
            </a:r>
            <a:endParaRPr sz="2000" dirty="0">
              <a:latin typeface="Arial" panose="020B0604020202020204" pitchFamily="34" charset="0"/>
              <a:cs typeface="Arial" panose="020B0604020202020204" pitchFamily="34" charset="0"/>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panose="020B0604020202020204" pitchFamily="34" charset="0"/>
                <a:ea typeface="Roboto"/>
                <a:cs typeface="Arial" panose="020B0604020202020204" pitchFamily="34" charset="0"/>
                <a:sym typeface="Roboto"/>
              </a:rPr>
              <a:t>Only users assigned as an institutional contact in Salesforce will be able to upload data.</a:t>
            </a:r>
            <a:endParaRPr sz="2000" dirty="0">
              <a:latin typeface="Arial" panose="020B0604020202020204" pitchFamily="34" charset="0"/>
              <a:cs typeface="Arial" panose="020B0604020202020204" pitchFamily="34" charset="0"/>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panose="020B0604020202020204" pitchFamily="34" charset="0"/>
                <a:ea typeface="Roboto"/>
                <a:cs typeface="Arial" panose="020B0604020202020204" pitchFamily="34" charset="0"/>
                <a:sym typeface="Roboto"/>
              </a:rPr>
              <a:t>Users not in Salesforce will need to be verified by a current Salesforce contact for their institution (then entered by NC-SARA staff).</a:t>
            </a:r>
            <a:endParaRPr sz="2000" dirty="0">
              <a:latin typeface="Arial" panose="020B0604020202020204" pitchFamily="34" charset="0"/>
              <a:cs typeface="Arial" panose="020B0604020202020204" pitchFamily="34" charset="0"/>
            </a:endParaRPr>
          </a:p>
          <a:p>
            <a:pPr marL="685800" marR="0" lvl="1" indent="-228600" algn="l" rtl="0">
              <a:lnSpc>
                <a:spcPct val="115000"/>
              </a:lnSpc>
              <a:spcBef>
                <a:spcPts val="0"/>
              </a:spcBef>
              <a:spcAft>
                <a:spcPts val="0"/>
              </a:spcAft>
              <a:buClr>
                <a:schemeClr val="dk1"/>
              </a:buClr>
              <a:buSzPts val="2000"/>
              <a:buFont typeface="Arial"/>
              <a:buChar char="•"/>
            </a:pPr>
            <a:r>
              <a:rPr lang="en-US" sz="2000" dirty="0">
                <a:solidFill>
                  <a:schemeClr val="dk1"/>
                </a:solidFill>
                <a:latin typeface="Arial" panose="020B0604020202020204" pitchFamily="34" charset="0"/>
                <a:ea typeface="Roboto"/>
                <a:cs typeface="Arial" panose="020B0604020202020204" pitchFamily="34" charset="0"/>
                <a:sym typeface="Roboto"/>
              </a:rPr>
              <a:t>Data reporting portal will be one public link, rather than individual institution links.</a:t>
            </a:r>
          </a:p>
          <a:p>
            <a:pPr marL="685800" marR="0" lvl="1" indent="-228600" algn="l" rtl="0">
              <a:lnSpc>
                <a:spcPct val="115000"/>
              </a:lnSpc>
              <a:spcBef>
                <a:spcPts val="0"/>
              </a:spcBef>
              <a:spcAft>
                <a:spcPts val="0"/>
              </a:spcAft>
              <a:buClr>
                <a:schemeClr val="dk1"/>
              </a:buClr>
              <a:buSzPts val="2000"/>
              <a:buFont typeface="Arial"/>
              <a:buChar char="•"/>
            </a:pPr>
            <a:r>
              <a:rPr lang="en-US" sz="2000" dirty="0">
                <a:solidFill>
                  <a:schemeClr val="dk1"/>
                </a:solidFill>
                <a:latin typeface="Arial" panose="020B0604020202020204" pitchFamily="34" charset="0"/>
                <a:ea typeface="Roboto"/>
                <a:cs typeface="Arial" panose="020B0604020202020204" pitchFamily="34" charset="0"/>
                <a:sym typeface="Roboto"/>
              </a:rPr>
              <a:t>Contacts for multiple institutions will be able to select the institution to submit for.</a:t>
            </a:r>
            <a:endParaRPr sz="2000" dirty="0">
              <a:latin typeface="Arial" panose="020B0604020202020204" pitchFamily="34" charset="0"/>
              <a:cs typeface="Arial" panose="020B0604020202020204" pitchFamily="34" charset="0"/>
            </a:endParaRPr>
          </a:p>
          <a:p>
            <a:pPr marL="228600" marR="0" lvl="0" indent="-101600" algn="l" rtl="0">
              <a:lnSpc>
                <a:spcPct val="115000"/>
              </a:lnSpc>
              <a:spcBef>
                <a:spcPts val="0"/>
              </a:spcBef>
              <a:spcAft>
                <a:spcPts val="0"/>
              </a:spcAft>
              <a:buClr>
                <a:schemeClr val="dk1"/>
              </a:buClr>
              <a:buSzPts val="2000"/>
              <a:buFont typeface="Arial"/>
              <a:buNone/>
            </a:pPr>
            <a:endParaRPr sz="2000" b="0" i="0" u="none" strike="noStrike" cap="none" dirty="0">
              <a:solidFill>
                <a:schemeClr val="dk1"/>
              </a:solidFill>
              <a:latin typeface="+mj-lt"/>
              <a:ea typeface="Roboto"/>
              <a:cs typeface="Roboto"/>
              <a:sym typeface="Roboto"/>
            </a:endParaRPr>
          </a:p>
          <a:p>
            <a:pPr marL="685800" marR="0" lvl="1" indent="-101600" algn="l" rtl="0">
              <a:lnSpc>
                <a:spcPct val="115000"/>
              </a:lnSpc>
              <a:spcBef>
                <a:spcPts val="0"/>
              </a:spcBef>
              <a:spcAft>
                <a:spcPts val="0"/>
              </a:spcAft>
              <a:buClr>
                <a:schemeClr val="dk1"/>
              </a:buClr>
              <a:buSzPts val="2000"/>
              <a:buFont typeface="Arial"/>
              <a:buNone/>
            </a:pPr>
            <a:endParaRPr sz="2000" b="0" i="0" u="none" strike="noStrike" cap="none" dirty="0">
              <a:solidFill>
                <a:schemeClr val="dk1"/>
              </a:solidFill>
              <a:latin typeface="+mj-lt"/>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mj-lt"/>
              <a:ea typeface="Arial"/>
              <a:cs typeface="Arial"/>
              <a:sym typeface="Arial"/>
            </a:endParaRPr>
          </a:p>
        </p:txBody>
      </p:sp>
      <p:pic>
        <p:nvPicPr>
          <p:cNvPr id="3" name="Picture 2">
            <a:extLst>
              <a:ext uri="{FF2B5EF4-FFF2-40B4-BE49-F238E27FC236}">
                <a16:creationId xmlns:a16="http://schemas.microsoft.com/office/drawing/2014/main" id="{768712EE-AB6A-401A-3B72-E90C29560469}"/>
              </a:ext>
            </a:extLst>
          </p:cNvPr>
          <p:cNvPicPr>
            <a:picLocks noChangeAspect="1"/>
          </p:cNvPicPr>
          <p:nvPr/>
        </p:nvPicPr>
        <p:blipFill>
          <a:blip r:embed="rId3"/>
          <a:srcRect/>
          <a:stretch/>
        </p:blipFill>
        <p:spPr>
          <a:xfrm>
            <a:off x="7074029" y="1810952"/>
            <a:ext cx="4469969" cy="3236095"/>
          </a:xfrm>
          <a:prstGeom prst="rect">
            <a:avLst/>
          </a:prstGeom>
        </p:spPr>
      </p:pic>
    </p:spTree>
    <p:extLst>
      <p:ext uri="{BB962C8B-B14F-4D97-AF65-F5344CB8AC3E}">
        <p14:creationId xmlns:p14="http://schemas.microsoft.com/office/powerpoint/2010/main" val="4192469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p:nvPr/>
        </p:nvSpPr>
        <p:spPr>
          <a:xfrm>
            <a:off x="1473953" y="557039"/>
            <a:ext cx="8954789"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3200"/>
              <a:buFont typeface="Arial"/>
              <a:buNone/>
            </a:pPr>
            <a:r>
              <a:rPr lang="en-US" sz="2800" b="1" dirty="0">
                <a:solidFill>
                  <a:srgbClr val="1B3663"/>
                </a:solidFill>
                <a:latin typeface="Arial" panose="020B0604020202020204" pitchFamily="34" charset="0"/>
                <a:ea typeface="Roboto"/>
                <a:cs typeface="Arial" panose="020B0604020202020204" pitchFamily="34" charset="0"/>
                <a:sym typeface="Roboto"/>
              </a:rPr>
              <a:t>Changes for 2025 Data Collection</a:t>
            </a:r>
            <a:endParaRPr sz="2800" dirty="0">
              <a:latin typeface="Arial" panose="020B0604020202020204" pitchFamily="34" charset="0"/>
              <a:cs typeface="Arial" panose="020B0604020202020204" pitchFamily="34" charset="0"/>
            </a:endParaRPr>
          </a:p>
        </p:txBody>
      </p:sp>
      <p:sp>
        <p:nvSpPr>
          <p:cNvPr id="117" name="Google Shape;117;p4"/>
          <p:cNvSpPr txBox="1"/>
          <p:nvPr/>
        </p:nvSpPr>
        <p:spPr>
          <a:xfrm>
            <a:off x="5494501" y="1388466"/>
            <a:ext cx="5989927" cy="491249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endParaRPr sz="2000" b="1" i="0" u="none" strike="noStrike" cap="none" dirty="0">
              <a:solidFill>
                <a:schemeClr val="dk1"/>
              </a:solidFill>
              <a:latin typeface="+mj-lt"/>
              <a:ea typeface="Arial"/>
              <a:cs typeface="Arial"/>
              <a:sym typeface="Arial"/>
            </a:endParaRPr>
          </a:p>
          <a:p>
            <a:pPr marL="0" marR="0" lvl="0" indent="0" algn="l" rtl="0">
              <a:lnSpc>
                <a:spcPct val="115000"/>
              </a:lnSpc>
              <a:spcBef>
                <a:spcPts val="0"/>
              </a:spcBef>
              <a:spcAft>
                <a:spcPts val="0"/>
              </a:spcAft>
              <a:buClr>
                <a:srgbClr val="1B3663"/>
              </a:buClr>
              <a:buSzPts val="2000"/>
              <a:buFont typeface="Arial"/>
              <a:buNone/>
            </a:pPr>
            <a:r>
              <a:rPr lang="en-US" sz="2000" b="1" dirty="0">
                <a:solidFill>
                  <a:srgbClr val="1B3663"/>
                </a:solidFill>
                <a:latin typeface="Arial" panose="020B0604020202020204" pitchFamily="34" charset="0"/>
                <a:ea typeface="Roboto"/>
                <a:cs typeface="Arial" panose="020B0604020202020204" pitchFamily="34" charset="0"/>
                <a:sym typeface="Roboto"/>
              </a:rPr>
              <a:t>File Upload vs. Manual Entry</a:t>
            </a:r>
            <a:endParaRPr sz="2000" dirty="0">
              <a:latin typeface="Arial" panose="020B0604020202020204" pitchFamily="34" charset="0"/>
              <a:cs typeface="Arial" panose="020B0604020202020204" pitchFamily="34" charset="0"/>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panose="020B0604020202020204" pitchFamily="34" charset="0"/>
                <a:ea typeface="Roboto"/>
                <a:cs typeface="Arial" panose="020B0604020202020204" pitchFamily="34" charset="0"/>
                <a:sym typeface="Roboto"/>
              </a:rPr>
              <a:t>Users will be provided with two templates to compile their EDEE and OOSLP data.</a:t>
            </a:r>
            <a:endParaRPr sz="2000" dirty="0">
              <a:latin typeface="Arial" panose="020B0604020202020204" pitchFamily="34" charset="0"/>
              <a:cs typeface="Arial" panose="020B0604020202020204" pitchFamily="34" charset="0"/>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panose="020B0604020202020204" pitchFamily="34" charset="0"/>
                <a:ea typeface="Roboto"/>
                <a:cs typeface="Arial" panose="020B0604020202020204" pitchFamily="34" charset="0"/>
                <a:sym typeface="Roboto"/>
              </a:rPr>
              <a:t>Data will be upload in a .csv file, rather than manually entered in the web form.</a:t>
            </a:r>
            <a:endParaRPr sz="2000" dirty="0">
              <a:latin typeface="Arial" panose="020B0604020202020204" pitchFamily="34" charset="0"/>
              <a:cs typeface="Arial" panose="020B0604020202020204" pitchFamily="34" charset="0"/>
            </a:endParaRPr>
          </a:p>
          <a:p>
            <a:pPr marL="685800" marR="0" lvl="1" indent="-228600" algn="l" rtl="0">
              <a:lnSpc>
                <a:spcPct val="115000"/>
              </a:lnSpc>
              <a:spcBef>
                <a:spcPts val="0"/>
              </a:spcBef>
              <a:spcAft>
                <a:spcPts val="0"/>
              </a:spcAft>
              <a:buClr>
                <a:schemeClr val="dk1"/>
              </a:buClr>
              <a:buSzPts val="2000"/>
              <a:buFont typeface="Arial"/>
              <a:buChar char="•"/>
            </a:pPr>
            <a:r>
              <a:rPr lang="en-US" sz="2000" dirty="0">
                <a:solidFill>
                  <a:schemeClr val="dk1"/>
                </a:solidFill>
                <a:latin typeface="Arial" panose="020B0604020202020204" pitchFamily="34" charset="0"/>
                <a:ea typeface="Roboto"/>
                <a:cs typeface="Arial" panose="020B0604020202020204" pitchFamily="34" charset="0"/>
                <a:sym typeface="Roboto"/>
              </a:rPr>
              <a:t>Institutions will be given the chance to confirm data and resubmit a file in case of errors.</a:t>
            </a:r>
          </a:p>
          <a:p>
            <a:pPr marL="685800" marR="0" lvl="1" indent="-228600" algn="l" rtl="0">
              <a:lnSpc>
                <a:spcPct val="115000"/>
              </a:lnSpc>
              <a:spcBef>
                <a:spcPts val="0"/>
              </a:spcBef>
              <a:spcAft>
                <a:spcPts val="0"/>
              </a:spcAft>
              <a:buClr>
                <a:schemeClr val="dk1"/>
              </a:buClr>
              <a:buSzPts val="2000"/>
              <a:buFont typeface="Arial"/>
              <a:buChar char="•"/>
            </a:pPr>
            <a:r>
              <a:rPr lang="en-US" sz="2000" dirty="0">
                <a:solidFill>
                  <a:schemeClr val="dk1"/>
                </a:solidFill>
                <a:latin typeface="Arial" panose="020B0604020202020204" pitchFamily="34" charset="0"/>
                <a:ea typeface="Roboto"/>
                <a:cs typeface="Arial" panose="020B0604020202020204" pitchFamily="34" charset="0"/>
                <a:sym typeface="Roboto"/>
              </a:rPr>
              <a:t>Confirmation emails will include counts and submitter name.</a:t>
            </a:r>
          </a:p>
          <a:p>
            <a:pPr marL="685800" marR="0" lvl="1" indent="-228600" algn="l" rtl="0">
              <a:lnSpc>
                <a:spcPct val="115000"/>
              </a:lnSpc>
              <a:spcBef>
                <a:spcPts val="0"/>
              </a:spcBef>
              <a:spcAft>
                <a:spcPts val="0"/>
              </a:spcAft>
              <a:buClr>
                <a:schemeClr val="dk1"/>
              </a:buClr>
              <a:buSzPts val="2000"/>
              <a:buFont typeface="Arial"/>
              <a:buChar char="•"/>
            </a:pPr>
            <a:r>
              <a:rPr lang="en-US" sz="2000" dirty="0">
                <a:solidFill>
                  <a:schemeClr val="dk1"/>
                </a:solidFill>
                <a:latin typeface="Arial" panose="020B0604020202020204" pitchFamily="34" charset="0"/>
                <a:ea typeface="Roboto"/>
                <a:cs typeface="Arial" panose="020B0604020202020204" pitchFamily="34" charset="0"/>
                <a:sym typeface="Roboto"/>
              </a:rPr>
              <a:t>Users will easily see when they have a submission outstanding.</a:t>
            </a:r>
            <a:endParaRPr sz="2000" dirty="0">
              <a:latin typeface="Arial" panose="020B0604020202020204" pitchFamily="34" charset="0"/>
              <a:cs typeface="Arial" panose="020B0604020202020204" pitchFamily="34" charset="0"/>
            </a:endParaRPr>
          </a:p>
          <a:p>
            <a:pPr marL="228600" marR="0" lvl="0" indent="-101600" algn="l" rtl="0">
              <a:lnSpc>
                <a:spcPct val="115000"/>
              </a:lnSpc>
              <a:spcBef>
                <a:spcPts val="0"/>
              </a:spcBef>
              <a:spcAft>
                <a:spcPts val="0"/>
              </a:spcAft>
              <a:buClr>
                <a:schemeClr val="dk1"/>
              </a:buClr>
              <a:buSzPts val="2000"/>
              <a:buFont typeface="Arial"/>
              <a:buNone/>
            </a:pPr>
            <a:endParaRPr sz="2000" b="0" i="0" u="none" strike="noStrike" cap="none" dirty="0">
              <a:solidFill>
                <a:schemeClr val="dk1"/>
              </a:solidFill>
              <a:latin typeface="+mj-lt"/>
              <a:ea typeface="Roboto"/>
              <a:cs typeface="Roboto"/>
              <a:sym typeface="Roboto"/>
            </a:endParaRPr>
          </a:p>
          <a:p>
            <a:pPr marL="685800" marR="0" lvl="1" indent="-101600" algn="l" rtl="0">
              <a:lnSpc>
                <a:spcPct val="115000"/>
              </a:lnSpc>
              <a:spcBef>
                <a:spcPts val="0"/>
              </a:spcBef>
              <a:spcAft>
                <a:spcPts val="0"/>
              </a:spcAft>
              <a:buClr>
                <a:schemeClr val="dk1"/>
              </a:buClr>
              <a:buSzPts val="2000"/>
              <a:buFont typeface="Arial"/>
              <a:buNone/>
            </a:pPr>
            <a:endParaRPr sz="2000" b="0" i="0" u="none" strike="noStrike" cap="none" dirty="0">
              <a:solidFill>
                <a:schemeClr val="dk1"/>
              </a:solidFill>
              <a:latin typeface="+mj-lt"/>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mj-lt"/>
              <a:ea typeface="Arial"/>
              <a:cs typeface="Arial"/>
              <a:sym typeface="Arial"/>
            </a:endParaRPr>
          </a:p>
        </p:txBody>
      </p:sp>
      <p:pic>
        <p:nvPicPr>
          <p:cNvPr id="4" name="Picture 3">
            <a:extLst>
              <a:ext uri="{FF2B5EF4-FFF2-40B4-BE49-F238E27FC236}">
                <a16:creationId xmlns:a16="http://schemas.microsoft.com/office/drawing/2014/main" id="{01BFA473-00A7-F97A-E4E5-160126F59567}"/>
              </a:ext>
            </a:extLst>
          </p:cNvPr>
          <p:cNvPicPr>
            <a:picLocks noChangeAspect="1"/>
          </p:cNvPicPr>
          <p:nvPr/>
        </p:nvPicPr>
        <p:blipFill>
          <a:blip r:embed="rId3"/>
          <a:stretch>
            <a:fillRect/>
          </a:stretch>
        </p:blipFill>
        <p:spPr>
          <a:xfrm>
            <a:off x="707572" y="1874182"/>
            <a:ext cx="4515530" cy="3814964"/>
          </a:xfrm>
          <a:prstGeom prst="rect">
            <a:avLst/>
          </a:prstGeom>
        </p:spPr>
      </p:pic>
    </p:spTree>
    <p:extLst>
      <p:ext uri="{BB962C8B-B14F-4D97-AF65-F5344CB8AC3E}">
        <p14:creationId xmlns:p14="http://schemas.microsoft.com/office/powerpoint/2010/main" val="359518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54A4-1C8B-41A2-BEE2-9DE171C6D93C}"/>
              </a:ext>
            </a:extLst>
          </p:cNvPr>
          <p:cNvSpPr>
            <a:spLocks noGrp="1"/>
          </p:cNvSpPr>
          <p:nvPr>
            <p:ph type="title"/>
          </p:nvPr>
        </p:nvSpPr>
        <p:spPr/>
        <p:txBody>
          <a:bodyPr/>
          <a:lstStyle/>
          <a:p>
            <a:r>
              <a:rPr lang="en-US" dirty="0">
                <a:solidFill>
                  <a:srgbClr val="1B3663"/>
                </a:solidFill>
                <a:latin typeface="Arial" panose="020B0604020202020204" pitchFamily="34" charset="0"/>
                <a:cs typeface="Arial" panose="020B0604020202020204" pitchFamily="34" charset="0"/>
              </a:rPr>
              <a:t>What is SARA &amp; NC-SARA</a:t>
            </a:r>
          </a:p>
        </p:txBody>
      </p:sp>
    </p:spTree>
    <p:extLst>
      <p:ext uri="{BB962C8B-B14F-4D97-AF65-F5344CB8AC3E}">
        <p14:creationId xmlns:p14="http://schemas.microsoft.com/office/powerpoint/2010/main" val="229219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Picture 58" descr="University of Nevada, Las Vegas">
            <a:extLst>
              <a:ext uri="{FF2B5EF4-FFF2-40B4-BE49-F238E27FC236}">
                <a16:creationId xmlns:a16="http://schemas.microsoft.com/office/drawing/2014/main" id="{59D82579-4E00-434C-A4CD-707C3191E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597" y="1789645"/>
            <a:ext cx="1581337" cy="158133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Northwest Technical College | Minnesota MyHigherEd">
            <a:extLst>
              <a:ext uri="{FF2B5EF4-FFF2-40B4-BE49-F238E27FC236}">
                <a16:creationId xmlns:a16="http://schemas.microsoft.com/office/drawing/2014/main" id="{1D877E30-E326-9095-2D29-66283804F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6882" y="3298656"/>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ty of Illinois Urbana-Champaign – REMADE Institute">
            <a:extLst>
              <a:ext uri="{FF2B5EF4-FFF2-40B4-BE49-F238E27FC236}">
                <a16:creationId xmlns:a16="http://schemas.microsoft.com/office/drawing/2014/main" id="{3CDE5767-18E6-C89C-8187-E8CC95766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53" y="2341444"/>
            <a:ext cx="2108887" cy="19848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urdue University Global and APL nextED Announce Multiyear ...">
            <a:extLst>
              <a:ext uri="{FF2B5EF4-FFF2-40B4-BE49-F238E27FC236}">
                <a16:creationId xmlns:a16="http://schemas.microsoft.com/office/drawing/2014/main" id="{93BDF2C7-1BEC-7CCF-BDED-5AAE6B52B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712" y="754997"/>
            <a:ext cx="1704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47AE14-57B3-569C-0E87-81A785A64327}"/>
              </a:ext>
            </a:extLst>
          </p:cNvPr>
          <p:cNvSpPr txBox="1"/>
          <p:nvPr/>
        </p:nvSpPr>
        <p:spPr>
          <a:xfrm>
            <a:off x="2908300" y="239896"/>
            <a:ext cx="7556500" cy="523220"/>
          </a:xfrm>
          <a:prstGeom prst="rect">
            <a:avLst/>
          </a:prstGeom>
          <a:noFill/>
        </p:spPr>
        <p:txBody>
          <a:bodyPr wrap="square">
            <a:spAutoFit/>
          </a:bodyPr>
          <a:lstStyle/>
          <a:p>
            <a:r>
              <a:rPr lang="en-US" sz="2800" b="1" dirty="0">
                <a:solidFill>
                  <a:srgbClr val="1B3663"/>
                </a:solidFill>
                <a:latin typeface="Arial" panose="020B0604020202020204" pitchFamily="34" charset="0"/>
                <a:ea typeface="Roboto" panose="02000000000000000000" pitchFamily="2" charset="0"/>
                <a:cs typeface="Arial" panose="020B0604020202020204" pitchFamily="34" charset="0"/>
              </a:rPr>
              <a:t>Huge Thanks to Our Pilot Institutions</a:t>
            </a:r>
            <a:endParaRPr lang="en-US" sz="2800" dirty="0">
              <a:latin typeface="Arial" panose="020B0604020202020204" pitchFamily="34" charset="0"/>
              <a:cs typeface="Arial" panose="020B0604020202020204" pitchFamily="34" charset="0"/>
            </a:endParaRPr>
          </a:p>
        </p:txBody>
      </p:sp>
      <p:pic>
        <p:nvPicPr>
          <p:cNvPr id="1032" name="Picture 8" descr="Home">
            <a:extLst>
              <a:ext uri="{FF2B5EF4-FFF2-40B4-BE49-F238E27FC236}">
                <a16:creationId xmlns:a16="http://schemas.microsoft.com/office/drawing/2014/main" id="{4DE06C20-FAFD-534B-C95D-ED274B4F4B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178" y="1243687"/>
            <a:ext cx="1685925"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at logo">
            <a:extLst>
              <a:ext uri="{FF2B5EF4-FFF2-40B4-BE49-F238E27FC236}">
                <a16:creationId xmlns:a16="http://schemas.microsoft.com/office/drawing/2014/main" id="{BA03573D-66E6-93D0-37B4-8B1D55D449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14" y="823745"/>
            <a:ext cx="1475287" cy="1873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text on a black background&#10;&#10;Description automatically generated">
            <a:extLst>
              <a:ext uri="{FF2B5EF4-FFF2-40B4-BE49-F238E27FC236}">
                <a16:creationId xmlns:a16="http://schemas.microsoft.com/office/drawing/2014/main" id="{2FE9FC0C-8BFC-F3DA-1C09-A8AF3EA335A8}"/>
              </a:ext>
            </a:extLst>
          </p:cNvPr>
          <p:cNvPicPr>
            <a:picLocks noChangeAspect="1"/>
          </p:cNvPicPr>
          <p:nvPr/>
        </p:nvPicPr>
        <p:blipFill>
          <a:blip r:embed="rId9"/>
          <a:stretch>
            <a:fillRect/>
          </a:stretch>
        </p:blipFill>
        <p:spPr>
          <a:xfrm>
            <a:off x="1815928" y="2227425"/>
            <a:ext cx="2388547" cy="459152"/>
          </a:xfrm>
          <a:prstGeom prst="rect">
            <a:avLst/>
          </a:prstGeom>
        </p:spPr>
      </p:pic>
      <p:sp>
        <p:nvSpPr>
          <p:cNvPr id="10" name="AutoShape 24" descr="YouTube Video Thumbnail">
            <a:extLst>
              <a:ext uri="{FF2B5EF4-FFF2-40B4-BE49-F238E27FC236}">
                <a16:creationId xmlns:a16="http://schemas.microsoft.com/office/drawing/2014/main" id="{E1E73094-E123-A942-BE92-67B6FD4EF2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5D0C69B6-6107-D0AC-A037-8BFE0E39DE7E}"/>
              </a:ext>
            </a:extLst>
          </p:cNvPr>
          <p:cNvPicPr>
            <a:picLocks noChangeAspect="1"/>
          </p:cNvPicPr>
          <p:nvPr/>
        </p:nvPicPr>
        <p:blipFill>
          <a:blip r:embed="rId10"/>
          <a:stretch>
            <a:fillRect/>
          </a:stretch>
        </p:blipFill>
        <p:spPr>
          <a:xfrm>
            <a:off x="6003296" y="1254269"/>
            <a:ext cx="1683975" cy="543939"/>
          </a:xfrm>
          <a:prstGeom prst="rect">
            <a:avLst/>
          </a:prstGeom>
        </p:spPr>
      </p:pic>
      <p:pic>
        <p:nvPicPr>
          <p:cNvPr id="1056" name="Picture 32" descr="Logo and Marks: Design: IU Brand: Indiana University">
            <a:extLst>
              <a:ext uri="{FF2B5EF4-FFF2-40B4-BE49-F238E27FC236}">
                <a16:creationId xmlns:a16="http://schemas.microsoft.com/office/drawing/2014/main" id="{0301777E-05A8-A042-F276-8C782D6174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7386" y="2686577"/>
            <a:ext cx="1446335" cy="13643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A0D6DA6-9BD7-A6FB-AC1D-5B173B921747}"/>
              </a:ext>
            </a:extLst>
          </p:cNvPr>
          <p:cNvPicPr>
            <a:picLocks noChangeAspect="1"/>
          </p:cNvPicPr>
          <p:nvPr/>
        </p:nvPicPr>
        <p:blipFill>
          <a:blip r:embed="rId12"/>
          <a:stretch>
            <a:fillRect/>
          </a:stretch>
        </p:blipFill>
        <p:spPr>
          <a:xfrm>
            <a:off x="4489563" y="2265071"/>
            <a:ext cx="1981200" cy="514350"/>
          </a:xfrm>
          <a:prstGeom prst="rect">
            <a:avLst/>
          </a:prstGeom>
        </p:spPr>
      </p:pic>
      <p:pic>
        <p:nvPicPr>
          <p:cNvPr id="1062" name="Picture 38" descr="Logos – Brand &amp; Visual Identity">
            <a:extLst>
              <a:ext uri="{FF2B5EF4-FFF2-40B4-BE49-F238E27FC236}">
                <a16:creationId xmlns:a16="http://schemas.microsoft.com/office/drawing/2014/main" id="{FE64DBD8-A607-7C91-12AA-08FEF70752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9508" y="2054653"/>
            <a:ext cx="1446335" cy="136125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Anoka Ramsey Partnership | Southwest Minnesota State University">
            <a:extLst>
              <a:ext uri="{FF2B5EF4-FFF2-40B4-BE49-F238E27FC236}">
                <a16:creationId xmlns:a16="http://schemas.microsoft.com/office/drawing/2014/main" id="{B1DB07B3-9D10-9F02-FD44-016508F93C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03278" y="423767"/>
            <a:ext cx="1847646" cy="17389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276DDB8-AA68-676D-E5FF-0EE016216581}"/>
              </a:ext>
            </a:extLst>
          </p:cNvPr>
          <p:cNvPicPr>
            <a:picLocks noChangeAspect="1"/>
          </p:cNvPicPr>
          <p:nvPr/>
        </p:nvPicPr>
        <p:blipFill>
          <a:blip r:embed="rId15"/>
          <a:stretch>
            <a:fillRect/>
          </a:stretch>
        </p:blipFill>
        <p:spPr>
          <a:xfrm>
            <a:off x="9985990" y="2268286"/>
            <a:ext cx="1885950" cy="714375"/>
          </a:xfrm>
          <a:prstGeom prst="rect">
            <a:avLst/>
          </a:prstGeom>
        </p:spPr>
      </p:pic>
      <p:pic>
        <p:nvPicPr>
          <p:cNvPr id="1066" name="Picture 42" descr="Home">
            <a:extLst>
              <a:ext uri="{FF2B5EF4-FFF2-40B4-BE49-F238E27FC236}">
                <a16:creationId xmlns:a16="http://schemas.microsoft.com/office/drawing/2014/main" id="{3DE80B6D-C67B-4082-7796-0A7CD4A3E8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42266" y="2982661"/>
            <a:ext cx="3169786" cy="9783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D68B148-BEF4-602C-FD4B-43CD9C3B55F0}"/>
              </a:ext>
            </a:extLst>
          </p:cNvPr>
          <p:cNvPicPr>
            <a:picLocks noChangeAspect="1"/>
          </p:cNvPicPr>
          <p:nvPr/>
        </p:nvPicPr>
        <p:blipFill>
          <a:blip r:embed="rId17"/>
          <a:stretch>
            <a:fillRect/>
          </a:stretch>
        </p:blipFill>
        <p:spPr>
          <a:xfrm>
            <a:off x="650521" y="3987571"/>
            <a:ext cx="2171700" cy="514350"/>
          </a:xfrm>
          <a:prstGeom prst="rect">
            <a:avLst/>
          </a:prstGeom>
        </p:spPr>
      </p:pic>
      <p:pic>
        <p:nvPicPr>
          <p:cNvPr id="1072" name="Picture 48" descr="University of Missouri">
            <a:extLst>
              <a:ext uri="{FF2B5EF4-FFF2-40B4-BE49-F238E27FC236}">
                <a16:creationId xmlns:a16="http://schemas.microsoft.com/office/drawing/2014/main" id="{E7B6DC25-9B52-E33C-5CC3-C5204A7CA2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48232" y="4244746"/>
            <a:ext cx="3019425" cy="904875"/>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4E14BC81-518D-CF19-B945-083B43B1DEBA}"/>
              </a:ext>
            </a:extLst>
          </p:cNvPr>
          <p:cNvPicPr>
            <a:picLocks noChangeAspect="1"/>
          </p:cNvPicPr>
          <p:nvPr/>
        </p:nvPicPr>
        <p:blipFill>
          <a:blip r:embed="rId19"/>
          <a:stretch>
            <a:fillRect/>
          </a:stretch>
        </p:blipFill>
        <p:spPr>
          <a:xfrm>
            <a:off x="567892" y="4724041"/>
            <a:ext cx="2343150" cy="781050"/>
          </a:xfrm>
          <a:prstGeom prst="rect">
            <a:avLst/>
          </a:prstGeom>
        </p:spPr>
      </p:pic>
      <p:sp>
        <p:nvSpPr>
          <p:cNvPr id="1025" name="AutoShape 52" descr="Southern New Hampshire University">
            <a:extLst>
              <a:ext uri="{FF2B5EF4-FFF2-40B4-BE49-F238E27FC236}">
                <a16:creationId xmlns:a16="http://schemas.microsoft.com/office/drawing/2014/main" id="{DA7F62D4-9EF7-F604-EDB7-708E391C3E3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80" name="Picture 56" descr="Southern New Hampshire University - Online &amp; On Campus ...">
            <a:extLst>
              <a:ext uri="{FF2B5EF4-FFF2-40B4-BE49-F238E27FC236}">
                <a16:creationId xmlns:a16="http://schemas.microsoft.com/office/drawing/2014/main" id="{8E8AE21F-56CA-2A52-7A22-914208DDF69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9064" y="5699245"/>
            <a:ext cx="1723569" cy="904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B3DB109C-A9F4-14AC-8E71-BAC9364DECFB}"/>
              </a:ext>
            </a:extLst>
          </p:cNvPr>
          <p:cNvPicPr>
            <a:picLocks noChangeAspect="1"/>
          </p:cNvPicPr>
          <p:nvPr/>
        </p:nvPicPr>
        <p:blipFill>
          <a:blip r:embed="rId21"/>
          <a:stretch>
            <a:fillRect/>
          </a:stretch>
        </p:blipFill>
        <p:spPr>
          <a:xfrm>
            <a:off x="9853020" y="5596033"/>
            <a:ext cx="2051651" cy="714375"/>
          </a:xfrm>
          <a:prstGeom prst="rect">
            <a:avLst/>
          </a:prstGeom>
        </p:spPr>
      </p:pic>
      <p:pic>
        <p:nvPicPr>
          <p:cNvPr id="1090" name="Picture 66" descr="Welcome - Otterbein University">
            <a:extLst>
              <a:ext uri="{FF2B5EF4-FFF2-40B4-BE49-F238E27FC236}">
                <a16:creationId xmlns:a16="http://schemas.microsoft.com/office/drawing/2014/main" id="{D031E524-65BC-F821-4F89-CA4FE7FB65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99609" y="1054980"/>
            <a:ext cx="1723570" cy="86178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University Mark and Shield | Penn State Brand Book">
            <a:extLst>
              <a:ext uri="{FF2B5EF4-FFF2-40B4-BE49-F238E27FC236}">
                <a16:creationId xmlns:a16="http://schemas.microsoft.com/office/drawing/2014/main" id="{FB3C2CB9-0A58-D3F8-047A-9BEEDE90BDD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156758" y="3871384"/>
            <a:ext cx="1873782" cy="124318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University Marketing Logos &amp; Brand Guide | Eastern University">
            <a:extLst>
              <a:ext uri="{FF2B5EF4-FFF2-40B4-BE49-F238E27FC236}">
                <a16:creationId xmlns:a16="http://schemas.microsoft.com/office/drawing/2014/main" id="{8D14C1DC-DD9E-58FA-DA24-46999A07680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50741" y="3871384"/>
            <a:ext cx="1529657" cy="1529657"/>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Licensing &amp; Branding | Marketing Department | Liberty University">
            <a:extLst>
              <a:ext uri="{FF2B5EF4-FFF2-40B4-BE49-F238E27FC236}">
                <a16:creationId xmlns:a16="http://schemas.microsoft.com/office/drawing/2014/main" id="{3FB91DD5-459C-6B7B-6459-520F88BD521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67199" y="5427414"/>
            <a:ext cx="2143735" cy="1170161"/>
          </a:xfrm>
          <a:prstGeom prst="rect">
            <a:avLst/>
          </a:prstGeom>
          <a:noFill/>
          <a:extLst>
            <a:ext uri="{909E8E84-426E-40DD-AFC4-6F175D3DCCD1}">
              <a14:hiddenFill xmlns:a14="http://schemas.microsoft.com/office/drawing/2010/main">
                <a:solidFill>
                  <a:srgbClr val="FFFFFF"/>
                </a:solidFill>
              </a14:hiddenFill>
            </a:ext>
          </a:extLst>
        </p:spPr>
      </p:pic>
      <p:sp>
        <p:nvSpPr>
          <p:cNvPr id="1035" name="AutoShape 76" descr="University of Fairfax">
            <a:extLst>
              <a:ext uri="{FF2B5EF4-FFF2-40B4-BE49-F238E27FC236}">
                <a16:creationId xmlns:a16="http://schemas.microsoft.com/office/drawing/2014/main" id="{2CB425B2-5874-07AB-D19B-E3549C0D331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04" name="Picture 80" descr="University of Fairfax">
            <a:extLst>
              <a:ext uri="{FF2B5EF4-FFF2-40B4-BE49-F238E27FC236}">
                <a16:creationId xmlns:a16="http://schemas.microsoft.com/office/drawing/2014/main" id="{99221C2B-12CD-AB7D-93AE-4F73E4A7163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584637" y="5397080"/>
            <a:ext cx="1794679" cy="1200495"/>
          </a:xfrm>
          <a:prstGeom prst="rect">
            <a:avLst/>
          </a:prstGeom>
          <a:noFill/>
          <a:extLst>
            <a:ext uri="{909E8E84-426E-40DD-AFC4-6F175D3DCCD1}">
              <a14:hiddenFill xmlns:a14="http://schemas.microsoft.com/office/drawing/2010/main">
                <a:solidFill>
                  <a:srgbClr val="FFFFFF"/>
                </a:solidFill>
              </a14:hiddenFill>
            </a:ext>
          </a:extLst>
        </p:spPr>
      </p:pic>
      <p:sp>
        <p:nvSpPr>
          <p:cNvPr id="1039" name="AutoShape 84" descr="Contact - Ascent College">
            <a:extLst>
              <a:ext uri="{FF2B5EF4-FFF2-40B4-BE49-F238E27FC236}">
                <a16:creationId xmlns:a16="http://schemas.microsoft.com/office/drawing/2014/main" id="{172F52C8-9280-B92F-51C0-83C9404A0BBB}"/>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12" name="Picture 88" descr="Ascent College">
            <a:extLst>
              <a:ext uri="{FF2B5EF4-FFF2-40B4-BE49-F238E27FC236}">
                <a16:creationId xmlns:a16="http://schemas.microsoft.com/office/drawing/2014/main" id="{75842593-F1F5-B769-49F2-0417F00F465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38892" y="5151478"/>
            <a:ext cx="1529657" cy="152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4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f0d558f613_0_75"/>
          <p:cNvSpPr txBox="1"/>
          <p:nvPr/>
        </p:nvSpPr>
        <p:spPr>
          <a:xfrm>
            <a:off x="2265980" y="595143"/>
            <a:ext cx="7841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1B3663"/>
                </a:solidFill>
                <a:latin typeface="Arial"/>
                <a:ea typeface="Arial"/>
                <a:cs typeface="Arial"/>
                <a:sym typeface="Arial"/>
              </a:rPr>
              <a:t>Important Annual Data Reporting Dates</a:t>
            </a:r>
            <a:endParaRPr sz="1400" b="0" i="0" u="none" strike="noStrike" cap="none">
              <a:solidFill>
                <a:srgbClr val="000000"/>
              </a:solidFill>
              <a:latin typeface="Arial"/>
              <a:ea typeface="Arial"/>
              <a:cs typeface="Arial"/>
              <a:sym typeface="Arial"/>
            </a:endParaRPr>
          </a:p>
        </p:txBody>
      </p:sp>
      <p:sp>
        <p:nvSpPr>
          <p:cNvPr id="250" name="Google Shape;250;g2f0d558f613_0_75"/>
          <p:cNvSpPr txBox="1"/>
          <p:nvPr/>
        </p:nvSpPr>
        <p:spPr>
          <a:xfrm>
            <a:off x="810714" y="1885473"/>
            <a:ext cx="9296700" cy="3417000"/>
          </a:xfrm>
          <a:prstGeom prst="rect">
            <a:avLst/>
          </a:prstGeom>
          <a:solidFill>
            <a:srgbClr val="E5E5E5"/>
          </a:solidFill>
          <a:ln w="9525" cap="flat" cmpd="sng">
            <a:solidFill>
              <a:srgbClr val="951F5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215297"/>
              </a:solidFill>
              <a:latin typeface="Roboto"/>
              <a:ea typeface="Roboto"/>
              <a:cs typeface="Roboto"/>
              <a:sym typeface="Roboto"/>
            </a:endParaRPr>
          </a:p>
          <a:p>
            <a:pPr marL="342900" marR="0" lvl="0" indent="-342900" algn="l" rtl="0">
              <a:lnSpc>
                <a:spcPct val="100000"/>
              </a:lnSpc>
              <a:spcBef>
                <a:spcPts val="0"/>
              </a:spcBef>
              <a:spcAft>
                <a:spcPts val="0"/>
              </a:spcAft>
              <a:buClr>
                <a:srgbClr val="215297"/>
              </a:buClr>
              <a:buSzPts val="2400"/>
              <a:buFont typeface="Arial"/>
              <a:buChar char="•"/>
            </a:pPr>
            <a:r>
              <a:rPr lang="en-US" sz="2400" b="1" i="0" u="none" strike="noStrike" cap="none" dirty="0">
                <a:solidFill>
                  <a:srgbClr val="215297"/>
                </a:solidFill>
                <a:latin typeface="Roboto"/>
                <a:ea typeface="Roboto"/>
                <a:cs typeface="Roboto"/>
                <a:sym typeface="Roboto"/>
              </a:rPr>
              <a:t>2023 Data Release: </a:t>
            </a:r>
            <a:r>
              <a:rPr lang="en-US" sz="2400" b="0" i="0" u="none" strike="noStrike" cap="none" dirty="0">
                <a:solidFill>
                  <a:srgbClr val="215297"/>
                </a:solidFill>
                <a:latin typeface="Roboto"/>
                <a:ea typeface="Roboto"/>
                <a:cs typeface="Roboto"/>
                <a:sym typeface="Roboto"/>
              </a:rPr>
              <a:t>October 3 2024 </a:t>
            </a:r>
            <a:r>
              <a:rPr lang="en-US" sz="2400" dirty="0">
                <a:solidFill>
                  <a:srgbClr val="215297"/>
                </a:solidFill>
                <a:latin typeface="Roboto"/>
                <a:ea typeface="Roboto"/>
                <a:cs typeface="Roboto"/>
                <a:sym typeface="Roboto"/>
              </a:rPr>
              <a:t>webinar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215297"/>
              </a:solidFill>
              <a:latin typeface="Roboto"/>
              <a:ea typeface="Roboto"/>
              <a:cs typeface="Roboto"/>
              <a:sym typeface="Roboto"/>
            </a:endParaRPr>
          </a:p>
          <a:p>
            <a:pPr marL="342900" marR="0" lvl="0" indent="-342900" algn="l" rtl="0">
              <a:lnSpc>
                <a:spcPct val="100000"/>
              </a:lnSpc>
              <a:spcBef>
                <a:spcPts val="0"/>
              </a:spcBef>
              <a:spcAft>
                <a:spcPts val="0"/>
              </a:spcAft>
              <a:buClr>
                <a:srgbClr val="215297"/>
              </a:buClr>
              <a:buSzPts val="2400"/>
              <a:buFont typeface="Arial"/>
              <a:buChar char="•"/>
            </a:pPr>
            <a:r>
              <a:rPr lang="en-US" sz="2400" b="1" i="0" u="none" strike="noStrike" cap="none" dirty="0">
                <a:solidFill>
                  <a:srgbClr val="215297"/>
                </a:solidFill>
                <a:latin typeface="Roboto"/>
                <a:ea typeface="Roboto"/>
                <a:cs typeface="Roboto"/>
                <a:sym typeface="Roboto"/>
              </a:rPr>
              <a:t>2024 Annual Data Handbook Available</a:t>
            </a:r>
            <a:r>
              <a:rPr lang="en-US" sz="2400" b="0" i="0" u="none" strike="noStrike" cap="none" dirty="0">
                <a:solidFill>
                  <a:srgbClr val="215297"/>
                </a:solidFill>
                <a:latin typeface="Roboto"/>
                <a:ea typeface="Roboto"/>
                <a:cs typeface="Roboto"/>
                <a:sym typeface="Roboto"/>
              </a:rPr>
              <a:t>: January 2025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215297"/>
              </a:solidFill>
              <a:latin typeface="Roboto"/>
              <a:ea typeface="Roboto"/>
              <a:cs typeface="Roboto"/>
              <a:sym typeface="Roboto"/>
            </a:endParaRPr>
          </a:p>
          <a:p>
            <a:pPr marL="342900" marR="0" lvl="0" indent="-342900" algn="l" rtl="0">
              <a:lnSpc>
                <a:spcPct val="100000"/>
              </a:lnSpc>
              <a:spcBef>
                <a:spcPts val="0"/>
              </a:spcBef>
              <a:spcAft>
                <a:spcPts val="0"/>
              </a:spcAft>
              <a:buClr>
                <a:srgbClr val="215297"/>
              </a:buClr>
              <a:buSzPts val="2400"/>
              <a:buFont typeface="Arial"/>
              <a:buChar char="•"/>
            </a:pPr>
            <a:r>
              <a:rPr lang="en-US" sz="2400" b="1" i="0" u="none" strike="noStrike" cap="none" dirty="0">
                <a:solidFill>
                  <a:srgbClr val="215297"/>
                </a:solidFill>
                <a:latin typeface="Roboto"/>
                <a:ea typeface="Roboto"/>
                <a:cs typeface="Roboto"/>
                <a:sym typeface="Roboto"/>
              </a:rPr>
              <a:t>2024 Annual Data Collection Webinar</a:t>
            </a:r>
            <a:r>
              <a:rPr lang="en-US" sz="2400" b="0" i="0" u="none" strike="noStrike" cap="none" dirty="0">
                <a:solidFill>
                  <a:srgbClr val="215297"/>
                </a:solidFill>
                <a:latin typeface="Roboto"/>
                <a:ea typeface="Roboto"/>
                <a:cs typeface="Roboto"/>
                <a:sym typeface="Roboto"/>
              </a:rPr>
              <a:t>: February / March 2025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215297"/>
              </a:solidFill>
              <a:latin typeface="Roboto"/>
              <a:ea typeface="Roboto"/>
              <a:cs typeface="Roboto"/>
              <a:sym typeface="Roboto"/>
            </a:endParaRPr>
          </a:p>
          <a:p>
            <a:pPr marL="342900" marR="0" lvl="0" indent="-342900" algn="l" rtl="0">
              <a:lnSpc>
                <a:spcPct val="100000"/>
              </a:lnSpc>
              <a:spcBef>
                <a:spcPts val="0"/>
              </a:spcBef>
              <a:spcAft>
                <a:spcPts val="0"/>
              </a:spcAft>
              <a:buClr>
                <a:srgbClr val="215297"/>
              </a:buClr>
              <a:buSzPts val="2400"/>
              <a:buFont typeface="Arial"/>
              <a:buChar char="•"/>
            </a:pPr>
            <a:r>
              <a:rPr lang="en-US" sz="2400" b="1" i="0" u="none" strike="noStrike" cap="none" dirty="0">
                <a:solidFill>
                  <a:srgbClr val="215297"/>
                </a:solidFill>
                <a:latin typeface="Roboto"/>
                <a:ea typeface="Roboto"/>
                <a:cs typeface="Roboto"/>
                <a:sym typeface="Roboto"/>
              </a:rPr>
              <a:t>2024 Annual Data Collection Window: </a:t>
            </a:r>
            <a:r>
              <a:rPr lang="en-US" sz="2400" b="0" i="0" u="none" strike="noStrike" cap="none" dirty="0">
                <a:solidFill>
                  <a:srgbClr val="215297"/>
                </a:solidFill>
                <a:latin typeface="Roboto"/>
                <a:ea typeface="Roboto"/>
                <a:cs typeface="Roboto"/>
                <a:sym typeface="Roboto"/>
              </a:rPr>
              <a:t>May 15 – June 15, 2025</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dirty="0">
              <a:solidFill>
                <a:srgbClr val="215297"/>
              </a:solidFill>
              <a:latin typeface="Roboto"/>
              <a:ea typeface="Roboto"/>
              <a:cs typeface="Roboto"/>
              <a:sym typeface="Roboto"/>
            </a:endParaRPr>
          </a:p>
        </p:txBody>
      </p:sp>
      <p:pic>
        <p:nvPicPr>
          <p:cNvPr id="251" name="Google Shape;251;g2f0d558f613_0_75"/>
          <p:cNvPicPr preferRelativeResize="0"/>
          <p:nvPr/>
        </p:nvPicPr>
        <p:blipFill rotWithShape="1">
          <a:blip r:embed="rId3">
            <a:alphaModFix/>
          </a:blip>
          <a:srcRect/>
          <a:stretch/>
        </p:blipFill>
        <p:spPr>
          <a:xfrm rot="5400000">
            <a:off x="9096942" y="3130344"/>
            <a:ext cx="3906464" cy="141672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0a2060876a_0_11"/>
          <p:cNvSpPr txBox="1"/>
          <p:nvPr/>
        </p:nvSpPr>
        <p:spPr>
          <a:xfrm>
            <a:off x="1935126" y="329609"/>
            <a:ext cx="100584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a:solidFill>
                <a:schemeClr val="dk1"/>
              </a:solidFill>
            </a:endParaRPr>
          </a:p>
          <a:p>
            <a:pPr marL="0" marR="0" lvl="0" indent="0" algn="ctr" rtl="0">
              <a:spcBef>
                <a:spcPts val="0"/>
              </a:spcBef>
              <a:spcAft>
                <a:spcPts val="0"/>
              </a:spcAft>
              <a:buNone/>
            </a:pPr>
            <a:r>
              <a:rPr lang="en-US" sz="3000" b="1">
                <a:solidFill>
                  <a:srgbClr val="C00000"/>
                </a:solidFill>
              </a:rPr>
              <a:t>U.S. Department of Education</a:t>
            </a:r>
            <a:endParaRPr sz="3000" b="1">
              <a:solidFill>
                <a:srgbClr val="C00000"/>
              </a:solidFill>
            </a:endParaRPr>
          </a:p>
          <a:p>
            <a:pPr marL="0" marR="0" lvl="0" indent="0" algn="ctr" rtl="0">
              <a:spcBef>
                <a:spcPts val="0"/>
              </a:spcBef>
              <a:spcAft>
                <a:spcPts val="0"/>
              </a:spcAft>
              <a:buNone/>
            </a:pPr>
            <a:r>
              <a:rPr lang="en-US" sz="3000" b="1">
                <a:solidFill>
                  <a:srgbClr val="C00000"/>
                </a:solidFill>
              </a:rPr>
              <a:t>Negotiated Rulemaking</a:t>
            </a:r>
            <a:endParaRPr sz="3000" b="1">
              <a:solidFill>
                <a:srgbClr val="C00000"/>
              </a:solidFill>
            </a:endParaRPr>
          </a:p>
          <a:p>
            <a:pPr marL="0" marR="0" lvl="0" indent="0" algn="ctr" rtl="0">
              <a:spcBef>
                <a:spcPts val="0"/>
              </a:spcBef>
              <a:spcAft>
                <a:spcPts val="0"/>
              </a:spcAft>
              <a:buNone/>
            </a:pPr>
            <a:endParaRPr sz="3000" b="1" i="1">
              <a:solidFill>
                <a:schemeClr val="dk1"/>
              </a:solidFill>
            </a:endParaRPr>
          </a:p>
          <a:p>
            <a:pPr marL="0" marR="0" lvl="0" indent="0" algn="ctr" rtl="0">
              <a:spcBef>
                <a:spcPts val="0"/>
              </a:spcBef>
              <a:spcAft>
                <a:spcPts val="0"/>
              </a:spcAft>
              <a:buNone/>
            </a:pPr>
            <a:r>
              <a:rPr lang="en-US" sz="3000" b="1" i="1">
                <a:solidFill>
                  <a:schemeClr val="dk1"/>
                </a:solidFill>
              </a:rPr>
              <a:t>Still on our radar</a:t>
            </a:r>
            <a:endParaRPr sz="3000" b="1" i="1">
              <a:solidFill>
                <a:schemeClr val="dk1"/>
              </a:solidFill>
            </a:endParaRPr>
          </a:p>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pic>
        <p:nvPicPr>
          <p:cNvPr id="257" name="Google Shape;257;g30a2060876a_0_11"/>
          <p:cNvPicPr preferRelativeResize="0"/>
          <p:nvPr/>
        </p:nvPicPr>
        <p:blipFill rotWithShape="1">
          <a:blip r:embed="rId3">
            <a:alphaModFix/>
          </a:blip>
          <a:srcRect/>
          <a:stretch/>
        </p:blipFill>
        <p:spPr>
          <a:xfrm>
            <a:off x="2519473" y="3429000"/>
            <a:ext cx="2857500" cy="2714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a2060876a_0_16"/>
          <p:cNvSpPr txBox="1"/>
          <p:nvPr/>
        </p:nvSpPr>
        <p:spPr>
          <a:xfrm>
            <a:off x="1871329" y="233916"/>
            <a:ext cx="9907715" cy="63555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C84540"/>
                </a:solidFill>
              </a:rPr>
              <a:t>Who is Working on Neg Reg?</a:t>
            </a:r>
            <a:endParaRPr sz="3200" b="1" dirty="0">
              <a:solidFill>
                <a:schemeClr val="dk1"/>
              </a:solidFill>
            </a:endParaRPr>
          </a:p>
          <a:p>
            <a:pPr marL="0" marR="0" lvl="0" indent="0" algn="l" rtl="0">
              <a:spcBef>
                <a:spcPts val="0"/>
              </a:spcBef>
              <a:spcAft>
                <a:spcPts val="0"/>
              </a:spcAft>
              <a:buNone/>
            </a:pPr>
            <a:endParaRPr lang="en-US" sz="2300" b="1" dirty="0">
              <a:solidFill>
                <a:schemeClr val="dk1"/>
              </a:solidFill>
            </a:endParaRPr>
          </a:p>
          <a:p>
            <a:pPr marL="0" marR="0" lvl="0" indent="0" algn="l" rtl="0">
              <a:spcBef>
                <a:spcPts val="0"/>
              </a:spcBef>
              <a:spcAft>
                <a:spcPts val="0"/>
              </a:spcAft>
              <a:buNone/>
            </a:pPr>
            <a:r>
              <a:rPr lang="en-US" sz="2400" b="1" dirty="0">
                <a:solidFill>
                  <a:schemeClr val="dk1"/>
                </a:solidFill>
              </a:rPr>
              <a:t>Regional Compact Presidents (WICHE, SREB, NEBHE, MHEC)</a:t>
            </a:r>
            <a:endParaRPr sz="2400" dirty="0"/>
          </a:p>
          <a:p>
            <a:pPr marL="0" marR="0" lvl="0" indent="0" algn="l" rtl="0">
              <a:spcBef>
                <a:spcPts val="0"/>
              </a:spcBef>
              <a:spcAft>
                <a:spcPts val="0"/>
              </a:spcAft>
              <a:buNone/>
            </a:pPr>
            <a:endParaRPr sz="1200" b="1" dirty="0">
              <a:solidFill>
                <a:schemeClr val="dk1"/>
              </a:solidFill>
            </a:endParaRPr>
          </a:p>
          <a:p>
            <a:pPr marL="0" marR="0" lvl="0" indent="0" algn="l" rtl="0">
              <a:spcBef>
                <a:spcPts val="0"/>
              </a:spcBef>
              <a:spcAft>
                <a:spcPts val="0"/>
              </a:spcAft>
              <a:buNone/>
            </a:pPr>
            <a:r>
              <a:rPr lang="en-US" sz="2400" b="1" dirty="0">
                <a:solidFill>
                  <a:schemeClr val="dk1"/>
                </a:solidFill>
              </a:rPr>
              <a:t>NC-SARA Board &amp; the Neg Reg Working Group</a:t>
            </a:r>
            <a:endParaRPr sz="2400" dirty="0"/>
          </a:p>
          <a:p>
            <a:pPr marL="800100" marR="0" lvl="1" indent="-336550" algn="l" rtl="0">
              <a:spcBef>
                <a:spcPts val="0"/>
              </a:spcBef>
              <a:spcAft>
                <a:spcPts val="0"/>
              </a:spcAft>
              <a:buClr>
                <a:schemeClr val="dk1"/>
              </a:buClr>
              <a:buSzPts val="2100"/>
              <a:buChar char="•"/>
            </a:pPr>
            <a:r>
              <a:rPr lang="en-US" sz="2200" i="0" u="none" strike="noStrike" cap="none" dirty="0">
                <a:solidFill>
                  <a:schemeClr val="dk1"/>
                </a:solidFill>
              </a:rPr>
              <a:t>Board Officers, regional compact president, regional compact staff, board members (attorney, SPEs), and NC-SARA staff</a:t>
            </a:r>
            <a:endParaRPr sz="2200" dirty="0"/>
          </a:p>
          <a:p>
            <a:pPr marL="800100" marR="0" lvl="1" indent="-336550" algn="l" rtl="0">
              <a:spcBef>
                <a:spcPts val="0"/>
              </a:spcBef>
              <a:spcAft>
                <a:spcPts val="0"/>
              </a:spcAft>
              <a:buClr>
                <a:schemeClr val="dk1"/>
              </a:buClr>
              <a:buSzPts val="2100"/>
              <a:buChar char="•"/>
            </a:pPr>
            <a:r>
              <a:rPr lang="en-US" sz="2200" i="0" u="none" strike="noStrike" cap="none" dirty="0">
                <a:solidFill>
                  <a:schemeClr val="dk1"/>
                </a:solidFill>
              </a:rPr>
              <a:t>Meet twice a month for the last year; review documents and discuss strategy</a:t>
            </a:r>
            <a:endParaRPr sz="2200" dirty="0"/>
          </a:p>
          <a:p>
            <a:pPr marL="800100" marR="0" lvl="1" indent="-336550" algn="l" rtl="0">
              <a:spcBef>
                <a:spcPts val="0"/>
              </a:spcBef>
              <a:spcAft>
                <a:spcPts val="0"/>
              </a:spcAft>
              <a:buClr>
                <a:schemeClr val="dk1"/>
              </a:buClr>
              <a:buSzPts val="2100"/>
              <a:buChar char="•"/>
            </a:pPr>
            <a:r>
              <a:rPr lang="en-US" sz="2200" i="0" u="none" strike="noStrike" cap="none" dirty="0">
                <a:solidFill>
                  <a:schemeClr val="dk1"/>
                </a:solidFill>
              </a:rPr>
              <a:t>This work may move to the NC-SARA Board Committee - Consumer Protection &amp; Policy</a:t>
            </a:r>
            <a:endParaRPr sz="2200" dirty="0"/>
          </a:p>
          <a:p>
            <a:pPr marL="342900" marR="0" lvl="0" indent="-190500" algn="l" rtl="0">
              <a:spcBef>
                <a:spcPts val="0"/>
              </a:spcBef>
              <a:spcAft>
                <a:spcPts val="0"/>
              </a:spcAft>
              <a:buClr>
                <a:schemeClr val="dk1"/>
              </a:buClr>
              <a:buSzPts val="2400"/>
              <a:buFont typeface="Arial"/>
              <a:buNone/>
            </a:pPr>
            <a:endParaRPr sz="1200" b="1" dirty="0">
              <a:solidFill>
                <a:schemeClr val="dk1"/>
              </a:solidFill>
            </a:endParaRPr>
          </a:p>
          <a:p>
            <a:pPr marL="0" marR="0" lvl="0" indent="0" algn="l" rtl="0">
              <a:spcBef>
                <a:spcPts val="0"/>
              </a:spcBef>
              <a:spcAft>
                <a:spcPts val="0"/>
              </a:spcAft>
              <a:buNone/>
            </a:pPr>
            <a:r>
              <a:rPr lang="en-US" sz="2400" b="1" dirty="0">
                <a:solidFill>
                  <a:schemeClr val="dk1"/>
                </a:solidFill>
              </a:rPr>
              <a:t>White Board Advisors</a:t>
            </a:r>
          </a:p>
          <a:p>
            <a:pPr marL="0" marR="0" lvl="0" indent="0" algn="l" rtl="0">
              <a:spcBef>
                <a:spcPts val="0"/>
              </a:spcBef>
              <a:spcAft>
                <a:spcPts val="0"/>
              </a:spcAft>
              <a:buNone/>
            </a:pPr>
            <a:r>
              <a:rPr lang="en-US" sz="2200" dirty="0">
                <a:solidFill>
                  <a:schemeClr val="dk1"/>
                </a:solidFill>
              </a:rPr>
              <a:t>A communications, research, and strategic consulting firm</a:t>
            </a:r>
            <a:endParaRPr sz="2200" dirty="0"/>
          </a:p>
          <a:p>
            <a:pPr marL="0" marR="0" lvl="0" indent="0" algn="l" rtl="0">
              <a:spcBef>
                <a:spcPts val="0"/>
              </a:spcBef>
              <a:spcAft>
                <a:spcPts val="0"/>
              </a:spcAft>
              <a:buNone/>
            </a:pPr>
            <a:endParaRPr sz="1200" b="1" dirty="0">
              <a:solidFill>
                <a:schemeClr val="dk1"/>
              </a:solidFill>
            </a:endParaRPr>
          </a:p>
          <a:p>
            <a:pPr marL="0" marR="0" lvl="0" indent="0" algn="l" rtl="0">
              <a:spcBef>
                <a:spcPts val="0"/>
              </a:spcBef>
              <a:spcAft>
                <a:spcPts val="0"/>
              </a:spcAft>
              <a:buNone/>
            </a:pPr>
            <a:r>
              <a:rPr lang="en-US" sz="2400" b="1" dirty="0">
                <a:solidFill>
                  <a:schemeClr val="dk1"/>
                </a:solidFill>
              </a:rPr>
              <a:t>Penn Hill</a:t>
            </a:r>
          </a:p>
          <a:p>
            <a:pPr marL="0" marR="0" lvl="0" indent="0" algn="l" rtl="0">
              <a:spcBef>
                <a:spcPts val="0"/>
              </a:spcBef>
              <a:spcAft>
                <a:spcPts val="0"/>
              </a:spcAft>
              <a:buNone/>
            </a:pPr>
            <a:r>
              <a:rPr lang="en-US" sz="2200" dirty="0">
                <a:solidFill>
                  <a:schemeClr val="dk1"/>
                </a:solidFill>
              </a:rPr>
              <a:t>Extensive knowledge of what is happening in Washington, DC and the US Department of Education. Helping us strategize and inform our work around Federal Policy</a:t>
            </a:r>
            <a:endParaRPr sz="1800" dirty="0">
              <a:solidFill>
                <a:schemeClr val="dk1"/>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0a2060876a_0_20"/>
          <p:cNvSpPr txBox="1"/>
          <p:nvPr/>
        </p:nvSpPr>
        <p:spPr>
          <a:xfrm>
            <a:off x="1809135" y="78658"/>
            <a:ext cx="10290490" cy="6579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C84540"/>
                </a:solidFill>
              </a:rPr>
              <a:t>What is the SARA Community Doing?</a:t>
            </a:r>
            <a:endParaRPr sz="3200" b="1" dirty="0">
              <a:solidFill>
                <a:srgbClr val="C84540"/>
              </a:solidFill>
            </a:endParaRPr>
          </a:p>
          <a:p>
            <a:pPr marL="0" marR="0" lvl="0" indent="0" algn="l" rtl="0">
              <a:spcBef>
                <a:spcPts val="0"/>
              </a:spcBef>
              <a:spcAft>
                <a:spcPts val="0"/>
              </a:spcAft>
              <a:buNone/>
            </a:pPr>
            <a:endParaRPr sz="1800" b="1" dirty="0">
              <a:solidFill>
                <a:schemeClr val="dk1"/>
              </a:solidFill>
            </a:endParaRPr>
          </a:p>
          <a:p>
            <a:pPr marL="0" marR="0" lvl="0" indent="0" algn="l" rtl="0">
              <a:spcBef>
                <a:spcPts val="0"/>
              </a:spcBef>
              <a:spcAft>
                <a:spcPts val="0"/>
              </a:spcAft>
              <a:buNone/>
            </a:pPr>
            <a:r>
              <a:rPr lang="en-US" sz="2400" b="1" dirty="0">
                <a:solidFill>
                  <a:schemeClr val="dk1"/>
                </a:solidFill>
              </a:rPr>
              <a:t>Working Group – Institutional Closures</a:t>
            </a:r>
            <a:endParaRPr sz="2400" dirty="0"/>
          </a:p>
          <a:p>
            <a:pPr marL="742950" marR="0" lvl="1" indent="-279400" algn="l" rtl="0">
              <a:spcBef>
                <a:spcPts val="0"/>
              </a:spcBef>
              <a:spcAft>
                <a:spcPts val="0"/>
              </a:spcAft>
              <a:buClr>
                <a:schemeClr val="dk1"/>
              </a:buClr>
              <a:buSzPts val="2300"/>
              <a:buChar char="•"/>
            </a:pPr>
            <a:r>
              <a:rPr lang="en-US" sz="2200" i="0" u="none" strike="noStrike" cap="none" dirty="0">
                <a:solidFill>
                  <a:schemeClr val="dk1"/>
                </a:solidFill>
              </a:rPr>
              <a:t>Teach out plan / teach out agreement</a:t>
            </a:r>
            <a:endParaRPr sz="2200" dirty="0"/>
          </a:p>
          <a:p>
            <a:pPr marL="742950" marR="0" lvl="1" indent="-279400" algn="l" rtl="0">
              <a:spcBef>
                <a:spcPts val="0"/>
              </a:spcBef>
              <a:spcAft>
                <a:spcPts val="0"/>
              </a:spcAft>
              <a:buClr>
                <a:schemeClr val="dk1"/>
              </a:buClr>
              <a:buSzPts val="2300"/>
              <a:buChar char="•"/>
            </a:pPr>
            <a:r>
              <a:rPr lang="en-US" sz="2200" i="0" u="none" strike="noStrike" cap="none" dirty="0">
                <a:solidFill>
                  <a:schemeClr val="dk1"/>
                </a:solidFill>
              </a:rPr>
              <a:t>Financial arrangements</a:t>
            </a:r>
            <a:endParaRPr sz="2200" dirty="0"/>
          </a:p>
          <a:p>
            <a:pPr marL="742950" marR="0" lvl="1" indent="-279400" algn="l" rtl="0">
              <a:spcBef>
                <a:spcPts val="0"/>
              </a:spcBef>
              <a:spcAft>
                <a:spcPts val="0"/>
              </a:spcAft>
              <a:buClr>
                <a:schemeClr val="dk1"/>
              </a:buClr>
              <a:buSzPts val="2300"/>
              <a:buChar char="•"/>
            </a:pPr>
            <a:r>
              <a:rPr lang="en-US" sz="2200" i="0" u="none" strike="noStrike" cap="none" dirty="0">
                <a:solidFill>
                  <a:schemeClr val="dk1"/>
                </a:solidFill>
              </a:rPr>
              <a:t>Records retention</a:t>
            </a:r>
            <a:endParaRPr sz="2200" dirty="0"/>
          </a:p>
          <a:p>
            <a:pPr marL="0" marR="0" lvl="0" indent="0" algn="l" rtl="0">
              <a:lnSpc>
                <a:spcPct val="107000"/>
              </a:lnSpc>
              <a:spcBef>
                <a:spcPts val="0"/>
              </a:spcBef>
              <a:spcAft>
                <a:spcPts val="0"/>
              </a:spcAft>
              <a:buNone/>
            </a:pPr>
            <a:endParaRPr sz="2400" b="1" dirty="0">
              <a:solidFill>
                <a:schemeClr val="dk1"/>
              </a:solidFill>
            </a:endParaRPr>
          </a:p>
          <a:p>
            <a:pPr marL="0" marR="0" lvl="0" indent="0" algn="l" rtl="0">
              <a:spcBef>
                <a:spcPts val="0"/>
              </a:spcBef>
              <a:spcAft>
                <a:spcPts val="0"/>
              </a:spcAft>
              <a:buNone/>
            </a:pPr>
            <a:r>
              <a:rPr lang="en-US" sz="2400" b="1" dirty="0">
                <a:solidFill>
                  <a:schemeClr val="dk1"/>
                </a:solidFill>
              </a:rPr>
              <a:t>SARA Narrative </a:t>
            </a:r>
            <a:r>
              <a:rPr lang="en-US" sz="2400" dirty="0">
                <a:solidFill>
                  <a:schemeClr val="dk1"/>
                </a:solidFill>
              </a:rPr>
              <a:t>(</a:t>
            </a:r>
            <a:r>
              <a:rPr lang="en-US" sz="2400" i="0" u="none" strike="noStrike" cap="none" dirty="0">
                <a:solidFill>
                  <a:schemeClr val="dk1"/>
                </a:solidFill>
              </a:rPr>
              <a:t>White papers/blogs on a variety of topics)</a:t>
            </a:r>
            <a:endParaRPr sz="2400" dirty="0"/>
          </a:p>
          <a:p>
            <a:pPr marL="800100" marR="0" lvl="1" indent="-336550" algn="l" rtl="0">
              <a:spcBef>
                <a:spcPts val="0"/>
              </a:spcBef>
              <a:spcAft>
                <a:spcPts val="0"/>
              </a:spcAft>
              <a:buClr>
                <a:schemeClr val="dk1"/>
              </a:buClr>
              <a:buSzPts val="2300"/>
              <a:buFont typeface="Arial"/>
              <a:buChar char="•"/>
            </a:pPr>
            <a:r>
              <a:rPr lang="en-US" sz="2200" i="0" u="none" strike="noStrike" cap="none" dirty="0">
                <a:solidFill>
                  <a:schemeClr val="dk1"/>
                </a:solidFill>
              </a:rPr>
              <a:t>One pager on student consumer protections - </a:t>
            </a:r>
            <a:r>
              <a:rPr lang="en-US" sz="2200" b="1" i="1" u="none" strike="noStrike" cap="none" dirty="0">
                <a:solidFill>
                  <a:srgbClr val="C84540"/>
                </a:solidFill>
              </a:rPr>
              <a:t>New</a:t>
            </a:r>
            <a:endParaRPr sz="2200" dirty="0"/>
          </a:p>
          <a:p>
            <a:pPr marL="800100" marR="0" lvl="1" indent="-336550" algn="l" rtl="0">
              <a:spcBef>
                <a:spcPts val="0"/>
              </a:spcBef>
              <a:spcAft>
                <a:spcPts val="0"/>
              </a:spcAft>
              <a:buClr>
                <a:schemeClr val="dk1"/>
              </a:buClr>
              <a:buSzPts val="2300"/>
              <a:buChar char="•"/>
            </a:pPr>
            <a:r>
              <a:rPr lang="en-US" sz="2200" i="0" u="none" strike="noStrike" cap="none" dirty="0">
                <a:solidFill>
                  <a:schemeClr val="dk1"/>
                </a:solidFill>
              </a:rPr>
              <a:t>What is SARA Blog with SAN (November 2024)</a:t>
            </a:r>
            <a:endParaRPr sz="2200" dirty="0"/>
          </a:p>
          <a:p>
            <a:pPr marL="800100" marR="0" lvl="1" indent="-336550" algn="l" rtl="0">
              <a:spcBef>
                <a:spcPts val="0"/>
              </a:spcBef>
              <a:spcAft>
                <a:spcPts val="0"/>
              </a:spcAft>
              <a:buClr>
                <a:schemeClr val="dk1"/>
              </a:buClr>
              <a:buSzPts val="2300"/>
              <a:buChar char="•"/>
            </a:pPr>
            <a:r>
              <a:rPr lang="en-US" sz="2200" dirty="0">
                <a:solidFill>
                  <a:schemeClr val="dk1"/>
                </a:solidFill>
              </a:rPr>
              <a:t>SARA Myth busting (February 2025)</a:t>
            </a:r>
          </a:p>
          <a:p>
            <a:pPr marL="800100" lvl="1" indent="-336550">
              <a:buClr>
                <a:schemeClr val="dk1"/>
              </a:buClr>
              <a:buSzPts val="2300"/>
              <a:buFont typeface="Arial"/>
              <a:buChar char="•"/>
            </a:pPr>
            <a:r>
              <a:rPr lang="en-US" sz="2200" i="0" u="none" strike="noStrike" cap="none" dirty="0">
                <a:solidFill>
                  <a:schemeClr val="dk1"/>
                </a:solidFill>
              </a:rPr>
              <a:t>The Value of SARA (April 2025)</a:t>
            </a:r>
          </a:p>
          <a:p>
            <a:pPr marL="0" marR="0" lvl="0" indent="0" algn="l" rtl="0">
              <a:spcBef>
                <a:spcPts val="0"/>
              </a:spcBef>
              <a:spcAft>
                <a:spcPts val="0"/>
              </a:spcAft>
              <a:buNone/>
            </a:pPr>
            <a:endParaRPr sz="2400" dirty="0">
              <a:solidFill>
                <a:schemeClr val="dk1"/>
              </a:solidFill>
            </a:endParaRPr>
          </a:p>
          <a:p>
            <a:pPr marL="0" marR="0" lvl="0" indent="0" algn="l" rtl="0">
              <a:lnSpc>
                <a:spcPct val="107000"/>
              </a:lnSpc>
              <a:spcBef>
                <a:spcPts val="0"/>
              </a:spcBef>
              <a:spcAft>
                <a:spcPts val="0"/>
              </a:spcAft>
              <a:buNone/>
            </a:pPr>
            <a:r>
              <a:rPr lang="en-US" sz="2400" b="1" dirty="0">
                <a:solidFill>
                  <a:schemeClr val="dk1"/>
                </a:solidFill>
              </a:rPr>
              <a:t>Collect, Review, and Disseminate Information</a:t>
            </a:r>
            <a:endParaRPr sz="2400" dirty="0"/>
          </a:p>
          <a:p>
            <a:pPr marL="800100" marR="0" lvl="1" indent="-336550" algn="l" rtl="0">
              <a:lnSpc>
                <a:spcPct val="107000"/>
              </a:lnSpc>
              <a:spcBef>
                <a:spcPts val="0"/>
              </a:spcBef>
              <a:spcAft>
                <a:spcPts val="0"/>
              </a:spcAft>
              <a:buClr>
                <a:schemeClr val="dk1"/>
              </a:buClr>
              <a:buSzPts val="2300"/>
              <a:buFont typeface="Arial"/>
              <a:buChar char="•"/>
            </a:pPr>
            <a:r>
              <a:rPr lang="en-US" sz="2200" i="0" u="none" strike="noStrike" cap="none" dirty="0">
                <a:solidFill>
                  <a:schemeClr val="dk1"/>
                </a:solidFill>
              </a:rPr>
              <a:t>Collect/share </a:t>
            </a:r>
            <a:r>
              <a:rPr lang="en-US" sz="2200" i="0" u="none" strike="noStrike" cap="none" dirty="0">
                <a:solidFill>
                  <a:srgbClr val="2B2B2B"/>
                </a:solidFill>
              </a:rPr>
              <a:t>exclusively distance education enrollments </a:t>
            </a:r>
            <a:r>
              <a:rPr lang="en-US" sz="2200" i="0" u="none" strike="noStrike" cap="none" dirty="0">
                <a:solidFill>
                  <a:schemeClr val="dk1"/>
                </a:solidFill>
              </a:rPr>
              <a:t>trend data with SPEs - </a:t>
            </a:r>
            <a:r>
              <a:rPr lang="en-US" sz="2200" b="1" i="1" u="none" strike="noStrike" cap="none" dirty="0">
                <a:solidFill>
                  <a:srgbClr val="C84540"/>
                </a:solidFill>
              </a:rPr>
              <a:t>New</a:t>
            </a:r>
            <a:endParaRPr sz="2200" dirty="0"/>
          </a:p>
          <a:p>
            <a:pPr marL="800100" marR="0" lvl="1" indent="-336550" algn="l" rtl="0">
              <a:lnSpc>
                <a:spcPct val="107000"/>
              </a:lnSpc>
              <a:spcBef>
                <a:spcPts val="0"/>
              </a:spcBef>
              <a:spcAft>
                <a:spcPts val="0"/>
              </a:spcAft>
              <a:buClr>
                <a:schemeClr val="dk1"/>
              </a:buClr>
              <a:buSzPts val="2300"/>
              <a:buChar char="•"/>
            </a:pPr>
            <a:r>
              <a:rPr lang="en-US" sz="2200" i="0" u="none" strike="noStrike" cap="none" dirty="0">
                <a:solidFill>
                  <a:schemeClr val="dk1"/>
                </a:solidFill>
              </a:rPr>
              <a:t>Continue to gather data and information from SARA states and institutions on issues related to Neg Reg</a:t>
            </a:r>
            <a:endParaRPr sz="2200" i="0" u="none" strike="noStrike" cap="none" dirty="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30a2060876a_0_24"/>
          <p:cNvSpPr txBox="1"/>
          <p:nvPr/>
        </p:nvSpPr>
        <p:spPr>
          <a:xfrm>
            <a:off x="1928330" y="420141"/>
            <a:ext cx="10175400" cy="54278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rPr>
              <a:t>Conversations, Communication, and Collaboration</a:t>
            </a:r>
            <a:endParaRPr sz="2400" dirty="0"/>
          </a:p>
          <a:p>
            <a:pPr marL="742950" marR="0" lvl="1" indent="-292100" algn="l" rtl="0">
              <a:spcBef>
                <a:spcPts val="0"/>
              </a:spcBef>
              <a:spcAft>
                <a:spcPts val="0"/>
              </a:spcAft>
              <a:buClr>
                <a:schemeClr val="dk1"/>
              </a:buClr>
              <a:buSzPts val="2500"/>
              <a:buChar char="•"/>
            </a:pPr>
            <a:r>
              <a:rPr lang="en-US" sz="2200" i="0" u="none" strike="noStrike" cap="none" dirty="0">
                <a:solidFill>
                  <a:schemeClr val="dk1"/>
                </a:solidFill>
              </a:rPr>
              <a:t>NC-SARA Board, regional compacts, SPEs, SARA participating institutions, HED organizations, and ED</a:t>
            </a:r>
            <a:endParaRPr sz="2200" dirty="0"/>
          </a:p>
          <a:p>
            <a:pPr marL="742950" marR="0" lvl="1" indent="-292100" algn="l" rtl="0">
              <a:spcBef>
                <a:spcPts val="0"/>
              </a:spcBef>
              <a:spcAft>
                <a:spcPts val="0"/>
              </a:spcAft>
              <a:buClr>
                <a:schemeClr val="dk1"/>
              </a:buClr>
              <a:buSzPts val="2500"/>
              <a:buChar char="•"/>
            </a:pPr>
            <a:r>
              <a:rPr lang="en-US" sz="2200" i="0" u="none" strike="noStrike" cap="none" dirty="0">
                <a:solidFill>
                  <a:schemeClr val="dk1"/>
                </a:solidFill>
              </a:rPr>
              <a:t>Webinars, attending meetings, e-blasts…</a:t>
            </a:r>
            <a:endParaRPr sz="2200" dirty="0"/>
          </a:p>
          <a:p>
            <a:pPr marL="742950" marR="0" lvl="1" indent="-292100" algn="l" rtl="0">
              <a:spcBef>
                <a:spcPts val="0"/>
              </a:spcBef>
              <a:spcAft>
                <a:spcPts val="0"/>
              </a:spcAft>
              <a:buClr>
                <a:schemeClr val="dk1"/>
              </a:buClr>
              <a:buSzPts val="2500"/>
              <a:buChar char="•"/>
            </a:pPr>
            <a:r>
              <a:rPr lang="en-US" sz="2200" i="0" u="none" strike="noStrike" cap="none" dirty="0">
                <a:solidFill>
                  <a:schemeClr val="dk1"/>
                </a:solidFill>
              </a:rPr>
              <a:t>Continue to share information, data, evidence with SARA Community (including ED).</a:t>
            </a:r>
            <a:endParaRPr sz="2200" dirty="0"/>
          </a:p>
          <a:p>
            <a:pPr marL="0" marR="0" lvl="0" indent="0" algn="l" rtl="0">
              <a:lnSpc>
                <a:spcPct val="107000"/>
              </a:lnSpc>
              <a:spcBef>
                <a:spcPts val="0"/>
              </a:spcBef>
              <a:spcAft>
                <a:spcPts val="0"/>
              </a:spcAft>
              <a:buNone/>
            </a:pPr>
            <a:endParaRPr sz="2400" dirty="0">
              <a:solidFill>
                <a:schemeClr val="dk1"/>
              </a:solidFill>
            </a:endParaRPr>
          </a:p>
          <a:p>
            <a:pPr marL="0" marR="0" lvl="0" indent="0" algn="l" rtl="0">
              <a:lnSpc>
                <a:spcPct val="107000"/>
              </a:lnSpc>
              <a:spcBef>
                <a:spcPts val="0"/>
              </a:spcBef>
              <a:spcAft>
                <a:spcPts val="0"/>
              </a:spcAft>
              <a:buClr>
                <a:schemeClr val="dk1"/>
              </a:buClr>
              <a:buSzPts val="2400"/>
              <a:buFont typeface="Times New Roman"/>
              <a:buNone/>
            </a:pPr>
            <a:r>
              <a:rPr lang="en-US" sz="2400" b="1" dirty="0">
                <a:solidFill>
                  <a:schemeClr val="dk1"/>
                </a:solidFill>
              </a:rPr>
              <a:t>Stay Informed!</a:t>
            </a:r>
            <a:endParaRPr sz="2400" b="1" u="sng" dirty="0">
              <a:solidFill>
                <a:schemeClr val="dk1"/>
              </a:solidFill>
              <a:hlinkClick r:id="rId3">
                <a:extLst>
                  <a:ext uri="{A12FA001-AC4F-418D-AE19-62706E023703}">
                    <ahyp:hlinkClr xmlns:ahyp="http://schemas.microsoft.com/office/drawing/2018/hyperlinkcolor" val="tx"/>
                  </a:ext>
                </a:extLst>
              </a:hlinkClick>
            </a:endParaRPr>
          </a:p>
          <a:p>
            <a:pPr marL="0" marR="0" lvl="0" indent="0" algn="l" rtl="0">
              <a:lnSpc>
                <a:spcPct val="107000"/>
              </a:lnSpc>
              <a:spcBef>
                <a:spcPts val="0"/>
              </a:spcBef>
              <a:spcAft>
                <a:spcPts val="0"/>
              </a:spcAft>
              <a:buNone/>
            </a:pPr>
            <a:r>
              <a:rPr lang="en-US" sz="2400" dirty="0">
                <a:solidFill>
                  <a:schemeClr val="dk1"/>
                </a:solidFill>
              </a:rPr>
              <a:t>SARA Call to Action Page - </a:t>
            </a:r>
            <a:r>
              <a:rPr lang="en-US" sz="2400" u="sng" dirty="0">
                <a:solidFill>
                  <a:schemeClr val="dk1"/>
                </a:solidFill>
                <a:hlinkClick r:id="rId3">
                  <a:extLst>
                    <a:ext uri="{A12FA001-AC4F-418D-AE19-62706E023703}">
                      <ahyp:hlinkClr xmlns:ahyp="http://schemas.microsoft.com/office/drawing/2018/hyperlinkcolor" val="tx"/>
                    </a:ext>
                  </a:extLst>
                </a:hlinkClick>
              </a:rPr>
              <a:t>https://nc-sara.org/sara-neg-reg-call-action</a:t>
            </a:r>
            <a:endParaRPr sz="2400" dirty="0">
              <a:solidFill>
                <a:schemeClr val="dk1"/>
              </a:solidFill>
            </a:endParaRPr>
          </a:p>
          <a:p>
            <a:pPr marL="0" marR="0" lvl="0" indent="0" algn="l" rtl="0">
              <a:lnSpc>
                <a:spcPct val="107000"/>
              </a:lnSpc>
              <a:spcBef>
                <a:spcPts val="0"/>
              </a:spcBef>
              <a:spcAft>
                <a:spcPts val="0"/>
              </a:spcAft>
              <a:buNone/>
            </a:pPr>
            <a:r>
              <a:rPr lang="en-US" sz="2400" dirty="0">
                <a:solidFill>
                  <a:schemeClr val="dk1"/>
                </a:solidFill>
              </a:rPr>
              <a:t>Sign Up for SARA Updates - </a:t>
            </a:r>
            <a:r>
              <a:rPr lang="en-US" sz="2400" u="sng" dirty="0">
                <a:solidFill>
                  <a:schemeClr val="dk1"/>
                </a:solidFill>
                <a:hlinkClick r:id="rId4">
                  <a:extLst>
                    <a:ext uri="{A12FA001-AC4F-418D-AE19-62706E023703}">
                      <ahyp:hlinkClr xmlns:ahyp="http://schemas.microsoft.com/office/drawing/2018/hyperlinkcolor" val="tx"/>
                    </a:ext>
                  </a:extLst>
                </a:hlinkClick>
              </a:rPr>
              <a:t>https://formstack.io/71987</a:t>
            </a:r>
            <a:endParaRPr sz="2400" dirty="0">
              <a:solidFill>
                <a:schemeClr val="dk1"/>
              </a:solidFill>
            </a:endParaRPr>
          </a:p>
          <a:p>
            <a:pPr marL="0" marR="0" lvl="0" indent="0" algn="l" rtl="0">
              <a:spcBef>
                <a:spcPts val="0"/>
              </a:spcBef>
              <a:spcAft>
                <a:spcPts val="0"/>
              </a:spcAft>
              <a:buNone/>
            </a:pPr>
            <a:endParaRPr sz="2500" dirty="0">
              <a:solidFill>
                <a:schemeClr val="dk1"/>
              </a:solidFill>
            </a:endParaRPr>
          </a:p>
          <a:p>
            <a:pPr marL="0" marR="0" lvl="0" indent="0" algn="ctr" rtl="0">
              <a:spcBef>
                <a:spcPts val="0"/>
              </a:spcBef>
              <a:spcAft>
                <a:spcPts val="0"/>
              </a:spcAft>
              <a:buNone/>
            </a:pPr>
            <a:endParaRPr sz="2500" b="1" dirty="0">
              <a:solidFill>
                <a:schemeClr val="dk1"/>
              </a:solidFill>
            </a:endParaRPr>
          </a:p>
          <a:p>
            <a:pPr marL="0" marR="0" lvl="0" indent="0" algn="ctr" rtl="0">
              <a:spcBef>
                <a:spcPts val="0"/>
              </a:spcBef>
              <a:spcAft>
                <a:spcPts val="0"/>
              </a:spcAft>
              <a:buNone/>
            </a:pPr>
            <a:r>
              <a:rPr lang="en-US" sz="3200" b="1" i="1" dirty="0">
                <a:solidFill>
                  <a:srgbClr val="215297"/>
                </a:solidFill>
              </a:rPr>
              <a:t>Stay Tuned!</a:t>
            </a:r>
            <a:endParaRPr sz="3200" i="1" dirty="0">
              <a:solidFill>
                <a:srgbClr val="215297"/>
              </a:solidFill>
            </a:endParaRPr>
          </a:p>
          <a:p>
            <a:pPr marL="0" marR="0" lvl="0" indent="0" algn="l" rtl="0">
              <a:spcBef>
                <a:spcPts val="0"/>
              </a:spcBef>
              <a:spcAft>
                <a:spcPts val="0"/>
              </a:spcAft>
              <a:buNone/>
            </a:pPr>
            <a:endParaRPr sz="1800" dirty="0">
              <a:solidFill>
                <a:schemeClr val="dk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8"/>
          <p:cNvSpPr txBox="1"/>
          <p:nvPr/>
        </p:nvSpPr>
        <p:spPr>
          <a:xfrm>
            <a:off x="920045" y="829992"/>
            <a:ext cx="1080025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002060"/>
                </a:solidFill>
              </a:rPr>
              <a:t>Questions and Discussion</a:t>
            </a:r>
            <a:endParaRPr sz="1400" i="0" u="none" strike="noStrike" cap="none" dirty="0">
              <a:solidFill>
                <a:srgbClr val="000000"/>
              </a:solidFill>
            </a:endParaRPr>
          </a:p>
        </p:txBody>
      </p:sp>
      <p:pic>
        <p:nvPicPr>
          <p:cNvPr id="279" name="Google Shape;279;p38"/>
          <p:cNvPicPr preferRelativeResize="0"/>
          <p:nvPr/>
        </p:nvPicPr>
        <p:blipFill rotWithShape="1">
          <a:blip r:embed="rId3">
            <a:alphaModFix/>
          </a:blip>
          <a:srcRect/>
          <a:stretch/>
        </p:blipFill>
        <p:spPr>
          <a:xfrm>
            <a:off x="3310387" y="2027297"/>
            <a:ext cx="6016464" cy="36419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body" idx="1"/>
          </p:nvPr>
        </p:nvSpPr>
        <p:spPr>
          <a:xfrm>
            <a:off x="715425" y="1933975"/>
            <a:ext cx="10158600" cy="1732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B3663"/>
              </a:buClr>
              <a:buSzPts val="2000"/>
              <a:buNone/>
            </a:pPr>
            <a:r>
              <a:rPr lang="en-US" sz="2600" b="0" dirty="0">
                <a:solidFill>
                  <a:srgbClr val="1B3663"/>
                </a:solidFill>
                <a:latin typeface="Arial"/>
                <a:ea typeface="Arial"/>
                <a:cs typeface="Arial"/>
                <a:sym typeface="Arial"/>
              </a:rPr>
              <a:t>For </a:t>
            </a:r>
            <a:r>
              <a:rPr lang="en-US" sz="2600" dirty="0">
                <a:solidFill>
                  <a:srgbClr val="1B3663"/>
                </a:solidFill>
                <a:latin typeface="Arial"/>
                <a:ea typeface="Arial"/>
                <a:cs typeface="Arial"/>
                <a:sym typeface="Arial"/>
              </a:rPr>
              <a:t>NC-SARA</a:t>
            </a:r>
            <a:r>
              <a:rPr lang="en-US" sz="2600" b="0" dirty="0">
                <a:solidFill>
                  <a:srgbClr val="1B3663"/>
                </a:solidFill>
                <a:latin typeface="Arial"/>
                <a:ea typeface="Arial"/>
                <a:cs typeface="Arial"/>
                <a:sym typeface="Arial"/>
              </a:rPr>
              <a:t> questions please email:     </a:t>
            </a:r>
            <a:endParaRPr sz="2600" b="0" dirty="0">
              <a:solidFill>
                <a:srgbClr val="1B3663"/>
              </a:solidFill>
              <a:latin typeface="Arial"/>
              <a:ea typeface="Arial"/>
              <a:cs typeface="Arial"/>
              <a:sym typeface="Arial"/>
            </a:endParaRPr>
          </a:p>
          <a:p>
            <a:pPr marL="0" lvl="0" indent="0" algn="ctr" rtl="0">
              <a:lnSpc>
                <a:spcPct val="100000"/>
              </a:lnSpc>
              <a:spcBef>
                <a:spcPts val="0"/>
              </a:spcBef>
              <a:spcAft>
                <a:spcPts val="0"/>
              </a:spcAft>
              <a:buClr>
                <a:srgbClr val="1B3663"/>
              </a:buClr>
              <a:buSzPts val="2000"/>
              <a:buNone/>
            </a:pPr>
            <a:endParaRPr sz="2600" b="0" dirty="0">
              <a:solidFill>
                <a:srgbClr val="1B3663"/>
              </a:solidFill>
              <a:latin typeface="Arial"/>
              <a:ea typeface="Arial"/>
              <a:cs typeface="Arial"/>
              <a:sym typeface="Arial"/>
            </a:endParaRPr>
          </a:p>
          <a:p>
            <a:pPr marL="2286000" lvl="0" indent="457200" algn="l" rtl="0">
              <a:lnSpc>
                <a:spcPct val="100000"/>
              </a:lnSpc>
              <a:spcBef>
                <a:spcPts val="0"/>
              </a:spcBef>
              <a:spcAft>
                <a:spcPts val="0"/>
              </a:spcAft>
              <a:buClr>
                <a:srgbClr val="1B3663"/>
              </a:buClr>
              <a:buSzPts val="2000"/>
              <a:buNone/>
            </a:pPr>
            <a:r>
              <a:rPr lang="en-US" sz="2600" dirty="0">
                <a:solidFill>
                  <a:srgbClr val="1B3663"/>
                </a:solidFill>
                <a:latin typeface="Arial"/>
                <a:ea typeface="Arial"/>
                <a:cs typeface="Arial"/>
                <a:sym typeface="Arial"/>
              </a:rPr>
              <a:t>       i</a:t>
            </a:r>
            <a:r>
              <a:rPr lang="en-US" sz="2600" dirty="0">
                <a:solidFill>
                  <a:srgbClr val="1B3663"/>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nfo@nc-sara.org</a:t>
            </a:r>
            <a:r>
              <a:rPr lang="en-US" sz="2600" dirty="0">
                <a:solidFill>
                  <a:srgbClr val="1B3663"/>
                </a:solidFill>
                <a:latin typeface="Arial"/>
                <a:ea typeface="Arial"/>
                <a:cs typeface="Arial"/>
                <a:sym typeface="Arial"/>
              </a:rPr>
              <a:t> </a:t>
            </a:r>
            <a:r>
              <a:rPr lang="en-US" sz="2600" dirty="0">
                <a:solidFill>
                  <a:srgbClr val="1B3663"/>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2600" dirty="0">
                <a:solidFill>
                  <a:srgbClr val="1B3663"/>
                </a:solidFill>
                <a:latin typeface="Arial"/>
                <a:ea typeface="Arial"/>
                <a:cs typeface="Arial"/>
                <a:sym typeface="Arial"/>
              </a:rPr>
              <a:t> </a:t>
            </a:r>
            <a:br>
              <a:rPr lang="en-US" sz="2600" b="0" dirty="0">
                <a:solidFill>
                  <a:srgbClr val="1B3663"/>
                </a:solidFill>
              </a:rPr>
            </a:br>
            <a:endParaRPr sz="2600" b="0" dirty="0">
              <a:solidFill>
                <a:srgbClr val="1B3663"/>
              </a:solidFill>
            </a:endParaRPr>
          </a:p>
          <a:p>
            <a:pPr marL="0" lvl="0" indent="0" algn="ctr" rtl="0">
              <a:lnSpc>
                <a:spcPct val="100000"/>
              </a:lnSpc>
              <a:spcBef>
                <a:spcPts val="400"/>
              </a:spcBef>
              <a:spcAft>
                <a:spcPts val="0"/>
              </a:spcAft>
              <a:buClr>
                <a:srgbClr val="1B3663"/>
              </a:buClr>
              <a:buSzPts val="2000"/>
              <a:buNone/>
            </a:pPr>
            <a:r>
              <a:rPr lang="en-US" sz="2600" b="0" dirty="0">
                <a:solidFill>
                  <a:srgbClr val="1B3663"/>
                </a:solidFill>
                <a:latin typeface="Arial"/>
                <a:ea typeface="Arial"/>
                <a:cs typeface="Arial"/>
                <a:sym typeface="Arial"/>
              </a:rPr>
              <a:t>NC-SARA Website: </a:t>
            </a:r>
            <a:r>
              <a:rPr lang="en-US" sz="2600" b="0" u="sng" dirty="0">
                <a:solidFill>
                  <a:srgbClr val="1B3663"/>
                </a:solidFill>
                <a:latin typeface="Arial"/>
                <a:ea typeface="Arial"/>
                <a:cs typeface="Arial"/>
                <a:sym typeface="Arial"/>
                <a:hlinkClick r:id="rId5">
                  <a:extLst>
                    <a:ext uri="{A12FA001-AC4F-418D-AE19-62706E023703}">
                      <ahyp:hlinkClr xmlns:ahyp="http://schemas.microsoft.com/office/drawing/2018/hyperlinkcolor" val="tx"/>
                    </a:ext>
                  </a:extLst>
                </a:hlinkClick>
              </a:rPr>
              <a:t>www.nc-sara.org</a:t>
            </a:r>
            <a:endParaRPr sz="2600" dirty="0">
              <a:latin typeface="Arial"/>
              <a:ea typeface="Arial"/>
              <a:cs typeface="Arial"/>
              <a:sym typeface="Arial"/>
            </a:endParaRPr>
          </a:p>
        </p:txBody>
      </p:sp>
      <p:sp>
        <p:nvSpPr>
          <p:cNvPr id="286" name="Google Shape;286;p39"/>
          <p:cNvSpPr txBox="1">
            <a:spLocks noGrp="1"/>
          </p:cNvSpPr>
          <p:nvPr>
            <p:ph type="title" idx="4294967295"/>
          </p:nvPr>
        </p:nvSpPr>
        <p:spPr>
          <a:xfrm>
            <a:off x="3051525" y="820598"/>
            <a:ext cx="5486400" cy="762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2060"/>
              </a:buClr>
              <a:buSzPct val="100000"/>
              <a:buFont typeface="Open Sans"/>
              <a:buNone/>
            </a:pPr>
            <a:r>
              <a:rPr lang="en-US" sz="6700" b="1">
                <a:solidFill>
                  <a:srgbClr val="002060"/>
                </a:solidFill>
              </a:rPr>
              <a:t>Thank You! </a:t>
            </a:r>
            <a:br>
              <a:rPr lang="en-US" sz="3200" b="1">
                <a:solidFill>
                  <a:srgbClr val="002060"/>
                </a:solidFill>
              </a:rPr>
            </a:br>
            <a:endParaRPr/>
          </a:p>
        </p:txBody>
      </p:sp>
      <p:pic>
        <p:nvPicPr>
          <p:cNvPr id="287" name="Google Shape;287;p39"/>
          <p:cNvPicPr preferRelativeResize="0"/>
          <p:nvPr/>
        </p:nvPicPr>
        <p:blipFill rotWithShape="1">
          <a:blip r:embed="rId6">
            <a:alphaModFix/>
          </a:blip>
          <a:srcRect/>
          <a:stretch/>
        </p:blipFill>
        <p:spPr>
          <a:xfrm>
            <a:off x="4816625" y="4464600"/>
            <a:ext cx="2211945" cy="1973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p:nvPr/>
        </p:nvSpPr>
        <p:spPr>
          <a:xfrm>
            <a:off x="861476" y="1120200"/>
            <a:ext cx="99924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100" b="0" i="0" u="none" strike="noStrike" cap="none">
                <a:solidFill>
                  <a:schemeClr val="dk1"/>
                </a:solidFill>
                <a:latin typeface="Arial"/>
                <a:ea typeface="Arial"/>
                <a:cs typeface="Arial"/>
                <a:sym typeface="Arial"/>
              </a:rPr>
              <a:t>State Authorization Reciprocity Agreements (SARA) is an </a:t>
            </a:r>
            <a:r>
              <a:rPr lang="en-US" sz="2100" b="1" i="0" u="none" strike="noStrike" cap="none">
                <a:solidFill>
                  <a:schemeClr val="dk1"/>
                </a:solidFill>
                <a:latin typeface="Arial"/>
                <a:ea typeface="Arial"/>
                <a:cs typeface="Arial"/>
                <a:sym typeface="Arial"/>
              </a:rPr>
              <a:t>agreement</a:t>
            </a:r>
            <a:r>
              <a:rPr lang="en-US" sz="2100" b="0" i="0" u="none" strike="noStrike" cap="none">
                <a:solidFill>
                  <a:schemeClr val="dk1"/>
                </a:solidFill>
                <a:latin typeface="Arial"/>
                <a:ea typeface="Arial"/>
                <a:cs typeface="Arial"/>
                <a:sym typeface="Arial"/>
              </a:rPr>
              <a:t> amongst </a:t>
            </a:r>
            <a:r>
              <a:rPr lang="en-US" sz="2100" b="1" i="0" u="none" strike="noStrike" cap="none">
                <a:solidFill>
                  <a:schemeClr val="dk1"/>
                </a:solidFill>
                <a:latin typeface="Arial"/>
                <a:ea typeface="Arial"/>
                <a:cs typeface="Arial"/>
                <a:sym typeface="Arial"/>
              </a:rPr>
              <a:t>member </a:t>
            </a:r>
            <a:r>
              <a:rPr lang="en-US" sz="2100" b="0" i="0" u="none" strike="noStrike" cap="none">
                <a:solidFill>
                  <a:schemeClr val="dk1"/>
                </a:solidFill>
                <a:latin typeface="Arial"/>
                <a:ea typeface="Arial"/>
                <a:cs typeface="Arial"/>
                <a:sym typeface="Arial"/>
              </a:rPr>
              <a:t>states, districts, and territories that establishes comparable national standards and streamlines regulations, fees, and approvals for institutions offering interstate distance education programs. More than 2,400 institutions in 49 member states, the District of Columbia, Puerto Rico, and the U.S. Virgin Islands all </a:t>
            </a:r>
            <a:r>
              <a:rPr lang="en-US" sz="2100" b="1" i="0" u="none" strike="noStrike" cap="none">
                <a:solidFill>
                  <a:schemeClr val="dk1"/>
                </a:solidFill>
                <a:latin typeface="Arial"/>
                <a:ea typeface="Arial"/>
                <a:cs typeface="Arial"/>
                <a:sym typeface="Arial"/>
              </a:rPr>
              <a:t>voluntarily</a:t>
            </a:r>
            <a:r>
              <a:rPr lang="en-US" sz="2100" b="0" i="0" u="none" strike="noStrike" cap="none">
                <a:solidFill>
                  <a:schemeClr val="dk1"/>
                </a:solidFill>
                <a:latin typeface="Arial"/>
                <a:ea typeface="Arial"/>
                <a:cs typeface="Arial"/>
                <a:sym typeface="Arial"/>
              </a:rPr>
              <a:t> </a:t>
            </a:r>
            <a:r>
              <a:rPr lang="en-US" sz="2100" b="1" i="0" u="none" strike="noStrike" cap="none">
                <a:solidFill>
                  <a:schemeClr val="dk1"/>
                </a:solidFill>
                <a:latin typeface="Arial"/>
                <a:ea typeface="Arial"/>
                <a:cs typeface="Arial"/>
                <a:sym typeface="Arial"/>
              </a:rPr>
              <a:t>participate</a:t>
            </a:r>
            <a:r>
              <a:rPr lang="en-US" sz="2100" b="0" i="0" u="none" strike="noStrike" cap="none">
                <a:solidFill>
                  <a:schemeClr val="dk1"/>
                </a:solidFill>
                <a:latin typeface="Arial"/>
                <a:ea typeface="Arial"/>
                <a:cs typeface="Arial"/>
                <a:sym typeface="Arial"/>
              </a:rPr>
              <a:t> in SARA.</a:t>
            </a:r>
            <a:endParaRPr sz="2100" b="0" i="0" u="none" strike="noStrike" cap="none">
              <a:solidFill>
                <a:schemeClr val="dk1"/>
              </a:solidFill>
              <a:latin typeface="Roboto"/>
              <a:ea typeface="Roboto"/>
              <a:cs typeface="Roboto"/>
              <a:sym typeface="Roboto"/>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 name="Google Shape;109;p4"/>
          <p:cNvSpPr txBox="1"/>
          <p:nvPr/>
        </p:nvSpPr>
        <p:spPr>
          <a:xfrm>
            <a:off x="861472" y="484856"/>
            <a:ext cx="7737000" cy="11091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1B3663"/>
              </a:buClr>
              <a:buSzPts val="2800"/>
              <a:buFont typeface="Roboto"/>
              <a:buNone/>
            </a:pPr>
            <a:r>
              <a:rPr lang="en-US" sz="2800" b="1" i="0" u="none" strike="noStrike" cap="none">
                <a:solidFill>
                  <a:srgbClr val="1B3663"/>
                </a:solidFill>
              </a:rPr>
              <a:t>What is SARA?</a:t>
            </a:r>
            <a:br>
              <a:rPr lang="en-US" sz="2800" b="1" i="0" u="none" strike="noStrike" cap="none">
                <a:solidFill>
                  <a:srgbClr val="1B3663"/>
                </a:solidFill>
              </a:rPr>
            </a:br>
            <a:endParaRPr sz="2800" i="0" u="none" strike="noStrike" cap="none">
              <a:solidFill>
                <a:srgbClr val="1B3663"/>
              </a:solidFill>
            </a:endParaRPr>
          </a:p>
        </p:txBody>
      </p:sp>
      <p:sp>
        <p:nvSpPr>
          <p:cNvPr id="110" name="Google Shape;110;p4"/>
          <p:cNvSpPr txBox="1"/>
          <p:nvPr/>
        </p:nvSpPr>
        <p:spPr>
          <a:xfrm>
            <a:off x="861475" y="3586700"/>
            <a:ext cx="3435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1B3663"/>
                </a:solidFill>
              </a:rPr>
              <a:t>What is NC-SARA?</a:t>
            </a:r>
            <a:endParaRPr sz="1400" i="0" u="none" strike="noStrike" cap="none">
              <a:solidFill>
                <a:srgbClr val="000000"/>
              </a:solidFill>
            </a:endParaRPr>
          </a:p>
        </p:txBody>
      </p:sp>
      <p:sp>
        <p:nvSpPr>
          <p:cNvPr id="111" name="Google Shape;111;p4"/>
          <p:cNvSpPr txBox="1"/>
          <p:nvPr/>
        </p:nvSpPr>
        <p:spPr>
          <a:xfrm>
            <a:off x="861475" y="4231950"/>
            <a:ext cx="10379400" cy="170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100" b="0" i="0" u="none" strike="noStrike" cap="none">
                <a:solidFill>
                  <a:schemeClr val="dk1"/>
                </a:solidFill>
                <a:latin typeface="Arial"/>
                <a:ea typeface="Arial"/>
                <a:cs typeface="Arial"/>
                <a:sym typeface="Arial"/>
              </a:rPr>
              <a:t>The National Council for State Authorization Reciprocity Agreements (NC-SARA) is a private nonprofit </a:t>
            </a:r>
            <a:r>
              <a:rPr lang="en-US" sz="2100" b="1" i="0" u="none" strike="noStrike" cap="none">
                <a:solidFill>
                  <a:schemeClr val="dk1"/>
                </a:solidFill>
                <a:latin typeface="Arial"/>
                <a:ea typeface="Arial"/>
                <a:cs typeface="Arial"/>
                <a:sym typeface="Arial"/>
              </a:rPr>
              <a:t>organization</a:t>
            </a:r>
            <a:r>
              <a:rPr lang="en-US" sz="2100" b="0" i="0" u="none" strike="noStrike" cap="none">
                <a:solidFill>
                  <a:schemeClr val="dk1"/>
                </a:solidFill>
                <a:latin typeface="Arial"/>
                <a:ea typeface="Arial"/>
                <a:cs typeface="Arial"/>
                <a:sym typeface="Arial"/>
              </a:rPr>
              <a:t> [501(c)(3)] that in partnership with the four regional compacts coordinates the implementation of SARA nationally. NC-SARA supports, facilitates, and serves the regional compacts, the regional steering committees, the State Portal Entities, and SARA participating institutions.</a:t>
            </a:r>
            <a:endParaRPr sz="2100" b="0" i="0" u="none" strike="noStrike" cap="none">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540568" y="-12"/>
            <a:ext cx="8005200" cy="693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2060"/>
              </a:buClr>
              <a:buSzPts val="3600"/>
              <a:buFont typeface="Open Sans"/>
              <a:buNone/>
            </a:pPr>
            <a:r>
              <a:rPr lang="en-US" dirty="0">
                <a:solidFill>
                  <a:srgbClr val="C00000"/>
                </a:solidFill>
                <a:latin typeface="Arial"/>
                <a:ea typeface="Arial"/>
                <a:cs typeface="Arial"/>
                <a:sym typeface="Arial"/>
              </a:rPr>
              <a:t>SARA Partners and Impact</a:t>
            </a:r>
            <a:endParaRPr dirty="0">
              <a:solidFill>
                <a:srgbClr val="C00000"/>
              </a:solidFill>
              <a:latin typeface="Arial"/>
              <a:ea typeface="Arial"/>
              <a:cs typeface="Arial"/>
              <a:sym typeface="Arial"/>
            </a:endParaRPr>
          </a:p>
        </p:txBody>
      </p:sp>
      <p:sp>
        <p:nvSpPr>
          <p:cNvPr id="118" name="Google Shape;118;p5"/>
          <p:cNvSpPr txBox="1"/>
          <p:nvPr/>
        </p:nvSpPr>
        <p:spPr>
          <a:xfrm>
            <a:off x="2433781" y="1033419"/>
            <a:ext cx="9012382" cy="33376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19" name="Google Shape;119;p5"/>
          <p:cNvSpPr txBox="1"/>
          <p:nvPr/>
        </p:nvSpPr>
        <p:spPr>
          <a:xfrm>
            <a:off x="2037024" y="529425"/>
            <a:ext cx="10017323" cy="6053348"/>
          </a:xfrm>
          <a:prstGeom prst="rect">
            <a:avLst/>
          </a:prstGeom>
          <a:noFill/>
          <a:ln>
            <a:noFill/>
          </a:ln>
        </p:spPr>
        <p:txBody>
          <a:bodyPr spcFirstLastPara="1" wrap="square" lIns="91425" tIns="45700" rIns="91425" bIns="45700" anchor="t" anchorCtr="0">
            <a:spAutoFit/>
          </a:bodyPr>
          <a:lstStyle/>
          <a:p>
            <a:endParaRPr lang="en-US" sz="2400" b="1" dirty="0">
              <a:solidFill>
                <a:srgbClr val="951F52"/>
              </a:solidFill>
            </a:endParaRPr>
          </a:p>
          <a:p>
            <a:r>
              <a:rPr lang="en-US" sz="2400" b="1" dirty="0">
                <a:solidFill>
                  <a:srgbClr val="002060"/>
                </a:solidFill>
              </a:rPr>
              <a:t>Regional Compact Partners	</a:t>
            </a:r>
            <a:r>
              <a:rPr lang="en-US" sz="2400" b="1" dirty="0">
                <a:solidFill>
                  <a:srgbClr val="951F52"/>
                </a:solidFill>
              </a:rPr>
              <a:t>	</a:t>
            </a:r>
            <a:r>
              <a:rPr lang="en-US" sz="2400" b="1" dirty="0">
                <a:solidFill>
                  <a:srgbClr val="002060"/>
                </a:solidFill>
              </a:rPr>
              <a:t>Students Served by SARA</a:t>
            </a:r>
          </a:p>
          <a:p>
            <a:r>
              <a:rPr lang="en-US" sz="2400" dirty="0"/>
              <a:t>MHEC – NEBHE – SREB - WICHE</a:t>
            </a:r>
          </a:p>
          <a:p>
            <a:endParaRPr lang="en-US" sz="1200" b="1" dirty="0">
              <a:solidFill>
                <a:srgbClr val="951F52"/>
              </a:solidFill>
            </a:endParaRPr>
          </a:p>
          <a:p>
            <a:endParaRPr lang="en-US" sz="1200" b="1" dirty="0">
              <a:solidFill>
                <a:srgbClr val="951F52"/>
              </a:solidFill>
            </a:endParaRPr>
          </a:p>
          <a:p>
            <a:r>
              <a:rPr lang="en-US" sz="2400" b="1" dirty="0">
                <a:solidFill>
                  <a:srgbClr val="002060"/>
                </a:solidFill>
              </a:rPr>
              <a:t>States</a:t>
            </a:r>
          </a:p>
          <a:p>
            <a:r>
              <a:rPr lang="en-US" sz="2400" dirty="0"/>
              <a:t>52 States are </a:t>
            </a:r>
            <a:r>
              <a:rPr lang="en-US" sz="2400" b="1" dirty="0"/>
              <a:t>members</a:t>
            </a:r>
            <a:r>
              <a:rPr lang="en-US" sz="2400" dirty="0"/>
              <a:t> of SARA</a:t>
            </a:r>
            <a:endParaRPr lang="en-US" sz="2400" b="1" dirty="0">
              <a:solidFill>
                <a:srgbClr val="951F52"/>
              </a:solidFill>
            </a:endParaRPr>
          </a:p>
          <a:p>
            <a:endParaRPr lang="en-US" sz="1200" b="1" dirty="0">
              <a:solidFill>
                <a:srgbClr val="951F52"/>
              </a:solidFill>
            </a:endParaRPr>
          </a:p>
          <a:p>
            <a:endParaRPr lang="en-US" sz="1200" b="1" dirty="0">
              <a:solidFill>
                <a:srgbClr val="951F52"/>
              </a:solidFill>
            </a:endParaRPr>
          </a:p>
          <a:p>
            <a:r>
              <a:rPr lang="en-US" sz="2400" b="1" dirty="0">
                <a:solidFill>
                  <a:srgbClr val="002060"/>
                </a:solidFill>
              </a:rPr>
              <a:t>State Portal Entities (SPE)</a:t>
            </a:r>
          </a:p>
          <a:p>
            <a:r>
              <a:rPr lang="en-US" sz="2400" dirty="0"/>
              <a:t>One SPE for each SARA member state</a:t>
            </a:r>
          </a:p>
          <a:p>
            <a:endParaRPr lang="en-US" sz="1200" dirty="0"/>
          </a:p>
          <a:p>
            <a:endParaRPr lang="en-US" sz="1200" dirty="0"/>
          </a:p>
          <a:p>
            <a:r>
              <a:rPr lang="en-US" sz="2400" b="1" dirty="0">
                <a:solidFill>
                  <a:srgbClr val="002060"/>
                </a:solidFill>
              </a:rPr>
              <a:t>Regional Steering Committees (RSC)</a:t>
            </a:r>
          </a:p>
          <a:p>
            <a:r>
              <a:rPr lang="en-US" sz="2400" dirty="0"/>
              <a:t>One RSC for each Regional Compact</a:t>
            </a:r>
          </a:p>
          <a:p>
            <a:pPr marR="0" lvl="0">
              <a:lnSpc>
                <a:spcPct val="107000"/>
              </a:lnSpc>
              <a:spcBef>
                <a:spcPts val="0"/>
              </a:spcBef>
              <a:spcAft>
                <a:spcPts val="0"/>
              </a:spcAft>
            </a:pPr>
            <a:endParaRPr lang="en-US" sz="1200" dirty="0">
              <a:ea typeface="Roboto" panose="02000000000000000000" pitchFamily="2" charset="0"/>
              <a:cs typeface="Arial" panose="020B0604020202020204" pitchFamily="34" charset="0"/>
            </a:endParaRPr>
          </a:p>
          <a:p>
            <a:pPr marR="0" lvl="0">
              <a:lnSpc>
                <a:spcPct val="107000"/>
              </a:lnSpc>
              <a:spcBef>
                <a:spcPts val="0"/>
              </a:spcBef>
              <a:spcAft>
                <a:spcPts val="0"/>
              </a:spcAft>
            </a:pPr>
            <a:endParaRPr lang="en-US" sz="1200" dirty="0">
              <a:ea typeface="Roboto" panose="02000000000000000000" pitchFamily="2" charset="0"/>
              <a:cs typeface="Arial" panose="020B0604020202020204" pitchFamily="34" charset="0"/>
            </a:endParaRPr>
          </a:p>
          <a:p>
            <a:r>
              <a:rPr lang="en-US" sz="2400" b="1" dirty="0">
                <a:solidFill>
                  <a:srgbClr val="002060"/>
                </a:solidFill>
              </a:rPr>
              <a:t>Institutions</a:t>
            </a:r>
          </a:p>
          <a:p>
            <a:r>
              <a:rPr lang="en-US" sz="2400" dirty="0"/>
              <a:t>More than 2,400 institutions </a:t>
            </a:r>
            <a:r>
              <a:rPr lang="en-US" sz="2400" b="1" dirty="0"/>
              <a:t>participate</a:t>
            </a:r>
            <a:r>
              <a:rPr lang="en-US" sz="2400" dirty="0"/>
              <a:t> in SARA</a:t>
            </a:r>
          </a:p>
          <a:p>
            <a:pPr marL="0" marR="0" lvl="0" indent="0" algn="l" rtl="0">
              <a:lnSpc>
                <a:spcPct val="107000"/>
              </a:lnSpc>
              <a:spcBef>
                <a:spcPts val="0"/>
              </a:spcBef>
              <a:spcAft>
                <a:spcPts val="0"/>
              </a:spcAft>
              <a:buNone/>
            </a:pPr>
            <a:endParaRPr sz="2400" dirty="0">
              <a:solidFill>
                <a:schemeClr val="dk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1C77C097-8D8D-0D54-C188-7D6FF05EE6B5}"/>
              </a:ext>
            </a:extLst>
          </p:cNvPr>
          <p:cNvPicPr>
            <a:picLocks noChangeAspect="1"/>
          </p:cNvPicPr>
          <p:nvPr/>
        </p:nvPicPr>
        <p:blipFill>
          <a:blip r:embed="rId3"/>
          <a:stretch>
            <a:fillRect/>
          </a:stretch>
        </p:blipFill>
        <p:spPr>
          <a:xfrm>
            <a:off x="8677775" y="1621549"/>
            <a:ext cx="2371550" cy="1963082"/>
          </a:xfrm>
          <a:prstGeom prst="rect">
            <a:avLst/>
          </a:prstGeom>
        </p:spPr>
      </p:pic>
      <p:pic>
        <p:nvPicPr>
          <p:cNvPr id="3" name="Picture 2">
            <a:extLst>
              <a:ext uri="{FF2B5EF4-FFF2-40B4-BE49-F238E27FC236}">
                <a16:creationId xmlns:a16="http://schemas.microsoft.com/office/drawing/2014/main" id="{846F3C52-5F62-E438-7EDD-3C87BA0EEEC8}"/>
              </a:ext>
            </a:extLst>
          </p:cNvPr>
          <p:cNvPicPr>
            <a:picLocks noChangeAspect="1"/>
          </p:cNvPicPr>
          <p:nvPr/>
        </p:nvPicPr>
        <p:blipFill>
          <a:blip r:embed="rId4"/>
          <a:stretch>
            <a:fillRect/>
          </a:stretch>
        </p:blipFill>
        <p:spPr>
          <a:xfrm>
            <a:off x="9090336" y="4030670"/>
            <a:ext cx="1798476" cy="16887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7"/>
          <p:cNvSpPr txBox="1">
            <a:spLocks noGrp="1"/>
          </p:cNvSpPr>
          <p:nvPr>
            <p:ph type="body" idx="3"/>
          </p:nvPr>
        </p:nvSpPr>
        <p:spPr>
          <a:xfrm>
            <a:off x="538922" y="1519583"/>
            <a:ext cx="3999137" cy="16583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87878"/>
              </a:buClr>
              <a:buSzPts val="2000"/>
              <a:buNone/>
            </a:pPr>
            <a:endParaRPr sz="2000" b="1">
              <a:solidFill>
                <a:srgbClr val="1B3663"/>
              </a:solidFill>
              <a:latin typeface="Arial"/>
              <a:ea typeface="Arial"/>
              <a:cs typeface="Arial"/>
              <a:sym typeface="Arial"/>
            </a:endParaRPr>
          </a:p>
          <a:p>
            <a:pPr marL="0" lvl="0" indent="0" algn="l" rtl="0">
              <a:lnSpc>
                <a:spcPct val="100000"/>
              </a:lnSpc>
              <a:spcBef>
                <a:spcPts val="0"/>
              </a:spcBef>
              <a:spcAft>
                <a:spcPts val="0"/>
              </a:spcAft>
              <a:buClr>
                <a:srgbClr val="787878"/>
              </a:buClr>
              <a:buSzPts val="2000"/>
              <a:buNone/>
            </a:pPr>
            <a:endParaRPr sz="2000" b="1">
              <a:solidFill>
                <a:srgbClr val="1B3663"/>
              </a:solidFill>
              <a:latin typeface="Arial"/>
              <a:ea typeface="Arial"/>
              <a:cs typeface="Arial"/>
              <a:sym typeface="Arial"/>
            </a:endParaRPr>
          </a:p>
          <a:p>
            <a:pPr marL="0" lvl="0" indent="0" algn="l" rtl="0">
              <a:lnSpc>
                <a:spcPct val="100000"/>
              </a:lnSpc>
              <a:spcBef>
                <a:spcPts val="0"/>
              </a:spcBef>
              <a:spcAft>
                <a:spcPts val="0"/>
              </a:spcAft>
              <a:buClr>
                <a:srgbClr val="787878"/>
              </a:buClr>
              <a:buSzPts val="2000"/>
              <a:buNone/>
            </a:pPr>
            <a:endParaRPr sz="2000" b="1">
              <a:solidFill>
                <a:srgbClr val="1B3663"/>
              </a:solidFill>
              <a:latin typeface="Arial"/>
              <a:ea typeface="Arial"/>
              <a:cs typeface="Arial"/>
              <a:sym typeface="Arial"/>
            </a:endParaRPr>
          </a:p>
          <a:p>
            <a:pPr marL="0" lvl="0" indent="0" algn="ctr" rtl="0">
              <a:lnSpc>
                <a:spcPct val="100000"/>
              </a:lnSpc>
              <a:spcBef>
                <a:spcPts val="0"/>
              </a:spcBef>
              <a:spcAft>
                <a:spcPts val="0"/>
              </a:spcAft>
              <a:buClr>
                <a:srgbClr val="787878"/>
              </a:buClr>
              <a:buSzPts val="2400"/>
              <a:buNone/>
            </a:pPr>
            <a:endParaRPr sz="2400" b="1">
              <a:solidFill>
                <a:srgbClr val="1B3663"/>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p:txBody>
      </p:sp>
      <p:pic>
        <p:nvPicPr>
          <p:cNvPr id="135" name="Google Shape;135;p7" descr="SARA member state map"/>
          <p:cNvPicPr preferRelativeResize="0"/>
          <p:nvPr/>
        </p:nvPicPr>
        <p:blipFill rotWithShape="1">
          <a:blip r:embed="rId3">
            <a:alphaModFix/>
          </a:blip>
          <a:srcRect/>
          <a:stretch/>
        </p:blipFill>
        <p:spPr>
          <a:xfrm>
            <a:off x="1314654" y="259108"/>
            <a:ext cx="8962173" cy="63397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xfrm>
            <a:off x="2901780" y="215725"/>
            <a:ext cx="8005334" cy="69389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2060"/>
              </a:buClr>
              <a:buSzPts val="3600"/>
              <a:buFont typeface="Roboto"/>
              <a:buNone/>
            </a:pPr>
            <a:r>
              <a:rPr lang="en-US" dirty="0">
                <a:solidFill>
                  <a:srgbClr val="C00000"/>
                </a:solidFill>
                <a:latin typeface="Arial"/>
                <a:ea typeface="Arial"/>
                <a:cs typeface="Arial"/>
                <a:sym typeface="Arial"/>
              </a:rPr>
              <a:t>The Critical Role of the States</a:t>
            </a:r>
            <a:endParaRPr dirty="0">
              <a:solidFill>
                <a:srgbClr val="C00000"/>
              </a:solidFill>
              <a:latin typeface="Arial"/>
              <a:ea typeface="Arial"/>
              <a:cs typeface="Arial"/>
              <a:sym typeface="Arial"/>
            </a:endParaRPr>
          </a:p>
        </p:txBody>
      </p:sp>
      <p:sp>
        <p:nvSpPr>
          <p:cNvPr id="127" name="Google Shape;127;p6"/>
          <p:cNvSpPr txBox="1"/>
          <p:nvPr/>
        </p:nvSpPr>
        <p:spPr>
          <a:xfrm>
            <a:off x="2035277" y="1160206"/>
            <a:ext cx="9658523" cy="4964519"/>
          </a:xfrm>
          <a:prstGeom prst="rect">
            <a:avLst/>
          </a:prstGeom>
          <a:solidFill>
            <a:srgbClr val="F2F2F2"/>
          </a:solid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indent="0">
              <a:buNone/>
            </a:pPr>
            <a:r>
              <a:rPr lang="en-US" sz="2400" b="1" dirty="0">
                <a:ea typeface="DIN 2014" panose="020B0504020202020204" pitchFamily="34" charset="0"/>
              </a:rPr>
              <a:t>Oversight of education is a function of the </a:t>
            </a:r>
            <a:r>
              <a:rPr lang="en-US" sz="2400" b="1" u="sng" dirty="0">
                <a:ea typeface="DIN 2014" panose="020B0504020202020204" pitchFamily="34" charset="0"/>
              </a:rPr>
              <a:t>state</a:t>
            </a:r>
          </a:p>
          <a:p>
            <a:pPr marL="0" indent="0">
              <a:buNone/>
            </a:pPr>
            <a:endParaRPr lang="en-US" sz="2400" b="1" dirty="0">
              <a:ea typeface="DIN 2014" panose="020B0504020202020204" pitchFamily="34" charset="0"/>
            </a:endParaRPr>
          </a:p>
          <a:p>
            <a:pPr marL="800100" lvl="1" indent="-342900">
              <a:buFont typeface="Arial" panose="020B0604020202020204" pitchFamily="34" charset="0"/>
              <a:buChar char="•"/>
            </a:pPr>
            <a:r>
              <a:rPr lang="en-US" sz="2400" dirty="0">
                <a:ea typeface="DIN 2014" panose="020B0504020202020204" pitchFamily="34" charset="0"/>
              </a:rPr>
              <a:t>States have the authority to regulate institutions offering education within the state's boundaries</a:t>
            </a:r>
          </a:p>
          <a:p>
            <a:pPr marL="800100" lvl="1" indent="-342900">
              <a:buFont typeface="Arial" panose="020B0604020202020204" pitchFamily="34" charset="0"/>
              <a:buChar char="•"/>
            </a:pPr>
            <a:endParaRPr lang="en-US" sz="2400" dirty="0">
              <a:ea typeface="DIN 2014" panose="020B0504020202020204" pitchFamily="34" charset="0"/>
            </a:endParaRPr>
          </a:p>
          <a:p>
            <a:pPr marL="800100" lvl="1" indent="-342900">
              <a:buFont typeface="Arial" panose="020B0604020202020204" pitchFamily="34" charset="0"/>
              <a:buChar char="•"/>
            </a:pPr>
            <a:r>
              <a:rPr lang="en-US" sz="2400" dirty="0">
                <a:ea typeface="DIN 2014" panose="020B0504020202020204" pitchFamily="34" charset="0"/>
              </a:rPr>
              <a:t>The approval process is part of consumer protection for learners in the state</a:t>
            </a:r>
          </a:p>
          <a:p>
            <a:pPr marL="800100" lvl="1" indent="-342900">
              <a:buFont typeface="Arial" panose="020B0604020202020204" pitchFamily="34" charset="0"/>
              <a:buChar char="•"/>
            </a:pPr>
            <a:endParaRPr lang="en-US" sz="2400" dirty="0">
              <a:ea typeface="DIN 2014" panose="020B0504020202020204" pitchFamily="34" charset="0"/>
            </a:endParaRPr>
          </a:p>
          <a:p>
            <a:pPr marL="800100" lvl="1" indent="-342900">
              <a:buFont typeface="Arial" panose="020B0604020202020204" pitchFamily="34" charset="0"/>
              <a:buChar char="•"/>
            </a:pPr>
            <a:r>
              <a:rPr lang="en-US" sz="2400" dirty="0">
                <a:ea typeface="DIN 2014" panose="020B0504020202020204" pitchFamily="34" charset="0"/>
              </a:rPr>
              <a:t>Regardless of modality</a:t>
            </a:r>
          </a:p>
          <a:p>
            <a:pPr>
              <a:lnSpc>
                <a:spcPct val="107000"/>
              </a:lnSpc>
            </a:pPr>
            <a:endParaRPr lang="en-US" sz="2400" dirty="0"/>
          </a:p>
          <a:p>
            <a:pPr algn="ctr">
              <a:lnSpc>
                <a:spcPct val="107000"/>
              </a:lnSpc>
            </a:pPr>
            <a:r>
              <a:rPr lang="en-US" sz="2400" dirty="0"/>
              <a:t>Institutions must follow the state laws of the state where an institution’s activity takes place</a:t>
            </a: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C1AD381C-B148-901E-CF09-05BD643F5473}"/>
              </a:ext>
            </a:extLst>
          </p:cNvPr>
          <p:cNvPicPr>
            <a:picLocks noChangeAspect="1"/>
          </p:cNvPicPr>
          <p:nvPr/>
        </p:nvPicPr>
        <p:blipFill>
          <a:blip r:embed="rId3"/>
          <a:stretch>
            <a:fillRect/>
          </a:stretch>
        </p:blipFill>
        <p:spPr>
          <a:xfrm>
            <a:off x="865239" y="1406013"/>
            <a:ext cx="10471355" cy="5014452"/>
          </a:xfrm>
          <a:prstGeom prst="rect">
            <a:avLst/>
          </a:prstGeom>
        </p:spPr>
      </p:pic>
      <p:sp>
        <p:nvSpPr>
          <p:cNvPr id="4" name="TextBox 3">
            <a:extLst>
              <a:ext uri="{FF2B5EF4-FFF2-40B4-BE49-F238E27FC236}">
                <a16:creationId xmlns:a16="http://schemas.microsoft.com/office/drawing/2014/main" id="{E3AE4597-6004-63C5-94F2-E76B22846733}"/>
              </a:ext>
            </a:extLst>
          </p:cNvPr>
          <p:cNvSpPr txBox="1"/>
          <p:nvPr/>
        </p:nvSpPr>
        <p:spPr>
          <a:xfrm>
            <a:off x="1160206" y="521110"/>
            <a:ext cx="8898194" cy="584775"/>
          </a:xfrm>
          <a:prstGeom prst="rect">
            <a:avLst/>
          </a:prstGeom>
          <a:noFill/>
        </p:spPr>
        <p:txBody>
          <a:bodyPr wrap="square" rtlCol="0">
            <a:spAutoFit/>
          </a:bodyPr>
          <a:lstStyle/>
          <a:p>
            <a:pPr algn="ctr"/>
            <a:r>
              <a:rPr lang="en-US" sz="3200" b="1" dirty="0">
                <a:solidFill>
                  <a:srgbClr val="C00000"/>
                </a:solidFill>
              </a:rPr>
              <a:t>SARA Participating Institutions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FEB5C-8494-88DE-8540-107EEF524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E0EE9-8F7C-4C1F-794E-16D39F17A655}"/>
              </a:ext>
            </a:extLst>
          </p:cNvPr>
          <p:cNvSpPr>
            <a:spLocks noGrp="1"/>
          </p:cNvSpPr>
          <p:nvPr>
            <p:ph type="title"/>
          </p:nvPr>
        </p:nvSpPr>
        <p:spPr/>
        <p:txBody>
          <a:bodyPr/>
          <a:lstStyle/>
          <a:p>
            <a:r>
              <a:rPr lang="en-US" dirty="0">
                <a:solidFill>
                  <a:srgbClr val="1B3663"/>
                </a:solidFill>
                <a:latin typeface="Arial" panose="020B0604020202020204" pitchFamily="34" charset="0"/>
                <a:cs typeface="Arial" panose="020B0604020202020204" pitchFamily="34" charset="0"/>
              </a:rPr>
              <a:t>NC-SARA Resources</a:t>
            </a:r>
          </a:p>
        </p:txBody>
      </p:sp>
    </p:spTree>
    <p:extLst>
      <p:ext uri="{BB962C8B-B14F-4D97-AF65-F5344CB8AC3E}">
        <p14:creationId xmlns:p14="http://schemas.microsoft.com/office/powerpoint/2010/main" val="17363934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1667</Words>
  <Application>Microsoft Office PowerPoint</Application>
  <PresentationFormat>Widescreen</PresentationFormat>
  <Paragraphs>364</Paragraphs>
  <Slides>37</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Wingdings</vt:lpstr>
      <vt:lpstr>Libre Franklin Medium</vt:lpstr>
      <vt:lpstr>Play</vt:lpstr>
      <vt:lpstr>DIN 2014</vt:lpstr>
      <vt:lpstr>Roboto</vt:lpstr>
      <vt:lpstr>Times New Roman</vt:lpstr>
      <vt:lpstr>Arial</vt:lpstr>
      <vt:lpstr>Open Sans</vt:lpstr>
      <vt:lpstr>Calibri</vt:lpstr>
      <vt:lpstr>1_Office Theme</vt:lpstr>
      <vt:lpstr>PowerPoint Presentation</vt:lpstr>
      <vt:lpstr>  What is SARA &amp; NC-SARA NC-SARA Resources SARA Policy Modification Process SARA Developments SARA Data &amp; Changes for 2025 U.S. Department of Education </vt:lpstr>
      <vt:lpstr>What is SARA &amp; NC-SARA</vt:lpstr>
      <vt:lpstr>PowerPoint Presentation</vt:lpstr>
      <vt:lpstr>SARA Partners and Impact</vt:lpstr>
      <vt:lpstr>PowerPoint Presentation</vt:lpstr>
      <vt:lpstr>The Critical Role of the States</vt:lpstr>
      <vt:lpstr>PowerPoint Presentation</vt:lpstr>
      <vt:lpstr>NC-SARA Resources</vt:lpstr>
      <vt:lpstr>PowerPoint Presentation</vt:lpstr>
      <vt:lpstr>PowerPoint Presentation</vt:lpstr>
      <vt:lpstr>PowerPoint Presentation</vt:lpstr>
      <vt:lpstr>PowerPoint Presentation</vt:lpstr>
      <vt:lpstr>PowerPoint Presentation</vt:lpstr>
      <vt:lpstr>SARA Policy Modification Process</vt:lpstr>
      <vt:lpstr>PowerPoint Presentation</vt:lpstr>
      <vt:lpstr>PowerPoint Presentation</vt:lpstr>
      <vt:lpstr>PowerPoint Presentation</vt:lpstr>
      <vt:lpstr>PowerPoint Presentation</vt:lpstr>
      <vt:lpstr>SARA Developments</vt:lpstr>
      <vt:lpstr>PowerPoint Presentation</vt:lpstr>
      <vt:lpstr>PowerPoint Presentation</vt:lpstr>
      <vt:lpstr>PowerPoint Presentation</vt:lpstr>
      <vt:lpstr>SARA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Rachel Christeson</cp:lastModifiedBy>
  <cp:revision>10</cp:revision>
  <dcterms:created xsi:type="dcterms:W3CDTF">2018-05-29T10:31:18Z</dcterms:created>
  <dcterms:modified xsi:type="dcterms:W3CDTF">2024-10-28T20:31:32Z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F7D8A2D0-3223-4175-9C28-AC723E3DCCAC</vt:lpwstr>
  </property>
  <property fmtid="{D5CDD505-2E9C-101B-9397-08002B2CF9AE}" pid="3" name="ArticulatePath">
    <vt:lpwstr>NC-SARA Overview_2020</vt:lpwstr>
  </property>
</Properties>
</file>