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7" r:id="rId4"/>
    <p:sldId id="261" r:id="rId5"/>
    <p:sldId id="258" r:id="rId6"/>
    <p:sldId id="270" r:id="rId7"/>
    <p:sldId id="271" r:id="rId8"/>
    <p:sldId id="272" r:id="rId9"/>
    <p:sldId id="273" r:id="rId10"/>
    <p:sldId id="266" r:id="rId11"/>
    <p:sldId id="262" r:id="rId12"/>
    <p:sldId id="263" r:id="rId13"/>
    <p:sldId id="274" r:id="rId14"/>
    <p:sldId id="268" r:id="rId15"/>
    <p:sldId id="264" r:id="rId16"/>
    <p:sldId id="269" r:id="rId17"/>
    <p:sldId id="265" r:id="rId18"/>
    <p:sldId id="260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6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947"/>
    <a:srgbClr val="9CCC3B"/>
    <a:srgbClr val="1CA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73909" autoAdjust="0"/>
  </p:normalViewPr>
  <p:slideViewPr>
    <p:cSldViewPr>
      <p:cViewPr varScale="1">
        <p:scale>
          <a:sx n="176" d="100"/>
          <a:sy n="176" d="100"/>
        </p:scale>
        <p:origin x="5104" y="184"/>
      </p:cViewPr>
      <p:guideLst>
        <p:guide orient="horz" pos="516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8BEC-7E08-4D09-9040-1EDDDB62BAB7}" type="datetimeFigureOut">
              <a:rPr lang="en-US" smtClean="0"/>
              <a:pPr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042A-6B99-4EB7-8A40-19F07AD1B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8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43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5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9042A-6B99-4EB7-8A40-19F07AD1B8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>
              <a:defRPr sz="4800" b="1">
                <a:solidFill>
                  <a:srgbClr val="086947"/>
                </a:solidFill>
                <a:effectLst>
                  <a:outerShdw dist="25400" algn="tl" rotWithShape="0">
                    <a:srgbClr val="000000">
                      <a:alpha val="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086947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3" y="3714750"/>
            <a:ext cx="7456487" cy="3661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CCC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3" y="3928308"/>
            <a:ext cx="9108557" cy="5914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1CAF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3748252"/>
            <a:ext cx="9147765" cy="592726"/>
          </a:xfrm>
          <a:prstGeom prst="line">
            <a:avLst/>
          </a:prstGeom>
          <a:noFill/>
          <a:ln w="12065" cap="flat" cmpd="sng" algn="ctr">
            <a:solidFill>
              <a:srgbClr val="086947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0" y="3734397"/>
            <a:ext cx="9154391" cy="1414298"/>
          </a:xfrm>
          <a:custGeom>
            <a:avLst/>
            <a:gdLst>
              <a:gd name="connsiteX0" fmla="*/ 0 w 2514600"/>
              <a:gd name="connsiteY0" fmla="*/ 0 h 1414298"/>
              <a:gd name="connsiteX1" fmla="*/ 2514600 w 2514600"/>
              <a:gd name="connsiteY1" fmla="*/ 0 h 1414298"/>
              <a:gd name="connsiteX2" fmla="*/ 2514600 w 2514600"/>
              <a:gd name="connsiteY2" fmla="*/ 1414298 h 1414298"/>
              <a:gd name="connsiteX3" fmla="*/ 0 w 2514600"/>
              <a:gd name="connsiteY3" fmla="*/ 1414298 h 1414298"/>
              <a:gd name="connsiteX4" fmla="*/ 0 w 2514600"/>
              <a:gd name="connsiteY4" fmla="*/ 0 h 1414298"/>
              <a:gd name="connsiteX0" fmla="*/ 0 w 9154391"/>
              <a:gd name="connsiteY0" fmla="*/ 0 h 1414298"/>
              <a:gd name="connsiteX1" fmla="*/ 2514600 w 9154391"/>
              <a:gd name="connsiteY1" fmla="*/ 0 h 1414298"/>
              <a:gd name="connsiteX2" fmla="*/ 9154391 w 9154391"/>
              <a:gd name="connsiteY2" fmla="*/ 1403907 h 1414298"/>
              <a:gd name="connsiteX3" fmla="*/ 0 w 9154391"/>
              <a:gd name="connsiteY3" fmla="*/ 1414298 h 1414298"/>
              <a:gd name="connsiteX4" fmla="*/ 0 w 9154391"/>
              <a:gd name="connsiteY4" fmla="*/ 0 h 1414298"/>
              <a:gd name="connsiteX0" fmla="*/ 0 w 9154391"/>
              <a:gd name="connsiteY0" fmla="*/ 0 h 1414298"/>
              <a:gd name="connsiteX1" fmla="*/ 9154391 w 9154391"/>
              <a:gd name="connsiteY1" fmla="*/ 607869 h 1414298"/>
              <a:gd name="connsiteX2" fmla="*/ 9154391 w 9154391"/>
              <a:gd name="connsiteY2" fmla="*/ 1403907 h 1414298"/>
              <a:gd name="connsiteX3" fmla="*/ 0 w 9154391"/>
              <a:gd name="connsiteY3" fmla="*/ 1414298 h 1414298"/>
              <a:gd name="connsiteX4" fmla="*/ 0 w 9154391"/>
              <a:gd name="connsiteY4" fmla="*/ 0 h 141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391" h="1414298">
                <a:moveTo>
                  <a:pt x="0" y="0"/>
                </a:moveTo>
                <a:lnTo>
                  <a:pt x="9154391" y="607869"/>
                </a:lnTo>
                <a:lnTo>
                  <a:pt x="9154391" y="1403907"/>
                </a:lnTo>
                <a:lnTo>
                  <a:pt x="0" y="1414298"/>
                </a:lnTo>
                <a:lnTo>
                  <a:pt x="0" y="0"/>
                </a:lnTo>
                <a:close/>
              </a:path>
            </a:pathLst>
          </a:custGeom>
          <a:solidFill>
            <a:srgbClr val="086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810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90215"/>
            <a:ext cx="8839200" cy="728935"/>
          </a:xfrm>
        </p:spPr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429000"/>
          </a:xfrm>
          <a:ln w="22225">
            <a:solidFill>
              <a:srgbClr val="086947"/>
            </a:solidFill>
          </a:ln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152400" y="90215"/>
            <a:ext cx="8839200" cy="728935"/>
          </a:xfrm>
        </p:spPr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227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3962400" cy="3429000"/>
          </a:xfrm>
          <a:ln w="22225">
            <a:solidFill>
              <a:srgbClr val="086947"/>
            </a:solidFill>
          </a:ln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971551"/>
            <a:ext cx="4114800" cy="3429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52400" y="90215"/>
            <a:ext cx="8839200" cy="728935"/>
          </a:xfrm>
        </p:spPr>
        <p:txBody>
          <a:bodyPr rtlCol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47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1CAF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9CCC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2893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5339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" name="Triangle 1"/>
          <p:cNvSpPr/>
          <p:nvPr userDrawn="1"/>
        </p:nvSpPr>
        <p:spPr>
          <a:xfrm>
            <a:off x="-9237" y="4338767"/>
            <a:ext cx="3362037" cy="804733"/>
          </a:xfrm>
          <a:custGeom>
            <a:avLst/>
            <a:gdLst>
              <a:gd name="connsiteX0" fmla="*/ 0 w 3362037"/>
              <a:gd name="connsiteY0" fmla="*/ 804733 h 804733"/>
              <a:gd name="connsiteX1" fmla="*/ 1681019 w 3362037"/>
              <a:gd name="connsiteY1" fmla="*/ 0 h 804733"/>
              <a:gd name="connsiteX2" fmla="*/ 3362037 w 3362037"/>
              <a:gd name="connsiteY2" fmla="*/ 804733 h 804733"/>
              <a:gd name="connsiteX3" fmla="*/ 0 w 3362037"/>
              <a:gd name="connsiteY3" fmla="*/ 804733 h 804733"/>
              <a:gd name="connsiteX0" fmla="*/ 0 w 3362037"/>
              <a:gd name="connsiteY0" fmla="*/ 794342 h 794342"/>
              <a:gd name="connsiteX1" fmla="*/ 2887 w 3362037"/>
              <a:gd name="connsiteY1" fmla="*/ 0 h 794342"/>
              <a:gd name="connsiteX2" fmla="*/ 3362037 w 3362037"/>
              <a:gd name="connsiteY2" fmla="*/ 794342 h 794342"/>
              <a:gd name="connsiteX3" fmla="*/ 0 w 3362037"/>
              <a:gd name="connsiteY3" fmla="*/ 794342 h 7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2037" h="794342">
                <a:moveTo>
                  <a:pt x="0" y="794342"/>
                </a:moveTo>
                <a:cubicBezTo>
                  <a:pt x="962" y="529561"/>
                  <a:pt x="1925" y="264781"/>
                  <a:pt x="2887" y="0"/>
                </a:cubicBezTo>
                <a:lnTo>
                  <a:pt x="3362037" y="794342"/>
                </a:lnTo>
                <a:lnTo>
                  <a:pt x="0" y="794342"/>
                </a:lnTo>
                <a:close/>
              </a:path>
            </a:pathLst>
          </a:custGeom>
          <a:solidFill>
            <a:srgbClr val="086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086947"/>
          </a:solidFill>
          <a:effectLst>
            <a:outerShdw dist="25400" algn="tl" rotWithShape="0">
              <a:srgbClr val="000000">
                <a:alpha val="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rgbClr val="1CAFCE"/>
        </a:buClr>
        <a:buSzPct val="68000"/>
        <a:buFont typeface="Arial" charset="0"/>
        <a:buChar char="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rgbClr val="1CAFCE"/>
        </a:buClr>
        <a:buFont typeface="Arial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rgbClr val="1CAFCE"/>
        </a:buClr>
        <a:buSzPct val="100000"/>
        <a:buFont typeface="Arial" charset="0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rgbClr val="1CAFCE"/>
        </a:buClr>
        <a:buFont typeface="Arial" charset="0"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rgbClr val="1CAFCE"/>
        </a:buClr>
        <a:buFont typeface="Arial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Whoa We’re Halfway </a:t>
            </a:r>
            <a:r>
              <a:rPr lang="en-US" dirty="0"/>
              <a:t>T</a:t>
            </a:r>
            <a:r>
              <a:rPr lang="en-US" dirty="0" smtClean="0"/>
              <a:t>here, With  a Template You’re Halfway There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1118" y="38671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86947"/>
                </a:solidFill>
              </a:rPr>
              <a:t>Steph Fuhr・Karla Morris・Ricky Zager</a:t>
            </a:r>
            <a:endParaRPr lang="en-US" sz="2400" dirty="0">
              <a:solidFill>
                <a:srgbClr val="08694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324350"/>
            <a:ext cx="1050719" cy="73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Getting Started Module as Webpage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USFSP has new website we can edit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Can update links &amp; add new technologies in one place rather than each individual course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Canvas Commons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&amp; New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321625"/>
            <a:ext cx="4191000" cy="45562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2400" y="833437"/>
            <a:ext cx="4114800" cy="373379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1.1 How to get started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1.2 Purpose and structure of the course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1.8 instructor intro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5.3 Classroom response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124200" y="819150"/>
            <a:ext cx="5562600" cy="35814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8.1 Course Navigation facilitates ease of use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Remove navigation links instructors are not using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Our navigation cannot be renamed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812" y="847725"/>
            <a:ext cx="2362200" cy="33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0" y="819150"/>
            <a:ext cx="4114800" cy="35814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2 Module formats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Single Page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Separate Assignments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Students work though modules to access content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" y="819149"/>
            <a:ext cx="3909873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About Module Pages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0" y="819150"/>
            <a:ext cx="4114800" cy="35814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2.3 learning objectives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Placeholders for Objectives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Hints with Bloom’s verbs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6" y="819150"/>
            <a:ext cx="407361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Content Pages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2400" y="819150"/>
            <a:ext cx="4916717" cy="38656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8.4 Readability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Readable, color contrast, font size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4.2 Purpose of instructional materials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4.6 Optional Materials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Placeholders for information about assignments and materials.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0" y="89492"/>
            <a:ext cx="3657600" cy="49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886200"/>
          </a:xfrm>
        </p:spPr>
        <p:txBody>
          <a:bodyPr>
            <a:normAutofit/>
          </a:bodyPr>
          <a:lstStyle/>
          <a:p>
            <a:pPr marL="109728" indent="0">
              <a:spcAft>
                <a:spcPts val="900"/>
              </a:spcAft>
              <a:buNone/>
            </a:pPr>
            <a:r>
              <a:rPr lang="en-US" dirty="0" smtClean="0"/>
              <a:t>Just by using the template:</a:t>
            </a:r>
          </a:p>
          <a:p>
            <a:r>
              <a:rPr lang="en-US" dirty="0" smtClean="0"/>
              <a:t>Standards Met: 12</a:t>
            </a:r>
          </a:p>
          <a:p>
            <a:r>
              <a:rPr lang="en-US" dirty="0" smtClean="0"/>
              <a:t>Points Earned: 24</a:t>
            </a:r>
          </a:p>
          <a:p>
            <a:r>
              <a:rPr lang="en-US" dirty="0" smtClean="0"/>
              <a:t>Standard Placeholders: 12</a:t>
            </a:r>
          </a:p>
          <a:p>
            <a:r>
              <a:rPr lang="en-US" dirty="0" smtClean="0"/>
              <a:t>Potential Points Earned: 28</a:t>
            </a:r>
          </a:p>
          <a:p>
            <a:r>
              <a:rPr lang="en-US" dirty="0" smtClean="0"/>
              <a:t>Total Standards Addressed: 24</a:t>
            </a:r>
          </a:p>
          <a:p>
            <a:r>
              <a:rPr lang="en-US" dirty="0" smtClean="0"/>
              <a:t>Total Points Addressed 53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Template You’re Halfway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886200"/>
          </a:xfrm>
        </p:spPr>
        <p:txBody>
          <a:bodyPr/>
          <a:lstStyle/>
          <a:p>
            <a:r>
              <a:rPr lang="en-US" dirty="0" smtClean="0"/>
              <a:t>Very involved with the faculty</a:t>
            </a:r>
          </a:p>
          <a:p>
            <a:r>
              <a:rPr lang="en-US" dirty="0" smtClean="0"/>
              <a:t>Begins with Course Design</a:t>
            </a:r>
          </a:p>
          <a:p>
            <a:r>
              <a:rPr lang="en-US" dirty="0" smtClean="0"/>
              <a:t>Carried through entire development process</a:t>
            </a:r>
          </a:p>
          <a:p>
            <a:r>
              <a:rPr lang="en-US" dirty="0" smtClean="0"/>
              <a:t>Facilitators: IYOC &amp; APPQMR</a:t>
            </a:r>
          </a:p>
          <a:p>
            <a:r>
              <a:rPr lang="en-US" dirty="0" smtClean="0"/>
              <a:t>Review all courses internally</a:t>
            </a:r>
          </a:p>
          <a:p>
            <a:r>
              <a:rPr lang="en-US" dirty="0" smtClean="0"/>
              <a:t>Blog post to recognize faculty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Certification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Began course reviews in 2012</a:t>
            </a:r>
          </a:p>
          <a:p>
            <a:r>
              <a:rPr lang="en-US" dirty="0"/>
              <a:t>17 certified Peer Reviewers that have participated on 18 national course </a:t>
            </a:r>
            <a:r>
              <a:rPr lang="en-US" dirty="0" smtClean="0"/>
              <a:t>reviews</a:t>
            </a:r>
          </a:p>
          <a:p>
            <a:r>
              <a:rPr lang="en-US" dirty="0" smtClean="0"/>
              <a:t>29 Courses Certified</a:t>
            </a:r>
          </a:p>
          <a:p>
            <a:r>
              <a:rPr lang="en-US" dirty="0" smtClean="0"/>
              <a:t>12 Courses certified in 2016-2017</a:t>
            </a:r>
            <a:endParaRPr lang="en-US" dirty="0"/>
          </a:p>
          <a:p>
            <a:r>
              <a:rPr lang="en-US" dirty="0" smtClean="0"/>
              <a:t>Goal now is 10 </a:t>
            </a:r>
            <a:r>
              <a:rPr lang="mr-IN" dirty="0" smtClean="0"/>
              <a:t>–</a:t>
            </a:r>
            <a:r>
              <a:rPr lang="en-US" dirty="0" smtClean="0"/>
              <a:t> 15 per 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of South Florida Saint Petersburg</a:t>
            </a:r>
          </a:p>
          <a:p>
            <a:r>
              <a:rPr lang="en-US" dirty="0" smtClean="0"/>
              <a:t>Student Population: 6,500</a:t>
            </a:r>
          </a:p>
          <a:p>
            <a:r>
              <a:rPr lang="en-US" dirty="0" smtClean="0"/>
              <a:t>Percentage Online Classes:</a:t>
            </a:r>
          </a:p>
          <a:p>
            <a:pPr lvl="1"/>
            <a:r>
              <a:rPr lang="en-US" sz="2700" dirty="0" smtClean="0"/>
              <a:t>Fall/Spring: 30%</a:t>
            </a:r>
          </a:p>
          <a:p>
            <a:pPr lvl="1"/>
            <a:r>
              <a:rPr lang="en-US" sz="2700" dirty="0" smtClean="0"/>
              <a:t>Summer: 60%</a:t>
            </a:r>
            <a:endParaRPr lang="en-US" sz="2700" dirty="0"/>
          </a:p>
          <a:p>
            <a:r>
              <a:rPr lang="en-US" dirty="0" smtClean="0"/>
              <a:t>LMS: Canvas</a:t>
            </a:r>
          </a:p>
          <a:p>
            <a:r>
              <a:rPr lang="en-US" dirty="0" smtClean="0"/>
              <a:t>QM Member Since: 2011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About USFSP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Instructional Designers</a:t>
            </a:r>
          </a:p>
          <a:p>
            <a:pPr lvl="1"/>
            <a:r>
              <a:rPr lang="en-US" dirty="0" smtClean="0"/>
              <a:t>1 for each college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Video Production Team</a:t>
            </a:r>
          </a:p>
          <a:p>
            <a:r>
              <a:rPr lang="en-US" dirty="0" smtClean="0"/>
              <a:t>Classroom Support</a:t>
            </a:r>
          </a:p>
          <a:p>
            <a:r>
              <a:rPr lang="en-US" dirty="0" smtClean="0"/>
              <a:t>Guide Dog in Training</a:t>
            </a:r>
          </a:p>
          <a:p>
            <a:pPr lvl="1"/>
            <a:r>
              <a:rPr lang="en-US" dirty="0" smtClean="0"/>
              <a:t> Conway!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>
            <a:normAutofit/>
          </a:bodyPr>
          <a:lstStyle/>
          <a:p>
            <a:r>
              <a:rPr lang="en-US" dirty="0" smtClean="0"/>
              <a:t>OLITS</a:t>
            </a:r>
            <a:endParaRPr lang="en-US" dirty="0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19150"/>
            <a:ext cx="2745817" cy="3429000"/>
          </a:xfrm>
          <a:prstGeom prst="rect">
            <a:avLst/>
          </a:prstGeom>
          <a:ln w="38100">
            <a:solidFill>
              <a:srgbClr val="086947"/>
            </a:solidFill>
          </a:ln>
        </p:spPr>
      </p:pic>
    </p:spTree>
    <p:extLst>
      <p:ext uri="{BB962C8B-B14F-4D97-AF65-F5344CB8AC3E}">
        <p14:creationId xmlns:p14="http://schemas.microsoft.com/office/powerpoint/2010/main" val="21327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our own template</a:t>
            </a:r>
          </a:p>
          <a:p>
            <a:r>
              <a:rPr lang="en-US" dirty="0" smtClean="0"/>
              <a:t>Use as basis for developing courses</a:t>
            </a:r>
          </a:p>
          <a:p>
            <a:r>
              <a:rPr lang="en-US" dirty="0" smtClean="0"/>
              <a:t>Share with those who don’t develop with us</a:t>
            </a:r>
          </a:p>
          <a:p>
            <a:r>
              <a:rPr lang="en-US" dirty="0" smtClean="0"/>
              <a:t>Incorporates many QM standards</a:t>
            </a:r>
          </a:p>
          <a:p>
            <a:r>
              <a:rPr lang="en-US" dirty="0" smtClean="0"/>
              <a:t>Focus on easy to meet, tedious standards</a:t>
            </a:r>
          </a:p>
          <a:p>
            <a:r>
              <a:rPr lang="en-US" dirty="0" smtClean="0"/>
              <a:t>Place holders to help meet other standards</a:t>
            </a:r>
          </a:p>
          <a:p>
            <a:r>
              <a:rPr lang="en-US" dirty="0" smtClean="0"/>
              <a:t>Includes guiding language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90215"/>
            <a:ext cx="8610600" cy="728935"/>
          </a:xfrm>
        </p:spPr>
        <p:txBody>
          <a:bodyPr/>
          <a:lstStyle/>
          <a:p>
            <a:r>
              <a:rPr lang="en-US" dirty="0" smtClean="0"/>
              <a:t>Getting Started Module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971550"/>
            <a:ext cx="4676928" cy="35947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52400" y="971550"/>
            <a:ext cx="4038600" cy="350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Most of the met easy to meet standards are met here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Customizable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Step 4: Online Learning Orientation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419600" y="847725"/>
            <a:ext cx="4724400" cy="40862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1.5 Minimum Tech Requirements</a:t>
            </a:r>
          </a:p>
          <a:p>
            <a:pPr>
              <a:spcBef>
                <a:spcPts val="600"/>
              </a:spcBef>
            </a:pPr>
            <a:r>
              <a:rPr lang="en-US" dirty="0"/>
              <a:t>Expected physical technology: computers, internet, etc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1.7 Minimum Tech skills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Expected technological proficiencies: email, word processing,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Tips on being a successful online student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" y="847725"/>
            <a:ext cx="36927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Step 5: Guide To Netiquette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7" y="838199"/>
            <a:ext cx="3694736" cy="356235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0" y="819150"/>
            <a:ext cx="4267200" cy="35814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1.3 Etiquette Expectations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Professional communication, email,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0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Step 6: Student Support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" y="819150"/>
            <a:ext cx="3893410" cy="3429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495800" y="819150"/>
            <a:ext cx="4419600" cy="3810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7.3 &amp; 7.4 support services and resources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Most tedious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Academic support for students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Includes links and information about services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1.4 institution policies: Academic </a:t>
            </a:r>
            <a:r>
              <a:rPr lang="en-US" dirty="0"/>
              <a:t>H</a:t>
            </a:r>
            <a:r>
              <a:rPr lang="en-US" dirty="0" smtClean="0"/>
              <a:t>onesty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0215"/>
            <a:ext cx="8229600" cy="728935"/>
          </a:xfrm>
        </p:spPr>
        <p:txBody>
          <a:bodyPr/>
          <a:lstStyle/>
          <a:p>
            <a:r>
              <a:rPr lang="en-US" dirty="0" smtClean="0"/>
              <a:t>Step 6: Student Tech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0" y="819150"/>
            <a:ext cx="45720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7.1 Tech support and where to get it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7.2 Institution Accessibility Policy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8.2 Accessibility of Technologies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6.5 Privacy Policies for Technologies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" y="847725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29627</TotalTime>
  <Words>494</Words>
  <Application>Microsoft Macintosh PowerPoint</Application>
  <PresentationFormat>On-screen Show (16:9)</PresentationFormat>
  <Paragraphs>119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Lucida Sans Unicode</vt:lpstr>
      <vt:lpstr>Mangal</vt:lpstr>
      <vt:lpstr>Wingdings 2</vt:lpstr>
      <vt:lpstr>Arial</vt:lpstr>
      <vt:lpstr>Concourse</vt:lpstr>
      <vt:lpstr>Whoa We’re Halfway There, With  a Template You’re Halfway There…</vt:lpstr>
      <vt:lpstr>About USFSP</vt:lpstr>
      <vt:lpstr>OLITS</vt:lpstr>
      <vt:lpstr>Course Template</vt:lpstr>
      <vt:lpstr>Getting Started Module</vt:lpstr>
      <vt:lpstr>Step 4: Online Learning Orientation</vt:lpstr>
      <vt:lpstr>Step 5: Guide To Netiquette</vt:lpstr>
      <vt:lpstr>Step 6: Student Support</vt:lpstr>
      <vt:lpstr>Step 6: Student Tech Support</vt:lpstr>
      <vt:lpstr>Lessons Learned &amp; New Updates</vt:lpstr>
      <vt:lpstr>Homepage</vt:lpstr>
      <vt:lpstr>Navigation</vt:lpstr>
      <vt:lpstr>Modules</vt:lpstr>
      <vt:lpstr>About Module Pages</vt:lpstr>
      <vt:lpstr>Content Pages</vt:lpstr>
      <vt:lpstr>With a Template You’re Halfway There</vt:lpstr>
      <vt:lpstr>QM Certification Process</vt:lpstr>
      <vt:lpstr>Outcomes</vt:lpstr>
      <vt:lpstr>Thank You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for E-Learning</dc:title>
  <dc:creator>kmetz</dc:creator>
  <cp:lastModifiedBy>Microsoft Office User</cp:lastModifiedBy>
  <cp:revision>167</cp:revision>
  <dcterms:created xsi:type="dcterms:W3CDTF">2011-10-04T18:26:27Z</dcterms:created>
  <dcterms:modified xsi:type="dcterms:W3CDTF">2017-11-16T17:53:49Z</dcterms:modified>
</cp:coreProperties>
</file>