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345" r:id="rId3"/>
    <p:sldId id="414" r:id="rId4"/>
    <p:sldId id="283" r:id="rId5"/>
    <p:sldId id="381" r:id="rId6"/>
    <p:sldId id="403" r:id="rId7"/>
    <p:sldId id="413" r:id="rId8"/>
    <p:sldId id="404" r:id="rId9"/>
    <p:sldId id="407" r:id="rId10"/>
    <p:sldId id="416" r:id="rId11"/>
    <p:sldId id="417" r:id="rId12"/>
    <p:sldId id="418" r:id="rId13"/>
    <p:sldId id="405" r:id="rId14"/>
    <p:sldId id="312" r:id="rId15"/>
    <p:sldId id="410" r:id="rId16"/>
    <p:sldId id="411" r:id="rId17"/>
    <p:sldId id="375" r:id="rId18"/>
    <p:sldId id="360" r:id="rId19"/>
    <p:sldId id="402" r:id="rId20"/>
    <p:sldId id="28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0000"/>
    <a:srgbClr val="FBFCE7"/>
    <a:srgbClr val="1ACDDF"/>
    <a:srgbClr val="1DCFE1"/>
    <a:srgbClr val="FFFEF0"/>
    <a:srgbClr val="FFAF34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3" autoAdjust="0"/>
    <p:restoredTop sz="89645" autoAdjust="0"/>
  </p:normalViewPr>
  <p:slideViewPr>
    <p:cSldViewPr snapToObjects="1">
      <p:cViewPr>
        <p:scale>
          <a:sx n="94" d="100"/>
          <a:sy n="94" d="100"/>
        </p:scale>
        <p:origin x="-167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A4A314-C014-7842-996C-ED2473FAB625}" type="datetimeFigureOut">
              <a:rPr lang="en-US"/>
              <a:pPr>
                <a:defRPr/>
              </a:pPr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BEFEE-D20F-4C40-86F1-9549B0053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DC066E-C9BE-854D-9824-855F096DAD4E}" type="datetimeFigureOut">
              <a:rPr lang="en-US"/>
              <a:pPr>
                <a:defRPr/>
              </a:pPr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8863BE-3ED0-A04C-95DC-E97C6331A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2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9169B-54A4-4B88-A551-C528708F2D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9169B-54A4-4B88-A551-C528708F2D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Describe/list</a:t>
            </a:r>
            <a:r>
              <a:rPr lang="en-US" baseline="0" dirty="0" smtClean="0"/>
              <a:t> QM course overview and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Describe/list</a:t>
            </a:r>
            <a:r>
              <a:rPr lang="en-US" baseline="0" dirty="0" smtClean="0"/>
              <a:t> QM learner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Describe/list</a:t>
            </a:r>
            <a:r>
              <a:rPr lang="en-US" baseline="0" dirty="0" smtClean="0"/>
              <a:t> QM </a:t>
            </a:r>
            <a:r>
              <a:rPr lang="en-US" baseline="0" smtClean="0"/>
              <a:t>learner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Describe/list</a:t>
            </a:r>
            <a:r>
              <a:rPr lang="en-US" baseline="0" dirty="0" smtClean="0"/>
              <a:t> QM learner interaction  does this turnip truck deliver turnips in a way that suits the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ounded MT Bold"/>
                <a:cs typeface="Arial Rounded MT Bold"/>
              </a:defRPr>
            </a:lvl1pPr>
          </a:lstStyle>
          <a:p>
            <a:pPr>
              <a:defRPr/>
            </a:pPr>
            <a:fld id="{E127EE85-A026-4A4A-8181-8980B98DB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7ED7D4-0D67-5645-94DF-26F9F050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4DB767-CEBC-FC4B-8E7A-AF4EE77C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3D7F085-92FA-C845-8C9A-C559949DF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75B71E4-8144-F44B-988C-7B46F355F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8026319-1B19-D64E-8C4C-F933E2C1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A53DD4-64BA-B042-AE08-68933E66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53CE19C-AB84-F144-9D63-3D987632A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B22F67-A8E1-0A4B-820E-C7FBB77C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7550BA-901E-A84A-B8A9-5C26DEB05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A6F4BD1-9EEA-0B45-BD12-548C0D9E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acu_SpiritLinesWhole.png"/>
          <p:cNvPicPr>
            <a:picLocks noChangeAspect="1"/>
          </p:cNvPicPr>
          <p:nvPr userDrawn="1"/>
        </p:nvPicPr>
        <p:blipFill>
          <a:blip r:embed="rId1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8" name="Picture 4" descr="PacU_Logo_WhiteRe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Garamond"/>
          <a:ea typeface="ＭＳ Ｐゴシック" charset="-128"/>
          <a:cs typeface="Garam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b="1" kern="1200" cap="all">
          <a:solidFill>
            <a:srgbClr val="FFAF34"/>
          </a:solidFill>
          <a:latin typeface="Garamond"/>
          <a:ea typeface="ＭＳ Ｐゴシック" charset="-128"/>
          <a:cs typeface="Garamon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nekrusen@pacificu.edu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28600" y="76200"/>
            <a:ext cx="8915400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Quality Matters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2800" b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Annual Conference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2017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BFCE7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latin typeface="Garamond" charset="0"/>
              <a:cs typeface="Garamond" charset="0"/>
            </a:endParaRPr>
          </a:p>
          <a:p>
            <a:pPr algn="r" eaLnBrk="1" hangingPunct="1"/>
            <a:endParaRPr lang="en-US" sz="1200" dirty="0">
              <a:latin typeface="Garamond" charset="0"/>
              <a:cs typeface="Garamond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521669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 err="1">
                <a:solidFill>
                  <a:srgbClr val="BF0000"/>
                </a:solidFill>
              </a:rPr>
              <a:t>SoTL</a:t>
            </a:r>
            <a:r>
              <a:rPr lang="en-US" sz="3600" b="1" dirty="0">
                <a:solidFill>
                  <a:srgbClr val="BF0000"/>
                </a:solidFill>
              </a:rPr>
              <a:t> from the </a:t>
            </a:r>
            <a:r>
              <a:rPr lang="en-US" sz="3600" b="1" dirty="0">
                <a:solidFill>
                  <a:srgbClr val="BF0000"/>
                </a:solidFill>
              </a:rPr>
              <a:t>S</a:t>
            </a:r>
            <a:r>
              <a:rPr lang="en-US" sz="3600" b="1" dirty="0" smtClean="0">
                <a:solidFill>
                  <a:srgbClr val="BF0000"/>
                </a:solidFill>
              </a:rPr>
              <a:t>tart</a:t>
            </a:r>
            <a:r>
              <a:rPr lang="en-US" sz="3600" b="1" dirty="0">
                <a:solidFill>
                  <a:srgbClr val="BF0000"/>
                </a:solidFill>
              </a:rPr>
              <a:t>:</a:t>
            </a:r>
            <a:r>
              <a:rPr lang="en-US" sz="3600" b="1" dirty="0" smtClean="0">
                <a:solidFill>
                  <a:srgbClr val="BF0000"/>
                </a:solidFill>
              </a:rPr>
              <a:t> Incorporating Quality Matters Standards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(Scholarship of Teaching  and Learning)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b="1" dirty="0" smtClean="0">
              <a:latin typeface="Garamond"/>
              <a:cs typeface="Garamond"/>
            </a:endParaRPr>
          </a:p>
          <a:p>
            <a:endParaRPr lang="en-US" b="1" dirty="0">
              <a:latin typeface="Garamond"/>
              <a:cs typeface="Garamond"/>
            </a:endParaRPr>
          </a:p>
          <a:p>
            <a:endParaRPr lang="en-US" b="1" dirty="0" smtClean="0">
              <a:latin typeface="Garamond"/>
              <a:cs typeface="Garamond"/>
            </a:endParaRPr>
          </a:p>
          <a:p>
            <a:endParaRPr lang="en-US" b="1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</a:t>
            </a:r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Krusen</a:t>
            </a:r>
          </a:p>
          <a:p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University</a:t>
            </a:r>
            <a:endParaRPr lang="en-US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G_06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341469"/>
            <a:ext cx="32385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Group 1. </a:t>
            </a:r>
            <a:r>
              <a:rPr lang="en-US" sz="3200" cap="none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Reports on a particular class</a:t>
            </a:r>
            <a:endParaRPr lang="en-US" sz="3200" cap="none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58200" cy="3951288"/>
          </a:xfrm>
        </p:spPr>
        <p:txBody>
          <a:bodyPr/>
          <a:lstStyle/>
          <a:p>
            <a:pPr marL="0" indent="0"/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Group 1.B. </a:t>
            </a:r>
            <a:r>
              <a:rPr lang="en-US" sz="2800" i="1" cap="none" dirty="0">
                <a:solidFill>
                  <a:schemeClr val="tx1"/>
                </a:solidFill>
                <a:latin typeface="+mj-lt"/>
              </a:rPr>
              <a:t>Before &amp;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after</a:t>
            </a:r>
            <a:r>
              <a:rPr lang="en-US" sz="2800" i="1" cap="none" dirty="0">
                <a:solidFill>
                  <a:schemeClr val="tx1"/>
                </a:solidFill>
                <a:latin typeface="+mj-lt"/>
              </a:rPr>
              <a:t>: Qualitative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assessments &amp; Group 1.C. Quantitative assessments </a:t>
            </a:r>
            <a:r>
              <a:rPr lang="en-US" sz="2800" i="1" cap="none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changes </a:t>
            </a:r>
            <a:r>
              <a:rPr lang="en-US" sz="2800" i="1" cap="none" dirty="0">
                <a:solidFill>
                  <a:schemeClr val="tx1"/>
                </a:solidFill>
                <a:latin typeface="+mj-lt"/>
              </a:rPr>
              <a:t>in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practice. QM5.2 &amp; 5.4 Course Activities/Learner Interact</a:t>
            </a:r>
            <a:endParaRPr lang="en-US" sz="2800" i="1" cap="none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Q: How does social presence create a community of scholars?</a:t>
            </a:r>
          </a:p>
          <a:p>
            <a:pPr marL="346075" indent="-346075"/>
            <a:r>
              <a:rPr lang="en-US" cap="none" dirty="0">
                <a:solidFill>
                  <a:srgbClr val="800000"/>
                </a:solidFill>
                <a:latin typeface="+mj-lt"/>
              </a:rPr>
              <a:t>M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: discussion forums, Twitter, videoconference, screen casting</a:t>
            </a:r>
          </a:p>
          <a:p>
            <a:pPr marL="0" indent="0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O: in progress, concerns about attendance for live video, concerns about number of discussion posts</a:t>
            </a: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10</a:t>
            </a:fld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4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1512888"/>
          </a:xfrm>
        </p:spPr>
        <p:txBody>
          <a:bodyPr anchor="t"/>
          <a:lstStyle/>
          <a:p>
            <a:r>
              <a:rPr lang="en-US" sz="3200" cap="none" dirty="0" smtClean="0">
                <a:solidFill>
                  <a:srgbClr val="800000"/>
                </a:solidFill>
                <a:latin typeface="+mj-lt"/>
                <a:ea typeface="ＭＳ Ｐゴシック" charset="0"/>
                <a:cs typeface="Arial" charset="0"/>
              </a:rPr>
              <a:t>GROUP 2.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Reflections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on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several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or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many years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of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teaching experience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,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implicitly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or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explicitly informed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by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other scholarship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on t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eaching</a:t>
            </a:r>
            <a:endParaRPr lang="en-US" sz="3200" cap="none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124200"/>
            <a:ext cx="8458200" cy="3048001"/>
          </a:xfrm>
        </p:spPr>
        <p:txBody>
          <a:bodyPr/>
          <a:lstStyle/>
          <a:p>
            <a:pPr marL="0" indent="0"/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Group 2. </a:t>
            </a:r>
            <a:r>
              <a:rPr lang="en-US" sz="2800" i="1" cap="none" dirty="0">
                <a:solidFill>
                  <a:srgbClr val="000000"/>
                </a:solidFill>
                <a:latin typeface="+mj-lt"/>
              </a:rPr>
              <a:t>D. Essays </a:t>
            </a:r>
            <a:r>
              <a:rPr lang="en-US" sz="2800" i="1" cap="none" dirty="0" smtClean="0">
                <a:solidFill>
                  <a:srgbClr val="000000"/>
                </a:solidFill>
                <a:latin typeface="+mj-lt"/>
              </a:rPr>
              <a:t>developing </a:t>
            </a:r>
            <a:r>
              <a:rPr lang="en-US" sz="2800" i="1" cap="none" dirty="0">
                <a:solidFill>
                  <a:srgbClr val="000000"/>
                </a:solidFill>
                <a:latin typeface="+mj-lt"/>
              </a:rPr>
              <a:t>g</a:t>
            </a:r>
            <a:r>
              <a:rPr lang="en-US" sz="2800" i="1" cap="none" dirty="0" smtClean="0">
                <a:solidFill>
                  <a:srgbClr val="000000"/>
                </a:solidFill>
                <a:latin typeface="+mj-lt"/>
              </a:rPr>
              <a:t>ood ideas.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QM5.1 &amp; 5.4 </a:t>
            </a:r>
            <a:r>
              <a:rPr lang="en-US" sz="2800" i="1" cap="none" dirty="0">
                <a:solidFill>
                  <a:schemeClr val="tx1"/>
                </a:solidFill>
                <a:latin typeface="+mj-lt"/>
              </a:rPr>
              <a:t>Course Activities/Learner Interact</a:t>
            </a:r>
            <a:endParaRPr lang="en-US" sz="2800" i="1" cap="none" dirty="0">
              <a:solidFill>
                <a:schemeClr val="tx1"/>
              </a:solidFill>
              <a:latin typeface="+mj-lt"/>
            </a:endParaRP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Q: How can modeling use of a journal by instructors support learner professional development?</a:t>
            </a:r>
          </a:p>
          <a:p>
            <a:pPr marL="346075" indent="-346075"/>
            <a:r>
              <a:rPr lang="en-US" cap="none" dirty="0">
                <a:solidFill>
                  <a:srgbClr val="800000"/>
                </a:solidFill>
                <a:latin typeface="+mj-lt"/>
              </a:rPr>
              <a:t>M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: assigned journaling, optional prompts, regular shared posts</a:t>
            </a: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O: in progress, video conference discussion about format, use, purpose</a:t>
            </a: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11</a:t>
            </a:fld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1512888"/>
          </a:xfrm>
        </p:spPr>
        <p:txBody>
          <a:bodyPr anchor="t"/>
          <a:lstStyle/>
          <a:p>
            <a:r>
              <a:rPr lang="en-US" sz="3200" cap="none" dirty="0" smtClean="0">
                <a:solidFill>
                  <a:srgbClr val="800000"/>
                </a:solidFill>
                <a:latin typeface="+mj-lt"/>
                <a:ea typeface="ＭＳ Ｐゴシック" charset="0"/>
                <a:cs typeface="Arial" charset="0"/>
              </a:rPr>
              <a:t>GROUP 3: Larger contexts: Comparisons of courses &amp; comparisons of student change across time</a:t>
            </a:r>
            <a:endParaRPr lang="en-US" sz="3200" cap="none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048001"/>
            <a:ext cx="8686800" cy="3124201"/>
          </a:xfrm>
        </p:spPr>
        <p:txBody>
          <a:bodyPr/>
          <a:lstStyle/>
          <a:p>
            <a:pPr marL="0" indent="0"/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Group 3. </a:t>
            </a:r>
            <a:r>
              <a:rPr lang="en-US" sz="2800" i="1" cap="none" dirty="0" smtClean="0">
                <a:solidFill>
                  <a:srgbClr val="000000"/>
                </a:solidFill>
                <a:latin typeface="+mj-lt"/>
              </a:rPr>
              <a:t>G. Qualitative studies designed to explore a key issue. </a:t>
            </a:r>
            <a:r>
              <a:rPr lang="en-US" sz="2800" i="1" cap="none" dirty="0" smtClean="0">
                <a:solidFill>
                  <a:schemeClr val="tx1"/>
                </a:solidFill>
                <a:latin typeface="+mj-lt"/>
              </a:rPr>
              <a:t>QM8.1- 8.5 Accessibility &amp; Usability</a:t>
            </a:r>
            <a:endParaRPr lang="en-US" sz="2800" i="1" cap="none" dirty="0">
              <a:solidFill>
                <a:schemeClr val="tx1"/>
              </a:solidFill>
              <a:latin typeface="+mj-lt"/>
            </a:endParaRP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Q: Does the infrastructure support recruitment of diverse learners? </a:t>
            </a:r>
            <a:r>
              <a:rPr lang="en-US" cap="none" dirty="0">
                <a:solidFill>
                  <a:srgbClr val="800000"/>
                </a:solidFill>
                <a:latin typeface="+mj-lt"/>
              </a:rPr>
              <a:t>r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etention? engaged student success? </a:t>
            </a:r>
            <a:r>
              <a:rPr lang="en-US" cap="none" dirty="0">
                <a:solidFill>
                  <a:srgbClr val="800000"/>
                </a:solidFill>
                <a:latin typeface="+mj-lt"/>
              </a:rPr>
              <a:t>m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eet learner needs?</a:t>
            </a:r>
          </a:p>
          <a:p>
            <a:pPr marL="346075" indent="-346075"/>
            <a:r>
              <a:rPr lang="en-US" cap="none" dirty="0">
                <a:solidFill>
                  <a:srgbClr val="800000"/>
                </a:solidFill>
                <a:latin typeface="+mj-lt"/>
              </a:rPr>
              <a:t>M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: tracking learner background, concerns, progress; instructors?</a:t>
            </a: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O: in progress, how will we grow to suit learners?</a:t>
            </a: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12</a:t>
            </a:fld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9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Exploratory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94237"/>
            <a:ext cx="4040188" cy="3951288"/>
          </a:xfrm>
        </p:spPr>
        <p:txBody>
          <a:bodyPr/>
          <a:lstStyle/>
          <a:p>
            <a:r>
              <a:rPr lang="en-US" sz="2800" cap="none" dirty="0">
                <a:solidFill>
                  <a:srgbClr val="800000"/>
                </a:solidFill>
                <a:latin typeface="Calibri"/>
              </a:rPr>
              <a:t>Inductive =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Using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data to form theory</a:t>
            </a:r>
          </a:p>
          <a:p>
            <a:endParaRPr lang="en-US" sz="2800" cap="none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7686"/>
            <a:ext cx="4270375" cy="639762"/>
          </a:xfrm>
        </p:spPr>
        <p:txBody>
          <a:bodyPr/>
          <a:lstStyle/>
          <a:p>
            <a:r>
              <a:rPr lang="en-US" sz="3200" dirty="0" smtClean="0">
                <a:latin typeface="+mj-lt"/>
                <a:ea typeface="ＭＳ Ｐゴシック" charset="0"/>
                <a:cs typeface="Arial" charset="0"/>
              </a:rPr>
              <a:t>Confirmatory</a:t>
            </a:r>
            <a:endParaRPr lang="en-US" sz="32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4237"/>
            <a:ext cx="4041775" cy="3951288"/>
          </a:xfrm>
        </p:spPr>
        <p:txBody>
          <a:bodyPr/>
          <a:lstStyle/>
          <a:p>
            <a:r>
              <a:rPr lang="en-US" sz="2800" cap="none" dirty="0">
                <a:solidFill>
                  <a:srgbClr val="800000"/>
                </a:solidFill>
                <a:latin typeface="Calibri"/>
              </a:rPr>
              <a:t>Deductive = Testing theory with data</a:t>
            </a: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13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nductive-reaso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188" y="289990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12775"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Writing across the curriculum                                       develops scholarship</a:t>
            </a:r>
          </a:p>
          <a:p>
            <a:pPr defTabSz="612775"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997" y="653005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4038600" cy="3611563"/>
          </a:xfrm>
        </p:spPr>
        <p:txBody>
          <a:bodyPr/>
          <a:lstStyle/>
          <a:p>
            <a:r>
              <a:rPr lang="en-US" i="1" cap="none" dirty="0" smtClean="0">
                <a:solidFill>
                  <a:srgbClr val="558140"/>
                </a:solidFill>
                <a:latin typeface="Calibri"/>
              </a:rPr>
              <a:t>Exploratory/ Inductive</a:t>
            </a:r>
          </a:p>
          <a:p>
            <a:endParaRPr lang="en-US" sz="1000" cap="none" dirty="0" smtClean="0">
              <a:solidFill>
                <a:srgbClr val="800000"/>
              </a:solidFill>
              <a:latin typeface="Calibri"/>
            </a:endParaRP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Learners write professional journals for each course.</a:t>
            </a:r>
          </a:p>
          <a:p>
            <a:r>
              <a:rPr lang="en-US" sz="2400" cap="none" dirty="0">
                <a:solidFill>
                  <a:srgbClr val="800000"/>
                </a:solidFill>
                <a:latin typeface="Calibri"/>
              </a:rPr>
              <a:t>L</a:t>
            </a:r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earners identify scholarly interests in journal entries.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Interests develop into studies.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Writing across the curriculum support development of scholarly research.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89515"/>
            <a:ext cx="4343400" cy="2936648"/>
          </a:xfrm>
        </p:spPr>
        <p:txBody>
          <a:bodyPr/>
          <a:lstStyle/>
          <a:p>
            <a:r>
              <a:rPr lang="en-US" i="1" cap="none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Confirmatory/ Deductive</a:t>
            </a:r>
          </a:p>
          <a:p>
            <a:endParaRPr lang="en-US" sz="1000" cap="none" dirty="0" smtClean="0">
              <a:solidFill>
                <a:srgbClr val="800000"/>
              </a:solidFill>
              <a:latin typeface="Calibri"/>
            </a:endParaRP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Theorists propose writing to facilitate scholarship.</a:t>
            </a:r>
          </a:p>
          <a:p>
            <a:r>
              <a:rPr lang="en-US" sz="2400" cap="none" dirty="0" err="1" smtClean="0">
                <a:solidFill>
                  <a:srgbClr val="800000"/>
                </a:solidFill>
                <a:latin typeface="Calibri"/>
              </a:rPr>
              <a:t>PhDEL</a:t>
            </a:r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 requires journal writing.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Observe changes in writing.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Calibri"/>
              </a:rPr>
              <a:t>Confirm research stems from journal writing.</a:t>
            </a:r>
            <a:endParaRPr lang="en-US" sz="2400" cap="none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8026319-1B19-D64E-8C4C-F933E2C1151F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pic>
        <p:nvPicPr>
          <p:cNvPr id="12" name="Picture 11" descr="IMG_21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65" y="1411154"/>
            <a:ext cx="2877235" cy="16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Tailor your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75614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specific scholarly question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importance of topic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 literature review (or annotated bib)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design, data, collection methods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patterns, findings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ropose new hypothesis or confirm existing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conclusions, future research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Apply, disseminate, invite dialog</a:t>
            </a:r>
            <a:endParaRPr lang="en-US" sz="2600" cap="none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600" cap="none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63365" y="6567687"/>
            <a:ext cx="184666" cy="276999"/>
          </a:xfrm>
          <a:prstGeom prst="rect">
            <a:avLst/>
          </a:prstGeom>
          <a:solidFill>
            <a:srgbClr val="FBFCE7"/>
          </a:solidFill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0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Tailor your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599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QM1.2 Course Overview &amp; Introduction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use a syllabus quiz will I have fewer emails asking questions about </a:t>
            </a:r>
            <a:r>
              <a:rPr lang="is-I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</a:pPr>
            <a:r>
              <a:rPr lang="is-I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QM2.4 Learning Objectives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is-I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added specific learning objectives to each assignment.  Will course feedback show that students understand the relationship to the course?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</a:pPr>
            <a:r>
              <a:rPr lang="is-I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QM3.4 Assessment &amp; Measurement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is-I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student competencies for ___ improve when I split the assignment to be both formative and summative?</a:t>
            </a:r>
            <a:endParaRPr lang="en-US" sz="26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16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63365" y="6567687"/>
            <a:ext cx="184666" cy="276999"/>
          </a:xfrm>
          <a:prstGeom prst="rect">
            <a:avLst/>
          </a:prstGeom>
          <a:solidFill>
            <a:srgbClr val="FBFCE7"/>
          </a:solidFill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0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8750300" cy="10922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/>
                <a:cs typeface="Arial"/>
              </a:rPr>
              <a:t>Key </a:t>
            </a:r>
            <a:r>
              <a:rPr lang="en-GB" sz="4000" dirty="0" smtClean="0">
                <a:latin typeface="Arial"/>
                <a:cs typeface="Arial"/>
              </a:rPr>
              <a:t>messages 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68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QM Higher Education rubric can help focus </a:t>
            </a:r>
            <a:r>
              <a:rPr lang="en-US" sz="3200" b="1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 questions.  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200" b="1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 questions cross professional </a:t>
            </a:r>
            <a:r>
              <a:rPr lang="en-US" sz="3200" b="1" dirty="0">
                <a:solidFill>
                  <a:srgbClr val="800000"/>
                </a:solidFill>
                <a:latin typeface="+mj-lt"/>
              </a:rPr>
              <a:t>boundaries 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for curricular </a:t>
            </a:r>
            <a:r>
              <a:rPr lang="en-US" sz="3200" b="1" dirty="0">
                <a:solidFill>
                  <a:srgbClr val="800000"/>
                </a:solidFill>
                <a:latin typeface="+mj-lt"/>
              </a:rPr>
              <a:t>development. </a:t>
            </a:r>
            <a:endParaRPr lang="en-US" sz="3200" b="1" dirty="0" smtClean="0">
              <a:solidFill>
                <a:srgbClr val="800000"/>
              </a:solidFill>
              <a:latin typeface="+mj-lt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Garamond"/>
              </a:rPr>
              <a:t>There are a variety of genres of </a:t>
            </a:r>
            <a:r>
              <a:rPr lang="en-US" sz="3200" b="1" dirty="0" err="1" smtClean="0">
                <a:solidFill>
                  <a:srgbClr val="800000"/>
                </a:solidFill>
                <a:latin typeface="+mj-lt"/>
                <a:cs typeface="Garamond"/>
              </a:rPr>
              <a:t>SoTL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  <a:cs typeface="Garamond"/>
              </a:rPr>
              <a:t> questions.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3200" b="1" dirty="0" smtClean="0">
              <a:solidFill>
                <a:srgbClr val="800000"/>
              </a:solidFill>
              <a:latin typeface="+mj-lt"/>
              <a:cs typeface="Garamond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solidFill>
                  <a:srgbClr val="800000"/>
                </a:solidFill>
                <a:latin typeface="+mj-lt"/>
                <a:cs typeface="Garamond"/>
              </a:rPr>
              <a:t>	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  <a:cs typeface="Garamond"/>
              </a:rPr>
              <a:t>								</a:t>
            </a:r>
            <a:r>
              <a:rPr lang="en-US" sz="1800" b="1" dirty="0" smtClean="0">
                <a:solidFill>
                  <a:srgbClr val="000090"/>
                </a:solidFill>
                <a:latin typeface="+mj-lt"/>
                <a:cs typeface="Garamond"/>
              </a:rPr>
              <a:t>Bright Eyes </a:t>
            </a:r>
            <a:r>
              <a:rPr lang="en-US" sz="1800" b="1" dirty="0" err="1" smtClean="0">
                <a:solidFill>
                  <a:srgbClr val="000090"/>
                </a:solidFill>
                <a:latin typeface="+mj-lt"/>
                <a:cs typeface="Garamond"/>
              </a:rPr>
              <a:t>Merrihueite</a:t>
            </a:r>
            <a:endParaRPr lang="en-US" sz="1800" b="1" dirty="0" smtClean="0">
              <a:solidFill>
                <a:srgbClr val="000090"/>
              </a:solidFill>
              <a:latin typeface="+mj-lt"/>
              <a:cs typeface="Garamond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b="1" dirty="0">
                <a:solidFill>
                  <a:srgbClr val="000090"/>
                </a:solidFill>
                <a:latin typeface="+mj-lt"/>
                <a:cs typeface="Garamond"/>
              </a:rPr>
              <a:t>	</a:t>
            </a:r>
            <a:r>
              <a:rPr lang="en-US" sz="1800" b="1" dirty="0" smtClean="0">
                <a:solidFill>
                  <a:srgbClr val="000090"/>
                </a:solidFill>
                <a:latin typeface="+mj-lt"/>
                <a:cs typeface="Garamond"/>
              </a:rPr>
              <a:t>								“</a:t>
            </a:r>
            <a:r>
              <a:rPr lang="en-US" sz="1800" b="1" dirty="0" err="1" smtClean="0">
                <a:solidFill>
                  <a:srgbClr val="000090"/>
                </a:solidFill>
                <a:latin typeface="+mj-lt"/>
                <a:cs typeface="Garamond"/>
              </a:rPr>
              <a:t>Merri</a:t>
            </a:r>
            <a:r>
              <a:rPr lang="en-US" sz="1800" b="1" dirty="0" smtClean="0">
                <a:solidFill>
                  <a:srgbClr val="000090"/>
                </a:solidFill>
                <a:latin typeface="+mj-lt"/>
                <a:cs typeface="Garamond"/>
              </a:rPr>
              <a:t>”</a:t>
            </a:r>
            <a:endParaRPr lang="en-US" sz="1800" b="1" dirty="0" smtClean="0">
              <a:solidFill>
                <a:srgbClr val="800000"/>
              </a:solidFill>
              <a:latin typeface="+mj-lt"/>
              <a:cs typeface="Garamond"/>
            </a:endParaRPr>
          </a:p>
        </p:txBody>
      </p:sp>
      <p:pic>
        <p:nvPicPr>
          <p:cNvPr id="3" name="Picture 2" descr="Merri w din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4211544"/>
            <a:ext cx="3200400" cy="23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62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Resources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84750"/>
          </a:xfrm>
        </p:spPr>
        <p:txBody>
          <a:bodyPr>
            <a:noAutofit/>
          </a:bodyPr>
          <a:lstStyle/>
          <a:p>
            <a:pPr lvl="0"/>
            <a:r>
              <a:rPr lang="en-US" sz="2400" cap="none" dirty="0">
                <a:solidFill>
                  <a:srgbClr val="800000"/>
                </a:solidFill>
                <a:latin typeface="+mj-lt"/>
              </a:rPr>
              <a:t>Cambridge, B. L. (2001). Fostering the scholarship of teaching and learning: Communities of practice. In D. Lieberman, &amp; C. </a:t>
            </a:r>
            <a:r>
              <a:rPr lang="en-US" sz="2400" cap="none" dirty="0" err="1">
                <a:solidFill>
                  <a:srgbClr val="800000"/>
                </a:solidFill>
                <a:latin typeface="+mj-lt"/>
              </a:rPr>
              <a:t>Wehlburg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 (Eds.),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</a:rPr>
              <a:t>To Improve the Academy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 (pp. 3-16). Bolton, MA: Anker.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McDonald, P.L., Lyons, L.B., </a:t>
            </a:r>
            <a:r>
              <a:rPr lang="en-US" sz="2400" cap="none" dirty="0" err="1" smtClean="0">
                <a:solidFill>
                  <a:srgbClr val="800000"/>
                </a:solidFill>
                <a:latin typeface="+mj-lt"/>
                <a:cs typeface="Arial"/>
              </a:rPr>
              <a:t>Straker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, H.O., Barnett, J.S., </a:t>
            </a:r>
            <a:r>
              <a:rPr lang="en-US" sz="2400" cap="none" dirty="0" err="1" smtClean="0">
                <a:solidFill>
                  <a:srgbClr val="800000"/>
                </a:solidFill>
                <a:latin typeface="+mj-lt"/>
                <a:cs typeface="Arial"/>
              </a:rPr>
              <a:t>Schlumpf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, K.S., Cotton, L., and Corcoran, M.A. (2014). Educational mixology: A pedagogical approach to promoting adoption of technology to support new learning models in health sciences disciplines. </a:t>
            </a:r>
            <a:r>
              <a:rPr lang="en-US" sz="2400" i="1" cap="none" dirty="0" smtClean="0">
                <a:solidFill>
                  <a:srgbClr val="800000"/>
                </a:solidFill>
                <a:latin typeface="+mj-lt"/>
                <a:cs typeface="Arial"/>
              </a:rPr>
              <a:t>Online Learning. 18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 (4): 33-50. </a:t>
            </a:r>
          </a:p>
          <a:p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Nelson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, C. E. 2004. Doing It: Selected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examples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of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s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everal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of the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different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g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  <a:cs typeface="Arial"/>
              </a:rPr>
              <a:t>enres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of SOTL. </a:t>
            </a:r>
            <a:r>
              <a:rPr lang="en-US" sz="2400" i="1" cap="none" dirty="0" smtClean="0">
                <a:solidFill>
                  <a:srgbClr val="800000"/>
                </a:solidFill>
                <a:latin typeface="+mj-lt"/>
                <a:cs typeface="Arial"/>
              </a:rPr>
              <a:t>Journal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  <a:cs typeface="Arial"/>
              </a:rPr>
              <a:t>on Excellence in College Teaching. 14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(2-3), 85-94.  </a:t>
            </a:r>
          </a:p>
          <a:p>
            <a:endParaRPr lang="en-US" sz="2400" kern="1200" cap="none" dirty="0" smtClean="0">
              <a:solidFill>
                <a:srgbClr val="800000"/>
              </a:solidFill>
              <a:effectLst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04222FE-652A-41AC-9736-80F09B151DC8}" type="slidenum">
              <a:rPr lang="en-US" sz="1200" smtClean="0"/>
              <a:pPr algn="r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47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62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Resources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84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Nelson, C. E. 2014. An idealized model for designing, presenting and analyzing </a:t>
            </a:r>
            <a:r>
              <a:rPr lang="en-US" sz="2400" cap="none" dirty="0" err="1">
                <a:solidFill>
                  <a:srgbClr val="800000"/>
                </a:solidFill>
                <a:latin typeface="+mj-lt"/>
                <a:cs typeface="Arial"/>
              </a:rPr>
              <a:t>SoTL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 projects.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  <a:cs typeface="Arial"/>
              </a:rPr>
              <a:t>National Teaching and Learning Forum </a:t>
            </a:r>
            <a:r>
              <a:rPr lang="en-US" sz="2400" cap="none" dirty="0">
                <a:solidFill>
                  <a:srgbClr val="800000"/>
                </a:solidFill>
                <a:latin typeface="+mj-lt"/>
                <a:cs typeface="Arial"/>
              </a:rPr>
              <a:t>23(3),1-5.</a:t>
            </a:r>
          </a:p>
          <a:p>
            <a:pPr>
              <a:spcBef>
                <a:spcPts val="0"/>
              </a:spcBef>
            </a:pP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Salmon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, V. N. (2004). Practicing Boyer's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scholarship 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of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integration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: A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program 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for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community college faculty - revised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.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</a:rPr>
              <a:t>Teaching English In The Two-Year College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,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</a:rPr>
              <a:t>32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(1), 64-70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.</a:t>
            </a:r>
            <a:endParaRPr lang="en-US" sz="2400" cap="none" dirty="0">
              <a:solidFill>
                <a:srgbClr val="80000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cap="none" dirty="0">
                <a:solidFill>
                  <a:srgbClr val="800000"/>
                </a:solidFill>
                <a:latin typeface="+mj-lt"/>
              </a:rPr>
              <a:t>Wilson-</a:t>
            </a:r>
            <a:r>
              <a:rPr lang="en-US" sz="2400" cap="none" dirty="0" err="1">
                <a:solidFill>
                  <a:srgbClr val="800000"/>
                </a:solidFill>
                <a:latin typeface="+mj-lt"/>
              </a:rPr>
              <a:t>Doenges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, G., &amp; </a:t>
            </a:r>
            <a:r>
              <a:rPr lang="en-US" sz="2400" cap="none" dirty="0" err="1">
                <a:solidFill>
                  <a:srgbClr val="800000"/>
                </a:solidFill>
                <a:latin typeface="+mj-lt"/>
              </a:rPr>
              <a:t>Gurung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, R. R. (2013). Benchmarks for scholarly investigations of </a:t>
            </a:r>
            <a:r>
              <a:rPr lang="en-US" sz="2400" cap="none" dirty="0" smtClean="0">
                <a:solidFill>
                  <a:srgbClr val="800000"/>
                </a:solidFill>
                <a:latin typeface="+mj-lt"/>
              </a:rPr>
              <a:t>teaching 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and learning.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</a:rPr>
              <a:t>Australian Journal Of Psychology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, </a:t>
            </a:r>
            <a:r>
              <a:rPr lang="en-US" sz="2400" i="1" cap="none" dirty="0">
                <a:solidFill>
                  <a:srgbClr val="800000"/>
                </a:solidFill>
                <a:latin typeface="+mj-lt"/>
              </a:rPr>
              <a:t>65</a:t>
            </a:r>
            <a:r>
              <a:rPr lang="en-US" sz="2400" cap="none" dirty="0">
                <a:solidFill>
                  <a:srgbClr val="800000"/>
                </a:solidFill>
                <a:latin typeface="+mj-lt"/>
              </a:rPr>
              <a:t>(1), 63-70.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04222FE-652A-41AC-9736-80F09B151DC8}" type="slidenum">
              <a:rPr lang="en-US" sz="1200" smtClean="0"/>
              <a:pPr algn="r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9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458200" cy="11430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Purpose of the paper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The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presentation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proposes Scholarship of Teaching and Learning (</a:t>
            </a:r>
            <a:r>
              <a:rPr lang="en-US" sz="3200" cap="none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) intentionally integrated into program development</a:t>
            </a:r>
            <a:r>
              <a:rPr lang="en-US" sz="3200" cap="none" dirty="0" smtClean="0">
                <a:solidFill>
                  <a:srgbClr val="800000"/>
                </a:solidFill>
                <a:latin typeface="Calibri"/>
              </a:rPr>
              <a:t>.  </a:t>
            </a:r>
            <a:endParaRPr lang="en-US" sz="3200" cap="none" dirty="0" smtClean="0">
              <a:solidFill>
                <a:srgbClr val="800000"/>
              </a:solidFill>
              <a:latin typeface="Calibri"/>
            </a:endParaRPr>
          </a:p>
          <a:p>
            <a:endParaRPr lang="en-US" sz="3200" cap="none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10" name="Picture 9" descr="IMG_2002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73717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ctrTitle"/>
          </p:nvPr>
        </p:nvSpPr>
        <p:spPr>
          <a:xfrm>
            <a:off x="211138" y="34925"/>
            <a:ext cx="8704262" cy="109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Comments?  Questions?  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018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ubtitle 2"/>
          <p:cNvSpPr txBox="1">
            <a:spLocks/>
          </p:cNvSpPr>
          <p:nvPr/>
        </p:nvSpPr>
        <p:spPr bwMode="auto">
          <a:xfrm>
            <a:off x="211138" y="1295400"/>
            <a:ext cx="1851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Garamond" charset="0"/>
              <a:cs typeface="Garamond" charset="0"/>
            </a:endParaRPr>
          </a:p>
        </p:txBody>
      </p:sp>
      <p:sp>
        <p:nvSpPr>
          <p:cNvPr id="50184" name="Subtitle 2"/>
          <p:cNvSpPr>
            <a:spLocks noGrp="1"/>
          </p:cNvSpPr>
          <p:nvPr>
            <p:ph type="subTitle" idx="1"/>
          </p:nvPr>
        </p:nvSpPr>
        <p:spPr>
          <a:xfrm>
            <a:off x="-23404" y="1600200"/>
            <a:ext cx="9144000" cy="976553"/>
          </a:xfrm>
        </p:spPr>
        <p:txBody>
          <a:bodyPr/>
          <a:lstStyle/>
          <a:p>
            <a:pPr eaLnBrk="1" hangingPunct="1"/>
            <a:r>
              <a:rPr lang="en-US" sz="2600" cap="none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Nancy </a:t>
            </a:r>
            <a:r>
              <a:rPr lang="en-US" sz="2600" cap="none" dirty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E. Krusen, PhD, </a:t>
            </a:r>
            <a:r>
              <a:rPr lang="en-US" sz="2600" cap="none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OTR/L </a:t>
            </a:r>
            <a:r>
              <a:rPr lang="en-US" sz="2600" cap="none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4"/>
              </a:rPr>
              <a:t>nekrusen@pacificu.edu</a:t>
            </a:r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" name="Picture 8" descr="UK 6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3" y="2729118"/>
            <a:ext cx="5253037" cy="38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7772400" cy="109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How did we get here?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436" name="Picture 4" descr="PacU_Logo_White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ubtitle 2"/>
          <p:cNvSpPr txBox="1">
            <a:spLocks/>
          </p:cNvSpPr>
          <p:nvPr/>
        </p:nvSpPr>
        <p:spPr bwMode="auto">
          <a:xfrm>
            <a:off x="457200" y="1447800"/>
            <a:ext cx="845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PhD in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Education and Leadership (</a:t>
            </a:r>
            <a:r>
              <a:rPr lang="en-US" sz="3000" b="1" dirty="0" err="1">
                <a:solidFill>
                  <a:srgbClr val="800000"/>
                </a:solidFill>
                <a:latin typeface="+mj-lt"/>
              </a:rPr>
              <a:t>PhDEL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) </a:t>
            </a:r>
            <a:endParaRPr lang="en-US" sz="3000" b="1" dirty="0" smtClean="0">
              <a:solidFill>
                <a:srgbClr val="800000"/>
              </a:solidFill>
              <a:latin typeface="+mj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000" b="1" dirty="0">
                <a:solidFill>
                  <a:srgbClr val="800000"/>
                </a:solidFill>
                <a:latin typeface="+mj-lt"/>
              </a:rPr>
              <a:t>F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irst </a:t>
            </a:r>
            <a:r>
              <a:rPr lang="en-US" sz="3000" b="1" dirty="0" err="1" smtClean="0">
                <a:solidFill>
                  <a:srgbClr val="800000"/>
                </a:solidFill>
                <a:latin typeface="+mj-lt"/>
              </a:rPr>
              <a:t>interprofessional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graduate 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program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Joint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-degree 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College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of Education and the College of Health Professions </a:t>
            </a:r>
            <a:endParaRPr lang="en-US" sz="3000" b="1" dirty="0" smtClean="0">
              <a:solidFill>
                <a:srgbClr val="800000"/>
              </a:solidFill>
              <a:latin typeface="+mj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Technology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-based, low residency 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program for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the 21st century working 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professional </a:t>
            </a:r>
            <a:endParaRPr lang="en-US" sz="3000" b="1" dirty="0">
              <a:solidFill>
                <a:srgbClr val="800000"/>
              </a:solidFill>
              <a:latin typeface="+mj-lt"/>
              <a:cs typeface="Garamond"/>
            </a:endParaRPr>
          </a:p>
        </p:txBody>
      </p:sp>
      <p:pic>
        <p:nvPicPr>
          <p:cNvPr id="2" name="Picture 1" descr="HPC4_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538595"/>
            <a:ext cx="5791200" cy="2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7772400" cy="109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Learning Objectives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436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ubtitle 2"/>
          <p:cNvSpPr txBox="1">
            <a:spLocks/>
          </p:cNvSpPr>
          <p:nvPr/>
        </p:nvSpPr>
        <p:spPr bwMode="auto">
          <a:xfrm>
            <a:off x="457200" y="1447800"/>
            <a:ext cx="868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Participants will be able to: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Design inquiry 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across </a:t>
            </a:r>
            <a:r>
              <a:rPr lang="en-US" sz="3100" b="1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 genres, including 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 confirmatory and exploratory research.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3100" b="1" dirty="0">
                <a:solidFill>
                  <a:srgbClr val="800000"/>
                </a:solidFill>
                <a:latin typeface="+mj-lt"/>
              </a:rPr>
              <a:t>Align QM standards with </a:t>
            </a:r>
            <a:r>
              <a:rPr lang="en-US" sz="3100" b="1" dirty="0" err="1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100" b="1" dirty="0">
                <a:solidFill>
                  <a:srgbClr val="800000"/>
                </a:solidFill>
                <a:latin typeface="+mj-lt"/>
              </a:rPr>
              <a:t> inquiry to  facilitate analysis of curricular design or change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.</a:t>
            </a:r>
            <a:endParaRPr lang="en-US" sz="3100" b="1" dirty="0" smtClean="0">
              <a:solidFill>
                <a:srgbClr val="800000"/>
              </a:solidFill>
              <a:latin typeface="+mj-lt"/>
            </a:endParaRP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Identify resources </a:t>
            </a:r>
            <a:r>
              <a:rPr lang="en-US" sz="3100" b="1" dirty="0">
                <a:solidFill>
                  <a:srgbClr val="800000"/>
                </a:solidFill>
                <a:latin typeface="+mj-lt"/>
              </a:rPr>
              <a:t>for 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implementation of </a:t>
            </a:r>
            <a:r>
              <a:rPr lang="en-US" sz="3100" b="1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100" b="1" dirty="0" smtClean="0">
                <a:solidFill>
                  <a:srgbClr val="800000"/>
                </a:solidFill>
                <a:latin typeface="+mj-lt"/>
              </a:rPr>
              <a:t> “from the start” projects.</a:t>
            </a:r>
            <a:endParaRPr lang="en-US" sz="3100" b="1" dirty="0">
              <a:solidFill>
                <a:srgbClr val="800000"/>
              </a:solidFill>
              <a:latin typeface="+mj-lt"/>
              <a:cs typeface="Garamond"/>
            </a:endParaRPr>
          </a:p>
          <a:p>
            <a:pPr marL="0" indent="0"/>
            <a:endParaRPr lang="en-US" sz="3200" b="1" dirty="0">
              <a:solidFill>
                <a:srgbClr val="800000"/>
              </a:solidFill>
              <a:latin typeface="+mj-lt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4582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Design inquiry through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535111"/>
            <a:ext cx="8305801" cy="379888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What is </a:t>
            </a:r>
            <a:r>
              <a:rPr lang="en-US" sz="3200" cap="none" dirty="0" err="1" smtClean="0">
                <a:solidFill>
                  <a:srgbClr val="800000"/>
                </a:solidFill>
                <a:latin typeface="+mj-lt"/>
              </a:rPr>
              <a:t>SoTL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?</a:t>
            </a:r>
          </a:p>
          <a:p>
            <a:pPr>
              <a:spcBef>
                <a:spcPts val="0"/>
              </a:spcBef>
            </a:pPr>
            <a:endParaRPr lang="en-US" sz="1200" cap="none" dirty="0" smtClean="0">
              <a:solidFill>
                <a:srgbClr val="80000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Scholarship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of teaching is problem-posting about an issue of teaching or learning, study of the problem through methods appropriate to disciplinary epistemologies, application of results to practice, communication of results, self-reflection, and peer review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. </a:t>
            </a:r>
            <a:r>
              <a:rPr lang="en-US" sz="1200" cap="none" dirty="0" smtClean="0">
                <a:solidFill>
                  <a:schemeClr val="tx1"/>
                </a:solidFill>
              </a:rPr>
              <a:t>Cambridge</a:t>
            </a:r>
            <a:r>
              <a:rPr lang="en-US" sz="1200" cap="none" dirty="0">
                <a:solidFill>
                  <a:schemeClr val="tx1"/>
                </a:solidFill>
              </a:rPr>
              <a:t>, B. L. (2001</a:t>
            </a:r>
            <a:r>
              <a:rPr lang="en-US" sz="1200" cap="none" dirty="0" smtClean="0">
                <a:solidFill>
                  <a:schemeClr val="tx1"/>
                </a:solidFill>
              </a:rPr>
              <a:t>)</a:t>
            </a:r>
            <a:endParaRPr lang="en-US" sz="1200" cap="none" dirty="0">
              <a:solidFill>
                <a:schemeClr val="tx1"/>
              </a:solidFill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5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7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458200" cy="92876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Design inquiry through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SoTL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6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acintosh HD:Users:krus6557:Desktop:Screen Shot 2017-04-25 at 1.31.05 PM.png"/>
          <p:cNvPicPr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90381"/>
            <a:ext cx="7068808" cy="3250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54591"/>
              </p:ext>
            </p:extLst>
          </p:nvPr>
        </p:nvGraphicFramePr>
        <p:xfrm>
          <a:off x="1066800" y="4655435"/>
          <a:ext cx="7068808" cy="206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6" imgW="6083300" imgH="1778000" progId="Word.Document.12">
                  <p:embed/>
                </p:oleObj>
              </mc:Choice>
              <mc:Fallback>
                <p:oleObj name="Document" r:id="rId6" imgW="6083300" imgH="177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4655435"/>
                        <a:ext cx="7068808" cy="2066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0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458200" cy="92876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Design inquiry through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SoTL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535111"/>
            <a:ext cx="8686801" cy="379888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5 Types of </a:t>
            </a:r>
            <a:r>
              <a:rPr lang="en-US" sz="3200" cap="none" dirty="0" err="1" smtClean="0">
                <a:solidFill>
                  <a:srgbClr val="800000"/>
                </a:solidFill>
                <a:latin typeface="+mj-lt"/>
              </a:rPr>
              <a:t>SoTL</a:t>
            </a:r>
            <a:endParaRPr lang="en-US" sz="3200" cap="none" dirty="0" smtClean="0">
              <a:solidFill>
                <a:srgbClr val="80000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1200" cap="none" dirty="0" smtClean="0">
              <a:solidFill>
                <a:srgbClr val="800000"/>
              </a:solidFill>
              <a:latin typeface="+mj-lt"/>
            </a:endParaRPr>
          </a:p>
          <a:p>
            <a:pPr marL="282575" indent="-282575">
              <a:spcBef>
                <a:spcPts val="0"/>
              </a:spcBef>
              <a:buFont typeface="Arial"/>
              <a:buChar char="•"/>
            </a:pP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Group 1: Reports on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particular classes</a:t>
            </a:r>
            <a:endParaRPr lang="en-US" sz="2800" cap="none" dirty="0">
              <a:solidFill>
                <a:srgbClr val="800000"/>
              </a:solidFill>
              <a:latin typeface="Calibri"/>
            </a:endParaRPr>
          </a:p>
          <a:p>
            <a:pPr marL="282575" indent="-282575">
              <a:spcBef>
                <a:spcPts val="0"/>
              </a:spcBef>
              <a:buFont typeface="Arial"/>
              <a:buChar char="•"/>
            </a:pP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Group 2: Reflections on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several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or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many years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of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teaching experience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,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informed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by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other </a:t>
            </a:r>
            <a:r>
              <a:rPr lang="en-US" sz="2800" cap="none" dirty="0" err="1" smtClean="0">
                <a:solidFill>
                  <a:srgbClr val="800000"/>
                </a:solidFill>
                <a:latin typeface="Calibri"/>
              </a:rPr>
              <a:t>SoTL</a:t>
            </a:r>
            <a:endParaRPr lang="en-US" sz="2800" cap="none" dirty="0" smtClean="0">
              <a:solidFill>
                <a:srgbClr val="800000"/>
              </a:solidFill>
              <a:latin typeface="Calibri"/>
            </a:endParaRPr>
          </a:p>
          <a:p>
            <a:pPr marL="282575" indent="-282575">
              <a:spcBef>
                <a:spcPts val="0"/>
              </a:spcBef>
              <a:buFont typeface="Arial"/>
              <a:buChar char="•"/>
            </a:pP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Group 3: Larger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contexts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: Comparisons of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courses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&amp;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comparisons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of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student change across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ime</a:t>
            </a:r>
          </a:p>
          <a:p>
            <a:pPr marL="282575" indent="-282575">
              <a:spcBef>
                <a:spcPts val="0"/>
              </a:spcBef>
              <a:buFont typeface="Arial"/>
              <a:buChar char="•"/>
            </a:pP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Group 4: Formal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research</a:t>
            </a:r>
            <a:endParaRPr lang="en-US" sz="2800" cap="none" dirty="0">
              <a:solidFill>
                <a:srgbClr val="800000"/>
              </a:solidFill>
              <a:latin typeface="Calibri"/>
            </a:endParaRPr>
          </a:p>
          <a:p>
            <a:pPr marL="282575" indent="-282575">
              <a:spcBef>
                <a:spcPts val="0"/>
              </a:spcBef>
              <a:buFont typeface="Arial"/>
              <a:buChar char="•"/>
            </a:pP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Group 5: Summaries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&amp; analyses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of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sets </a:t>
            </a:r>
            <a:r>
              <a:rPr lang="en-US" sz="2800" cap="none" dirty="0">
                <a:solidFill>
                  <a:srgbClr val="800000"/>
                </a:solidFill>
                <a:latin typeface="Calibri"/>
              </a:rPr>
              <a:t>of </a:t>
            </a:r>
            <a:r>
              <a:rPr lang="en-US" sz="2800" cap="none" dirty="0" smtClean="0">
                <a:solidFill>
                  <a:srgbClr val="800000"/>
                </a:solidFill>
                <a:latin typeface="Calibri"/>
              </a:rPr>
              <a:t>prior studies</a:t>
            </a:r>
            <a:endParaRPr lang="en-US" sz="2800" cap="none" dirty="0">
              <a:solidFill>
                <a:srgbClr val="800000"/>
              </a:solidFill>
              <a:latin typeface="Calibri"/>
            </a:endParaRPr>
          </a:p>
          <a:p>
            <a:pPr>
              <a:spcBef>
                <a:spcPts val="0"/>
              </a:spcBef>
            </a:pPr>
            <a:endParaRPr lang="en-US" sz="1200" dirty="0"/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1200" dirty="0"/>
          </a:p>
          <a:p>
            <a:r>
              <a:rPr lang="en-US" sz="1400" cap="none" dirty="0">
                <a:solidFill>
                  <a:srgbClr val="000000"/>
                </a:solidFill>
                <a:latin typeface="+mj-lt"/>
              </a:rPr>
              <a:t>University of Central Florida – Kinds of 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SoTL</a:t>
            </a:r>
            <a:r>
              <a:rPr lang="en-US" sz="1400" cap="none" dirty="0">
                <a:solidFill>
                  <a:srgbClr val="000000"/>
                </a:solidFill>
                <a:latin typeface="+mj-lt"/>
              </a:rPr>
              <a:t> Projects</a:t>
            </a:r>
          </a:p>
          <a:p>
            <a:r>
              <a:rPr lang="en-US" sz="1400" cap="none" dirty="0">
                <a:solidFill>
                  <a:srgbClr val="000000"/>
                </a:solidFill>
                <a:latin typeface="+mj-lt"/>
              </a:rPr>
              <a:t>http://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www.fctl.ucf.edu</a:t>
            </a:r>
            <a:r>
              <a:rPr lang="en-US" sz="1400" cap="none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researchandscholarship</a:t>
            </a:r>
            <a:r>
              <a:rPr lang="en-US" sz="1400" cap="none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sotl</a:t>
            </a:r>
            <a:r>
              <a:rPr lang="en-US" sz="1400" cap="none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whatIsSOTL</a:t>
            </a:r>
            <a:r>
              <a:rPr lang="en-US" sz="1400" cap="none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cap="none" dirty="0" err="1">
                <a:solidFill>
                  <a:srgbClr val="000000"/>
                </a:solidFill>
                <a:latin typeface="+mj-lt"/>
              </a:rPr>
              <a:t>kindsofprojects.php</a:t>
            </a:r>
            <a:endParaRPr lang="en-US" sz="1400" cap="none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3200" cap="none" dirty="0" smtClean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6C8899-C605-B94C-9E0E-C6DB3A52358B}" type="slidenum">
              <a:rPr lang="en-US" sz="1200" smtClean="0">
                <a:latin typeface="Arial Rounded MT Bold" charset="0"/>
                <a:cs typeface="Arial Rounded MT Bold" charset="0"/>
              </a:rPr>
              <a:t>7</a:t>
            </a:fld>
            <a:endParaRPr lang="en-US" sz="1200" dirty="0" smtClean="0">
              <a:latin typeface="Arial Rounded MT Bold" charset="0"/>
              <a:cs typeface="Arial Rounded MT Bold" charset="0"/>
            </a:endParaRPr>
          </a:p>
          <a:p>
            <a:pPr algn="r" eaLnBrk="1" hangingPunct="1"/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5245235" cy="4754563"/>
          </a:xfrm>
        </p:spPr>
        <p:txBody>
          <a:bodyPr/>
          <a:lstStyle/>
          <a:p>
            <a:r>
              <a:rPr lang="en-US" sz="3200" cap="none" dirty="0" smtClean="0">
                <a:solidFill>
                  <a:srgbClr val="800000"/>
                </a:solidFill>
                <a:latin typeface="Calibri"/>
              </a:rPr>
              <a:t>Quality Matters General </a:t>
            </a:r>
            <a:r>
              <a:rPr lang="en-US" sz="3200" cap="none" dirty="0">
                <a:solidFill>
                  <a:srgbClr val="800000"/>
                </a:solidFill>
                <a:latin typeface="Calibri"/>
              </a:rPr>
              <a:t>Standards </a:t>
            </a:r>
            <a:r>
              <a:rPr lang="en-US" sz="3200" cap="none" dirty="0" smtClean="0">
                <a:solidFill>
                  <a:srgbClr val="800000"/>
                </a:solidFill>
                <a:latin typeface="Calibri"/>
              </a:rPr>
              <a:t>and Rubric:</a:t>
            </a:r>
            <a:endParaRPr lang="en-US" sz="3200" cap="none" dirty="0">
              <a:solidFill>
                <a:srgbClr val="800000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Course Overview and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Learning Objectives (Competencies)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Assessment and Measurement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Instructional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Course Activities </a:t>
            </a:r>
            <a:r>
              <a:rPr lang="en-US" cap="none" dirty="0" smtClean="0">
                <a:solidFill>
                  <a:srgbClr val="800000"/>
                </a:solidFill>
                <a:latin typeface="Calibri"/>
              </a:rPr>
              <a:t>&amp; </a:t>
            </a:r>
            <a:r>
              <a:rPr lang="en-US" cap="none" dirty="0">
                <a:solidFill>
                  <a:srgbClr val="800000"/>
                </a:solidFill>
                <a:latin typeface="Calibri"/>
              </a:rPr>
              <a:t>Learner 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Course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Learner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>
                <a:solidFill>
                  <a:srgbClr val="800000"/>
                </a:solidFill>
                <a:latin typeface="Calibri"/>
              </a:rPr>
              <a:t>Accessibility and </a:t>
            </a:r>
            <a:r>
              <a:rPr lang="en-US" cap="none" dirty="0" smtClean="0">
                <a:solidFill>
                  <a:srgbClr val="800000"/>
                </a:solidFill>
                <a:latin typeface="Calibri"/>
              </a:rPr>
              <a:t>Usability</a:t>
            </a:r>
            <a:endParaRPr lang="en-US" cap="none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8</a:t>
            </a:fld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QM Standards with Point Values Fifth Edition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671" y="1371600"/>
            <a:ext cx="34151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28600" y="138040"/>
            <a:ext cx="8915400" cy="92876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Align QM standards w </a:t>
            </a:r>
            <a:r>
              <a:rPr lang="en-US" sz="4000" dirty="0" err="1" smtClean="0">
                <a:latin typeface="Arial" charset="0"/>
                <a:ea typeface="ＭＳ Ｐゴシック" charset="0"/>
                <a:cs typeface="Arial" charset="0"/>
              </a:rPr>
              <a:t>SoTL</a:t>
            </a:r>
            <a:r>
              <a:rPr lang="en-US" sz="4000" dirty="0" smtClean="0">
                <a:latin typeface="Arial" charset="0"/>
                <a:ea typeface="ＭＳ Ｐゴシック" charset="0"/>
                <a:cs typeface="Arial" charset="0"/>
              </a:rPr>
              <a:t> inquiry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Group 1. </a:t>
            </a:r>
            <a:r>
              <a:rPr lang="en-US" sz="3200" cap="none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Reports on a particular class</a:t>
            </a:r>
            <a:endParaRPr lang="en-US" sz="3200" cap="none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/>
          <a:p>
            <a:pPr marL="0" indent="0"/>
            <a:r>
              <a:rPr lang="en-US" sz="2800" i="1" cap="none" dirty="0" smtClean="0">
                <a:solidFill>
                  <a:srgbClr val="000000"/>
                </a:solidFill>
                <a:latin typeface="+mj-lt"/>
              </a:rPr>
              <a:t>Group 1.A. It </a:t>
            </a:r>
            <a:r>
              <a:rPr lang="en-US" sz="2800" i="1" cap="none" dirty="0">
                <a:solidFill>
                  <a:srgbClr val="000000"/>
                </a:solidFill>
                <a:latin typeface="+mj-lt"/>
              </a:rPr>
              <a:t>worked</a:t>
            </a:r>
            <a:r>
              <a:rPr lang="en-US" sz="2800" i="1" cap="none" dirty="0" smtClean="0">
                <a:solidFill>
                  <a:srgbClr val="000000"/>
                </a:solidFill>
                <a:latin typeface="+mj-lt"/>
              </a:rPr>
              <a:t>!  QM6.1 – 6.4 Course Technology</a:t>
            </a:r>
          </a:p>
          <a:p>
            <a:pPr marL="0" indent="0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Q: What is role of technology in supporting </a:t>
            </a:r>
            <a:r>
              <a:rPr lang="en-US" cap="none" dirty="0" err="1" smtClean="0">
                <a:solidFill>
                  <a:srgbClr val="800000"/>
                </a:solidFill>
                <a:latin typeface="+mj-lt"/>
              </a:rPr>
              <a:t>PhDEL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 community?</a:t>
            </a:r>
          </a:p>
          <a:p>
            <a:pPr marL="346075" indent="-346075"/>
            <a:r>
              <a:rPr lang="en-US" cap="none" dirty="0">
                <a:solidFill>
                  <a:srgbClr val="800000"/>
                </a:solidFill>
                <a:latin typeface="+mj-lt"/>
              </a:rPr>
              <a:t>M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: LMS materials, live video conference, recordings, </a:t>
            </a:r>
            <a:r>
              <a:rPr lang="en-US" cap="none" dirty="0" err="1" smtClean="0">
                <a:solidFill>
                  <a:srgbClr val="800000"/>
                </a:solidFill>
                <a:latin typeface="+mj-lt"/>
              </a:rPr>
              <a:t>eportfolio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, university services, </a:t>
            </a:r>
            <a:r>
              <a:rPr lang="en-US" cap="none" dirty="0" err="1" smtClean="0">
                <a:solidFill>
                  <a:srgbClr val="800000"/>
                </a:solidFill>
                <a:latin typeface="+mj-lt"/>
              </a:rPr>
              <a:t>GoogleDrive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en-US" cap="none" dirty="0" err="1" smtClean="0">
                <a:solidFill>
                  <a:srgbClr val="800000"/>
                </a:solidFill>
                <a:latin typeface="+mj-lt"/>
              </a:rPr>
              <a:t>screencasting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en-US" cap="none" dirty="0" err="1" smtClean="0">
                <a:solidFill>
                  <a:srgbClr val="800000"/>
                </a:solidFill>
                <a:latin typeface="+mj-lt"/>
              </a:rPr>
              <a:t>Mendeley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 </a:t>
            </a:r>
          </a:p>
          <a:p>
            <a:pPr marL="0" indent="0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O: ID new topics, community of practice smooth start up!</a:t>
            </a:r>
          </a:p>
          <a:p>
            <a:pPr marL="0" indent="0"/>
            <a:endParaRPr lang="en-US" sz="1200" cap="none" dirty="0" smtClean="0">
              <a:solidFill>
                <a:srgbClr val="800000"/>
              </a:solidFill>
              <a:latin typeface="+mj-lt"/>
            </a:endParaRP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Q: How does orientation minimize problems with technology?</a:t>
            </a:r>
          </a:p>
          <a:p>
            <a:pPr marL="346075" indent="-346075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M: tutorials, participation required, Q &amp; A</a:t>
            </a:r>
          </a:p>
          <a:p>
            <a:pPr marL="0" indent="0"/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O: </a:t>
            </a:r>
            <a:r>
              <a:rPr lang="en-US" cap="none" dirty="0">
                <a:solidFill>
                  <a:srgbClr val="800000"/>
                </a:solidFill>
                <a:latin typeface="+mj-lt"/>
              </a:rPr>
              <a:t>all participants on, 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tech </a:t>
            </a:r>
            <a:r>
              <a:rPr lang="en-US" cap="none" dirty="0">
                <a:solidFill>
                  <a:srgbClr val="800000"/>
                </a:solidFill>
                <a:latin typeface="+mj-lt"/>
              </a:rPr>
              <a:t>issues </a:t>
            </a:r>
            <a:r>
              <a:rPr lang="en-US" cap="none" dirty="0" smtClean="0">
                <a:solidFill>
                  <a:srgbClr val="800000"/>
                </a:solidFill>
                <a:latin typeface="+mj-lt"/>
              </a:rPr>
              <a:t>resolved prior to class</a:t>
            </a:r>
          </a:p>
          <a:p>
            <a:pPr marL="0" indent="0"/>
            <a:endParaRPr lang="en-US" cap="none" dirty="0" smtClean="0">
              <a:latin typeface="+mj-lt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algn="r" eaLnBrk="1" hangingPunct="1"/>
              <a:t>9</a:t>
            </a:fld>
            <a:endParaRPr lang="en-US" sz="1200" dirty="0">
              <a:latin typeface="Arial Rounded MT Bold" charset="0"/>
              <a:cs typeface="Arial Rounded MT Bold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5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30742</TotalTime>
  <Words>1273</Words>
  <Application>Microsoft Macintosh PowerPoint</Application>
  <PresentationFormat>On-screen Show (4:3)</PresentationFormat>
  <Paragraphs>164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Word Document</vt:lpstr>
      <vt:lpstr>PowerPoint Presentation</vt:lpstr>
      <vt:lpstr>Purpose of the paper</vt:lpstr>
      <vt:lpstr>How did we get here?</vt:lpstr>
      <vt:lpstr>Learning Objectives</vt:lpstr>
      <vt:lpstr>Design inquiry through SoTL</vt:lpstr>
      <vt:lpstr>Design inquiry through SoTL</vt:lpstr>
      <vt:lpstr>Design inquiry through SoTL</vt:lpstr>
      <vt:lpstr>Align QM standards w SoTL inquiry</vt:lpstr>
      <vt:lpstr>Align QM standards w SoTL inquiry</vt:lpstr>
      <vt:lpstr>Align QM standards w SoTL inquiry</vt:lpstr>
      <vt:lpstr>Align QM standards w SoTL inquiry</vt:lpstr>
      <vt:lpstr>Align QM standards w SoTL inquiry</vt:lpstr>
      <vt:lpstr>Align QM standards w SoTL inquiry</vt:lpstr>
      <vt:lpstr>Align QM standards w SoTL inquiry</vt:lpstr>
      <vt:lpstr>Tailor your SoTL inquiry</vt:lpstr>
      <vt:lpstr>Tailor your SoTL inquiry</vt:lpstr>
      <vt:lpstr>Key messages </vt:lpstr>
      <vt:lpstr>Resources</vt:lpstr>
      <vt:lpstr>Resources</vt:lpstr>
      <vt:lpstr>Comments?  Questions?  </vt:lpstr>
    </vt:vector>
  </TitlesOfParts>
  <Company>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King</dc:creator>
  <cp:lastModifiedBy>Nancy Krusen</cp:lastModifiedBy>
  <cp:revision>354</cp:revision>
  <cp:lastPrinted>2011-10-06T17:26:51Z</cp:lastPrinted>
  <dcterms:created xsi:type="dcterms:W3CDTF">2010-11-19T23:07:07Z</dcterms:created>
  <dcterms:modified xsi:type="dcterms:W3CDTF">2017-09-13T21:39:25Z</dcterms:modified>
</cp:coreProperties>
</file>