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86" r:id="rId3"/>
    <p:sldId id="258" r:id="rId4"/>
    <p:sldId id="259" r:id="rId5"/>
    <p:sldId id="260" r:id="rId6"/>
    <p:sldId id="269" r:id="rId7"/>
    <p:sldId id="274" r:id="rId8"/>
    <p:sldId id="276" r:id="rId9"/>
    <p:sldId id="277" r:id="rId10"/>
    <p:sldId id="262" r:id="rId11"/>
    <p:sldId id="278" r:id="rId12"/>
    <p:sldId id="275" r:id="rId13"/>
    <p:sldId id="272" r:id="rId14"/>
    <p:sldId id="271" r:id="rId15"/>
    <p:sldId id="279" r:id="rId16"/>
    <p:sldId id="280" r:id="rId17"/>
    <p:sldId id="281" r:id="rId18"/>
    <p:sldId id="282" r:id="rId19"/>
    <p:sldId id="270" r:id="rId20"/>
    <p:sldId id="273" r:id="rId21"/>
    <p:sldId id="263" r:id="rId22"/>
    <p:sldId id="285" r:id="rId23"/>
    <p:sldId id="265" r:id="rId24"/>
    <p:sldId id="266" r:id="rId25"/>
    <p:sldId id="267"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88" d="100"/>
          <a:sy n="88" d="100"/>
        </p:scale>
        <p:origin x="1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728F3-69B6-42EC-AF3F-23EC79E7309A}"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E0010-7BF4-4EBA-B0A1-8681B42AE1D7}" type="slidenum">
              <a:rPr lang="en-US" smtClean="0"/>
              <a:t>‹#›</a:t>
            </a:fld>
            <a:endParaRPr lang="en-US"/>
          </a:p>
        </p:txBody>
      </p:sp>
    </p:spTree>
    <p:extLst>
      <p:ext uri="{BB962C8B-B14F-4D97-AF65-F5344CB8AC3E}">
        <p14:creationId xmlns:p14="http://schemas.microsoft.com/office/powerpoint/2010/main" val="303913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1947E-2F9D-3844-8878-62F942D7CB3B}" type="slidenum">
              <a:rPr lang="en-US" smtClean="0"/>
              <a:t>10</a:t>
            </a:fld>
            <a:endParaRPr lang="en-US"/>
          </a:p>
        </p:txBody>
      </p:sp>
    </p:spTree>
    <p:extLst>
      <p:ext uri="{BB962C8B-B14F-4D97-AF65-F5344CB8AC3E}">
        <p14:creationId xmlns:p14="http://schemas.microsoft.com/office/powerpoint/2010/main" val="374187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1947E-2F9D-3844-8878-62F942D7CB3B}" type="slidenum">
              <a:rPr lang="en-US" smtClean="0"/>
              <a:t>11</a:t>
            </a:fld>
            <a:endParaRPr lang="en-US"/>
          </a:p>
        </p:txBody>
      </p:sp>
    </p:spTree>
    <p:extLst>
      <p:ext uri="{BB962C8B-B14F-4D97-AF65-F5344CB8AC3E}">
        <p14:creationId xmlns:p14="http://schemas.microsoft.com/office/powerpoint/2010/main" val="91603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90bb0264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90bb0264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62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9cdfb22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9cdfb22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95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9cdfb22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9cdfb22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88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84e6396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84e6396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92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935A4-B5FA-43B7-AAFC-3CA92A29E309}"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73149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935A4-B5FA-43B7-AAFC-3CA92A29E309}"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208994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935A4-B5FA-43B7-AAFC-3CA92A29E309}"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405185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265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935A4-B5FA-43B7-AAFC-3CA92A29E309}"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45647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B935A4-B5FA-43B7-AAFC-3CA92A29E309}"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177424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B935A4-B5FA-43B7-AAFC-3CA92A29E309}"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11449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B935A4-B5FA-43B7-AAFC-3CA92A29E309}"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342619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B935A4-B5FA-43B7-AAFC-3CA92A29E309}"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417359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935A4-B5FA-43B7-AAFC-3CA92A29E309}"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100364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B935A4-B5FA-43B7-AAFC-3CA92A29E309}"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314519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B935A4-B5FA-43B7-AAFC-3CA92A29E309}"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8DBD5-9473-431B-9509-0AD29BCB83BD}" type="slidenum">
              <a:rPr lang="en-US" smtClean="0"/>
              <a:t>‹#›</a:t>
            </a:fld>
            <a:endParaRPr lang="en-US"/>
          </a:p>
        </p:txBody>
      </p:sp>
    </p:spTree>
    <p:extLst>
      <p:ext uri="{BB962C8B-B14F-4D97-AF65-F5344CB8AC3E}">
        <p14:creationId xmlns:p14="http://schemas.microsoft.com/office/powerpoint/2010/main" val="118683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935A4-B5FA-43B7-AAFC-3CA92A29E309}" type="datetimeFigureOut">
              <a:rPr lang="en-US" smtClean="0"/>
              <a:t>10/27/2020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8DBD5-9473-431B-9509-0AD29BCB83BD}" type="slidenum">
              <a:rPr lang="en-US" smtClean="0"/>
              <a:t>‹#›</a:t>
            </a:fld>
            <a:endParaRPr lang="en-US"/>
          </a:p>
        </p:txBody>
      </p:sp>
    </p:spTree>
    <p:extLst>
      <p:ext uri="{BB962C8B-B14F-4D97-AF65-F5344CB8AC3E}">
        <p14:creationId xmlns:p14="http://schemas.microsoft.com/office/powerpoint/2010/main" val="438393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pack.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ehaviormodel.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inyurl.com/qmconnectsession"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tinyurl.com/activelearningoutlines" TargetMode="External"/><Relationship Id="rId4" Type="http://schemas.openxmlformats.org/officeDocument/2006/relationships/hyperlink" Target="https://tinyurl.com/qmconnecttpacklms"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scuhs.instructure.com/courses/4214"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mailto:swatiramani@scuhs.edu"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2190/0EW7-01WB-BKHL-QDYV" TargetMode="External"/><Relationship Id="rId2" Type="http://schemas.openxmlformats.org/officeDocument/2006/relationships/hyperlink" Target="https://behaviormodel.org/" TargetMode="External"/><Relationship Id="rId1" Type="http://schemas.openxmlformats.org/officeDocument/2006/relationships/slideLayout" Target="../slideLayouts/slideLayout12.xml"/><Relationship Id="rId6" Type="http://schemas.openxmlformats.org/officeDocument/2006/relationships/hyperlink" Target="http://tpack.org/" TargetMode="External"/><Relationship Id="rId5" Type="http://schemas.openxmlformats.org/officeDocument/2006/relationships/hyperlink" Target="http://www.punyamishra.com/wp-content/uploads/2008/01/mishra-koehler-tcr2006.pdf" TargetMode="External"/><Relationship Id="rId4" Type="http://schemas.openxmlformats.org/officeDocument/2006/relationships/hyperlink" Target="http://www.citejournal.org/volume-9/issue-1-09/general/what-is-technological-pedagogicalcontent-knowled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514" y="2014990"/>
            <a:ext cx="9144000" cy="1838551"/>
          </a:xfrm>
        </p:spPr>
        <p:txBody>
          <a:bodyPr>
            <a:normAutofit fontScale="90000"/>
          </a:bodyPr>
          <a:lstStyle/>
          <a:p>
            <a:r>
              <a:rPr lang="en-US" sz="5400" b="1" i="1" dirty="0" smtClean="0">
                <a:latin typeface="Times New Roman" panose="02020603050405020304" pitchFamily="18" charset="0"/>
                <a:cs typeface="Times New Roman" panose="02020603050405020304" pitchFamily="18" charset="0"/>
              </a:rPr>
              <a:t>Individualizing Faculty Development on Effective Use of LMS Using TPACK Model</a:t>
            </a:r>
            <a:endParaRPr lang="en-US" sz="5400" b="1"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65514" y="4255181"/>
            <a:ext cx="9144000" cy="1655762"/>
          </a:xfrm>
        </p:spPr>
        <p:txBody>
          <a:bodyPr>
            <a:normAutofit fontScale="85000" lnSpcReduction="10000"/>
          </a:bodyPr>
          <a:lstStyle/>
          <a:p>
            <a:pPr>
              <a:defRPr sz="4400" b="1">
                <a:solidFill>
                  <a:srgbClr val="0070C0"/>
                </a:solidFill>
                <a:latin typeface="Times New Roman"/>
                <a:ea typeface="Times New Roman"/>
                <a:cs typeface="Times New Roman"/>
                <a:sym typeface="Times New Roman"/>
              </a:defRPr>
            </a:pPr>
            <a:r>
              <a:rPr lang="en-US" dirty="0"/>
              <a:t>Swati Ramani</a:t>
            </a:r>
          </a:p>
          <a:p>
            <a:pPr>
              <a:defRPr sz="3100" i="1">
                <a:solidFill>
                  <a:srgbClr val="0070C0"/>
                </a:solidFill>
                <a:latin typeface="Times New Roman"/>
                <a:ea typeface="Times New Roman"/>
                <a:cs typeface="Times New Roman"/>
                <a:sym typeface="Times New Roman"/>
              </a:defRPr>
            </a:pPr>
            <a:r>
              <a:rPr lang="en-US" dirty="0"/>
              <a:t>Director of Faculty Development &amp; Curriculum Management</a:t>
            </a:r>
          </a:p>
          <a:p>
            <a:pPr>
              <a:defRPr sz="3100" i="1">
                <a:solidFill>
                  <a:srgbClr val="0070C0"/>
                </a:solidFill>
                <a:latin typeface="Times New Roman"/>
                <a:ea typeface="Times New Roman"/>
                <a:cs typeface="Times New Roman"/>
                <a:sym typeface="Times New Roman"/>
              </a:defRPr>
            </a:pPr>
            <a:r>
              <a:rPr lang="en-US" dirty="0"/>
              <a:t>Southern California University of Health Sciences</a:t>
            </a:r>
          </a:p>
          <a:p>
            <a:endParaRPr lang="en-US" dirty="0"/>
          </a:p>
        </p:txBody>
      </p:sp>
      <p:pic>
        <p:nvPicPr>
          <p:cNvPr id="1026" name="Picture 2" descr="https://lh3.googleusercontent.com/AyGDz9jVoqxhPrQrSjjY3heewhqainq8C6GGYa2Amx5wQ3Gx7y--lPgVJ9N5MqHzccZujV4ORVOFZ4oKsG0MhziTpKsQdDdNLpdeisK_PltXu66JsLA08pCrLrqBq1ShW6KCUPsXX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2343" y="298407"/>
            <a:ext cx="6367488" cy="1086453"/>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95;p18"/>
          <p:cNvPicPr preferRelativeResize="0"/>
          <p:nvPr/>
        </p:nvPicPr>
        <p:blipFill>
          <a:blip r:embed="rId3">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260844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0D37-FB77-004C-BC07-3B0183CA80A5}"/>
              </a:ext>
            </a:extLst>
          </p:cNvPr>
          <p:cNvSpPr>
            <a:spLocks noGrp="1"/>
          </p:cNvSpPr>
          <p:nvPr>
            <p:ph type="title"/>
          </p:nvPr>
        </p:nvSpPr>
        <p:spPr>
          <a:xfrm>
            <a:off x="648929" y="629266"/>
            <a:ext cx="3651467" cy="1676603"/>
          </a:xfrm>
        </p:spPr>
        <p:txBody>
          <a:bodyPr>
            <a:normAutofit/>
          </a:bodyPr>
          <a:lstStyle/>
          <a:p>
            <a:r>
              <a:rPr lang="en-US" dirty="0">
                <a:latin typeface="Times New Roman" panose="02020603050405020304" pitchFamily="18" charset="0"/>
                <a:cs typeface="Times New Roman" panose="02020603050405020304" pitchFamily="18" charset="0"/>
              </a:rPr>
              <a:t>TPACK MODEL</a:t>
            </a:r>
          </a:p>
        </p:txBody>
      </p:sp>
      <p:sp>
        <p:nvSpPr>
          <p:cNvPr id="9" name="Content Placeholder 8">
            <a:extLst>
              <a:ext uri="{FF2B5EF4-FFF2-40B4-BE49-F238E27FC236}">
                <a16:creationId xmlns:a16="http://schemas.microsoft.com/office/drawing/2014/main" id="{B3A113AD-4B42-4E41-AFF6-10EAAC06627C}"/>
              </a:ext>
            </a:extLst>
          </p:cNvPr>
          <p:cNvSpPr>
            <a:spLocks noGrp="1"/>
          </p:cNvSpPr>
          <p:nvPr>
            <p:ph idx="1"/>
          </p:nvPr>
        </p:nvSpPr>
        <p:spPr>
          <a:xfrm>
            <a:off x="648931" y="2438400"/>
            <a:ext cx="3651466" cy="3785419"/>
          </a:xfrm>
        </p:spPr>
        <p:txBody>
          <a:bodyPr>
            <a:normAutofit/>
          </a:bodyPr>
          <a:lstStyle/>
          <a:p>
            <a:endParaRPr lang="en-US" dirty="0">
              <a:latin typeface="Times New Roman" panose="02020603050405020304" pitchFamily="18" charset="0"/>
              <a:cs typeface="Times New Roman" panose="02020603050405020304" pitchFamily="18" charset="0"/>
            </a:endParaRPr>
          </a:p>
        </p:txBody>
      </p:sp>
      <p:pic>
        <p:nvPicPr>
          <p:cNvPr id="5" name="Content Placeholder 4" descr="A picture containing game&#10;&#10;Description automatically generated">
            <a:extLst>
              <a:ext uri="{FF2B5EF4-FFF2-40B4-BE49-F238E27FC236}">
                <a16:creationId xmlns:a16="http://schemas.microsoft.com/office/drawing/2014/main" id="{0D1BE43A-3657-D64A-8BAB-A7C99D1453B9}"/>
              </a:ext>
            </a:extLst>
          </p:cNvPr>
          <p:cNvPicPr>
            <a:picLocks noChangeAspect="1"/>
          </p:cNvPicPr>
          <p:nvPr/>
        </p:nvPicPr>
        <p:blipFill rotWithShape="1">
          <a:blip r:embed="rId3"/>
          <a:srcRect l="1706"/>
          <a:stretch/>
        </p:blipFill>
        <p:spPr>
          <a:xfrm>
            <a:off x="4639056" y="10"/>
            <a:ext cx="7552944" cy="6640820"/>
          </a:xfrm>
          <a:prstGeom prst="rect">
            <a:avLst/>
          </a:prstGeom>
          <a:effectLst/>
        </p:spPr>
      </p:pic>
      <p:sp>
        <p:nvSpPr>
          <p:cNvPr id="3" name="TextBox 2"/>
          <p:cNvSpPr txBox="1"/>
          <p:nvPr/>
        </p:nvSpPr>
        <p:spPr>
          <a:xfrm>
            <a:off x="7772400" y="6640830"/>
            <a:ext cx="4857750"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Source: </a:t>
            </a:r>
            <a:r>
              <a:rPr lang="en-US" sz="1200" dirty="0">
                <a:latin typeface="Times New Roman" panose="02020603050405020304" pitchFamily="18" charset="0"/>
                <a:cs typeface="Times New Roman" panose="02020603050405020304" pitchFamily="18" charset="0"/>
                <a:hlinkClick r:id="rId4"/>
              </a:rPr>
              <a:t>http://tpack.org/</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730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0D37-FB77-004C-BC07-3B0183CA80A5}"/>
              </a:ext>
            </a:extLst>
          </p:cNvPr>
          <p:cNvSpPr>
            <a:spLocks noGrp="1"/>
          </p:cNvSpPr>
          <p:nvPr>
            <p:ph type="title"/>
          </p:nvPr>
        </p:nvSpPr>
        <p:spPr>
          <a:xfrm>
            <a:off x="648929" y="629266"/>
            <a:ext cx="3651467" cy="1676603"/>
          </a:xfrm>
        </p:spPr>
        <p:txBody>
          <a:bodyPr>
            <a:normAutofit fontScale="90000"/>
          </a:bodyPr>
          <a:lstStyle/>
          <a:p>
            <a:r>
              <a:rPr lang="en-US" dirty="0" smtClean="0">
                <a:latin typeface="Times New Roman" panose="02020603050405020304" pitchFamily="18" charset="0"/>
                <a:cs typeface="Times New Roman" panose="02020603050405020304" pitchFamily="18" charset="0"/>
              </a:rPr>
              <a:t>BJ Fogg’s Behavioral Model</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32173" y="948154"/>
            <a:ext cx="6088913" cy="4059274"/>
          </a:xfrm>
        </p:spPr>
      </p:pic>
      <p:sp>
        <p:nvSpPr>
          <p:cNvPr id="3" name="TextBox 2"/>
          <p:cNvSpPr txBox="1"/>
          <p:nvPr/>
        </p:nvSpPr>
        <p:spPr>
          <a:xfrm>
            <a:off x="4659086" y="6477544"/>
            <a:ext cx="7532914"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Source: BJ Fogg. (2020, September 23). Behavior Model. Retrieved October 26, 2020, from </a:t>
            </a:r>
            <a:r>
              <a:rPr lang="en-US" sz="1200" dirty="0">
                <a:latin typeface="Times New Roman" panose="02020603050405020304" pitchFamily="18" charset="0"/>
                <a:cs typeface="Times New Roman" panose="02020603050405020304" pitchFamily="18" charset="0"/>
                <a:hlinkClick r:id="rId4"/>
              </a:rPr>
              <a:t>https://behaviormodel.org/</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647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 y="239484"/>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Past Experiences- Theory into Practice</a:t>
            </a:r>
            <a:br>
              <a:rPr lang="en-US" sz="5000" b="1"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Design Research </a:t>
            </a:r>
            <a:r>
              <a:rPr lang="en-US" dirty="0" smtClean="0">
                <a:latin typeface="Times New Roman" panose="02020603050405020304" pitchFamily="18" charset="0"/>
                <a:cs typeface="Times New Roman" panose="02020603050405020304" pitchFamily="18" charset="0"/>
              </a:rPr>
              <a:t>Project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1801" y="1879633"/>
            <a:ext cx="10515600" cy="4694238"/>
          </a:xfrm>
        </p:spPr>
        <p:txBody>
          <a:bodyPr>
            <a:noAutofit/>
          </a:bodyPr>
          <a:lstStyle/>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4400" dirty="0" smtClean="0">
                <a:latin typeface="Times New Roman" panose="02020603050405020304" pitchFamily="18" charset="0"/>
                <a:cs typeface="Times New Roman" panose="02020603050405020304" pitchFamily="18" charset="0"/>
              </a:rPr>
              <a:t>Artifact Design</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Mobile App Prototype Design- Canvas Me!</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Connecting with Preparing Future Faculty (like staff from the Center for Teaching &amp; Learning)</a:t>
            </a:r>
          </a:p>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endParaRPr lang="en-US" sz="4400" dirty="0" smtClean="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2214271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Mobile App- Canvas Me!</a:t>
            </a:r>
            <a:endParaRPr lang="en-US" sz="50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012" y="1554162"/>
            <a:ext cx="8621920" cy="4694238"/>
          </a:xfrm>
        </p:spPr>
      </p:pic>
      <p:pic>
        <p:nvPicPr>
          <p:cNvPr id="4" name="Google Shape;95;p18"/>
          <p:cNvPicPr preferRelativeResize="0"/>
          <p:nvPr/>
        </p:nvPicPr>
        <p:blipFill>
          <a:blip r:embed="rId3">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209110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Mobile App- Canvas Me!</a:t>
            </a:r>
            <a:endParaRPr lang="en-US" sz="5000" b="1"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46619" y="1305286"/>
            <a:ext cx="4003843" cy="2549752"/>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083" y="1336385"/>
            <a:ext cx="3971721" cy="25186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285" y="4044724"/>
            <a:ext cx="4362174" cy="276137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6619" y="4044724"/>
            <a:ext cx="4165004" cy="2663220"/>
          </a:xfrm>
          <a:prstGeom prst="rect">
            <a:avLst/>
          </a:prstGeom>
        </p:spPr>
      </p:pic>
    </p:spTree>
    <p:extLst>
      <p:ext uri="{BB962C8B-B14F-4D97-AF65-F5344CB8AC3E}">
        <p14:creationId xmlns:p14="http://schemas.microsoft.com/office/powerpoint/2010/main" val="404107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Mobile App- Canvas Me!</a:t>
            </a:r>
            <a:endParaRPr lang="en-US" sz="5000" b="1"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1590" y="1513114"/>
            <a:ext cx="7484810" cy="4697833"/>
          </a:xfrm>
        </p:spPr>
      </p:pic>
    </p:spTree>
    <p:extLst>
      <p:ext uri="{BB962C8B-B14F-4D97-AF65-F5344CB8AC3E}">
        <p14:creationId xmlns:p14="http://schemas.microsoft.com/office/powerpoint/2010/main" val="871426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Mobile App- Canvas Me!</a:t>
            </a:r>
            <a:endParaRPr lang="en-US" sz="5000" b="1"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030" y="1266362"/>
            <a:ext cx="7700894" cy="4910601"/>
          </a:xfrm>
        </p:spPr>
      </p:pic>
    </p:spTree>
    <p:extLst>
      <p:ext uri="{BB962C8B-B14F-4D97-AF65-F5344CB8AC3E}">
        <p14:creationId xmlns:p14="http://schemas.microsoft.com/office/powerpoint/2010/main" val="2450382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Mobile App- Canvas Me!</a:t>
            </a:r>
            <a:endParaRPr lang="en-US" sz="5000" b="1"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28057"/>
            <a:ext cx="4718740" cy="29731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95" y="1412648"/>
            <a:ext cx="4930484" cy="313758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2387" y="4341729"/>
            <a:ext cx="3799870" cy="2420916"/>
          </a:xfrm>
          <a:prstGeom prst="rect">
            <a:avLst/>
          </a:prstGeom>
        </p:spPr>
      </p:pic>
    </p:spTree>
    <p:extLst>
      <p:ext uri="{BB962C8B-B14F-4D97-AF65-F5344CB8AC3E}">
        <p14:creationId xmlns:p14="http://schemas.microsoft.com/office/powerpoint/2010/main" val="3310090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Mobile App- Canvas Me!</a:t>
            </a:r>
            <a:endParaRPr lang="en-US" sz="5000" b="1"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14" y="1933662"/>
            <a:ext cx="5213321" cy="330549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784" y="1933662"/>
            <a:ext cx="4952929" cy="3137191"/>
          </a:xfrm>
          <a:prstGeom prst="rect">
            <a:avLst/>
          </a:prstGeom>
        </p:spPr>
      </p:pic>
    </p:spTree>
    <p:extLst>
      <p:ext uri="{BB962C8B-B14F-4D97-AF65-F5344CB8AC3E}">
        <p14:creationId xmlns:p14="http://schemas.microsoft.com/office/powerpoint/2010/main" val="3989883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Past Experiences- Theory into Practice</a:t>
            </a:r>
            <a:endParaRPr lang="en-US" sz="5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12648"/>
            <a:ext cx="10515600" cy="4694238"/>
          </a:xfrm>
        </p:spPr>
        <p:txBody>
          <a:bodyPr>
            <a:noAutofit/>
          </a:bodyPr>
          <a:lstStyle/>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4400" dirty="0" smtClean="0">
                <a:latin typeface="Times New Roman" panose="02020603050405020304" pitchFamily="18" charset="0"/>
                <a:cs typeface="Times New Roman" panose="02020603050405020304" pitchFamily="18" charset="0"/>
              </a:rPr>
              <a:t>Website Training links</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4400" dirty="0" smtClean="0">
                <a:latin typeface="Times New Roman" panose="02020603050405020304" pitchFamily="18" charset="0"/>
                <a:cs typeface="Times New Roman" panose="02020603050405020304" pitchFamily="18" charset="0"/>
              </a:rPr>
              <a:t>Workshops</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endParaRPr lang="en-US" sz="4400" dirty="0">
              <a:latin typeface="Times New Roman" panose="02020603050405020304" pitchFamily="18" charset="0"/>
              <a:cs typeface="Times New Roman" panose="02020603050405020304" pitchFamily="18" charset="0"/>
            </a:endParaRPr>
          </a:p>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endParaRPr lang="en-US" sz="4400" dirty="0"/>
          </a:p>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endParaRPr lang="en-US" sz="4400"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387799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Link to PPT slides</a:t>
            </a:r>
            <a:endParaRPr lang="en-US" sz="48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152396" indent="0">
              <a:buNone/>
            </a:pPr>
            <a:endParaRPr lang="en-US" dirty="0" smtClean="0"/>
          </a:p>
          <a:p>
            <a:pPr marL="152396" indent="0">
              <a:buNone/>
            </a:pPr>
            <a:endParaRPr lang="en-US" dirty="0"/>
          </a:p>
          <a:p>
            <a:pPr marL="152396" indent="0">
              <a:buNone/>
            </a:pPr>
            <a:endParaRPr lang="en-US" dirty="0" smtClean="0"/>
          </a:p>
          <a:p>
            <a:pPr marL="152396" indent="0">
              <a:buNone/>
            </a:pPr>
            <a:endParaRPr lang="en-US" dirty="0"/>
          </a:p>
          <a:p>
            <a:pPr marL="152396" indent="0">
              <a:buNone/>
            </a:pPr>
            <a:r>
              <a:rPr lang="en-US" sz="3600" b="1" dirty="0">
                <a:latin typeface="Times New Roman" panose="02020603050405020304" pitchFamily="18" charset="0"/>
                <a:cs typeface="Times New Roman" panose="02020603050405020304" pitchFamily="18" charset="0"/>
                <a:hlinkClick r:id="rId2"/>
              </a:rPr>
              <a:t>https://</a:t>
            </a:r>
            <a:r>
              <a:rPr lang="en-US" sz="3600" b="1" dirty="0" smtClean="0">
                <a:latin typeface="Times New Roman" panose="02020603050405020304" pitchFamily="18" charset="0"/>
                <a:cs typeface="Times New Roman" panose="02020603050405020304" pitchFamily="18" charset="0"/>
                <a:hlinkClick r:id="rId2"/>
              </a:rPr>
              <a:t>tinyurl.com/qmconnectsession</a:t>
            </a:r>
            <a:endParaRPr lang="en-US" sz="3600" b="1" dirty="0" smtClean="0">
              <a:latin typeface="Times New Roman" panose="02020603050405020304" pitchFamily="18" charset="0"/>
              <a:cs typeface="Times New Roman" panose="02020603050405020304" pitchFamily="18" charset="0"/>
            </a:endParaRPr>
          </a:p>
          <a:p>
            <a:pPr marL="152396"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730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9742"/>
            <a:ext cx="11509320" cy="1292906"/>
          </a:xfrm>
        </p:spPr>
        <p:txBody>
          <a:bodyPr>
            <a:noAutofit/>
          </a:bodyPr>
          <a:lstStyle/>
          <a:p>
            <a:r>
              <a:rPr lang="en-US" sz="3600" b="1" dirty="0" smtClean="0">
                <a:latin typeface="Times New Roman" panose="02020603050405020304" pitchFamily="18" charset="0"/>
                <a:cs typeface="Times New Roman" panose="02020603050405020304" pitchFamily="18" charset="0"/>
              </a:rPr>
              <a:t>Current- Optimizing Canvas for Student Learning Faculty Development Program</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5171" y="1800939"/>
            <a:ext cx="10515600" cy="4694238"/>
          </a:xfrm>
        </p:spPr>
        <p:txBody>
          <a:bodyPr>
            <a:noAutofit/>
          </a:bodyPr>
          <a:lstStyle/>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Training on each feature of Canvas LMS</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Training not only on how to use the feature in LMS but also how to integrate in course design and/or pedagogy</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Using Canvas LMS for training—asynchronously within the Canvas course shell</a:t>
            </a:r>
            <a:endParaRPr lang="en-US" sz="3600"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2289671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415600" y="593366"/>
            <a:ext cx="11360800" cy="1148347"/>
          </a:xfrm>
          <a:prstGeom prst="rect">
            <a:avLst/>
          </a:prstGeom>
        </p:spPr>
        <p:txBody>
          <a:bodyPr spcFirstLastPara="1" wrap="square" lIns="121900" tIns="121900" rIns="121900" bIns="121900" anchor="t" anchorCtr="0">
            <a:noAutofit/>
          </a:bodyPr>
          <a:lstStyle/>
          <a:p>
            <a:r>
              <a:rPr lang="en-US" sz="4400" b="1" dirty="0" smtClean="0">
                <a:latin typeface="Times New Roman"/>
                <a:ea typeface="Times New Roman"/>
                <a:cs typeface="Times New Roman"/>
                <a:sym typeface="Times New Roman"/>
              </a:rPr>
              <a:t>Activity 2: Access to Project Repository</a:t>
            </a:r>
            <a:endParaRPr sz="4400" b="1" dirty="0">
              <a:latin typeface="Times New Roman"/>
              <a:ea typeface="Times New Roman"/>
              <a:cs typeface="Times New Roman"/>
              <a:sym typeface="Times New Roman"/>
            </a:endParaRPr>
          </a:p>
        </p:txBody>
      </p:sp>
      <p:pic>
        <p:nvPicPr>
          <p:cNvPr id="190" name="Google Shape;190;p29"/>
          <p:cNvPicPr preferRelativeResize="0"/>
          <p:nvPr/>
        </p:nvPicPr>
        <p:blipFill>
          <a:blip r:embed="rId3">
            <a:alphaModFix/>
          </a:blip>
          <a:stretch>
            <a:fillRect/>
          </a:stretch>
        </p:blipFill>
        <p:spPr>
          <a:xfrm>
            <a:off x="9275201" y="5911933"/>
            <a:ext cx="1866900" cy="660400"/>
          </a:xfrm>
          <a:prstGeom prst="rect">
            <a:avLst/>
          </a:prstGeom>
          <a:noFill/>
          <a:ln>
            <a:noFill/>
          </a:ln>
        </p:spPr>
      </p:pic>
      <p:sp>
        <p:nvSpPr>
          <p:cNvPr id="5" name="Access to Project Repository:…"/>
          <p:cNvSpPr txBox="1"/>
          <p:nvPr/>
        </p:nvSpPr>
        <p:spPr>
          <a:xfrm>
            <a:off x="921075" y="2461328"/>
            <a:ext cx="11037662" cy="2730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defTabSz="274574">
              <a:defRPr sz="4700" b="1" u="sng">
                <a:solidFill>
                  <a:srgbClr val="0000FF"/>
                </a:solidFill>
                <a:uFill>
                  <a:solidFill>
                    <a:srgbClr val="0000FF"/>
                  </a:solidFill>
                </a:uFill>
                <a:latin typeface="Times New Roman"/>
                <a:ea typeface="Times New Roman"/>
                <a:cs typeface="Times New Roman"/>
                <a:sym typeface="Times New Roman"/>
              </a:defRPr>
            </a:pPr>
            <a:r>
              <a:rPr lang="en-US" sz="4700" b="1" u="sng" dirty="0" smtClean="0">
                <a:sym typeface="Times New Roman"/>
                <a:hlinkClick r:id="rId4"/>
              </a:rPr>
              <a:t>https</a:t>
            </a:r>
            <a:r>
              <a:rPr lang="en-US" sz="4700" b="1" u="sng" dirty="0">
                <a:sym typeface="Times New Roman"/>
                <a:hlinkClick r:id="rId4"/>
              </a:rPr>
              <a:t>://</a:t>
            </a:r>
            <a:r>
              <a:rPr lang="en-US" sz="4700" b="1" u="sng" dirty="0" smtClean="0">
                <a:sym typeface="Times New Roman"/>
                <a:hlinkClick r:id="rId4"/>
              </a:rPr>
              <a:t>tinyurl.com/qmconnecttpacklms</a:t>
            </a:r>
            <a:endParaRPr lang="en-US" sz="4700" b="1" u="sng" dirty="0" smtClean="0">
              <a:sym typeface="Times New Roman"/>
            </a:endParaRPr>
          </a:p>
          <a:p>
            <a:pPr defTabSz="274574">
              <a:defRPr sz="4700" b="1" u="sng">
                <a:solidFill>
                  <a:srgbClr val="0000FF"/>
                </a:solidFill>
                <a:uFill>
                  <a:solidFill>
                    <a:srgbClr val="0000FF"/>
                  </a:solidFill>
                </a:uFill>
                <a:latin typeface="Times New Roman"/>
                <a:ea typeface="Times New Roman"/>
                <a:cs typeface="Times New Roman"/>
                <a:sym typeface="Times New Roman"/>
              </a:defRPr>
            </a:pPr>
            <a:endParaRPr lang="en-US" sz="4700" b="1" u="sng" dirty="0">
              <a:sym typeface="Times New Roman"/>
              <a:hlinkClick r:id="rId5"/>
            </a:endParaRPr>
          </a:p>
        </p:txBody>
      </p:sp>
    </p:spTree>
    <p:extLst>
      <p:ext uri="{BB962C8B-B14F-4D97-AF65-F5344CB8AC3E}">
        <p14:creationId xmlns:p14="http://schemas.microsoft.com/office/powerpoint/2010/main" val="3511145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Activity 3: Browse through the Canvas Course</a:t>
            </a:r>
            <a:endParaRPr lang="en-US" sz="4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60714" y="3624943"/>
            <a:ext cx="9470572"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hlinkClick r:id="rId2"/>
              </a:rPr>
              <a:t>https://</a:t>
            </a:r>
            <a:r>
              <a:rPr lang="en-US" sz="4000" dirty="0" smtClean="0">
                <a:latin typeface="Times New Roman" panose="02020603050405020304" pitchFamily="18" charset="0"/>
                <a:cs typeface="Times New Roman" panose="02020603050405020304" pitchFamily="18" charset="0"/>
                <a:hlinkClick r:id="rId2"/>
              </a:rPr>
              <a:t>scuhs.instructure.com/courses/4214</a:t>
            </a:r>
            <a:endParaRPr lang="en-US" sz="40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806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307067" y="297333"/>
            <a:ext cx="11360800" cy="763600"/>
          </a:xfrm>
          <a:prstGeom prst="rect">
            <a:avLst/>
          </a:prstGeom>
        </p:spPr>
        <p:txBody>
          <a:bodyPr spcFirstLastPara="1" wrap="square" lIns="121900" tIns="121900" rIns="121900" bIns="121900" anchor="t" anchorCtr="0">
            <a:noAutofit/>
          </a:bodyPr>
          <a:lstStyle/>
          <a:p>
            <a:r>
              <a:rPr lang="en-US" sz="4800" b="1" dirty="0" smtClean="0">
                <a:latin typeface="Times New Roman"/>
                <a:ea typeface="Times New Roman"/>
                <a:cs typeface="Times New Roman"/>
                <a:sym typeface="Times New Roman"/>
              </a:rPr>
              <a:t>Activity 3: Audience </a:t>
            </a:r>
            <a:r>
              <a:rPr lang="en-US" sz="4800" b="1" dirty="0">
                <a:latin typeface="Times New Roman"/>
                <a:ea typeface="Times New Roman"/>
                <a:cs typeface="Times New Roman"/>
                <a:sym typeface="Times New Roman"/>
              </a:rPr>
              <a:t>Reflection</a:t>
            </a:r>
            <a:endParaRPr sz="4800" b="1" dirty="0">
              <a:latin typeface="Times New Roman"/>
              <a:ea typeface="Times New Roman"/>
              <a:cs typeface="Times New Roman"/>
              <a:sym typeface="Times New Roman"/>
            </a:endParaRPr>
          </a:p>
        </p:txBody>
      </p:sp>
      <p:sp>
        <p:nvSpPr>
          <p:cNvPr id="182" name="Google Shape;182;p28"/>
          <p:cNvSpPr txBox="1">
            <a:spLocks noGrp="1"/>
          </p:cNvSpPr>
          <p:nvPr>
            <p:ph type="body" idx="1"/>
          </p:nvPr>
        </p:nvSpPr>
        <p:spPr>
          <a:xfrm>
            <a:off x="415600" y="1998967"/>
            <a:ext cx="11360800" cy="4401833"/>
          </a:xfrm>
          <a:prstGeom prst="rect">
            <a:avLst/>
          </a:prstGeom>
        </p:spPr>
        <p:txBody>
          <a:bodyPr spcFirstLastPara="1" wrap="square" lIns="121900" tIns="121900" rIns="121900" bIns="121900" anchor="t" anchorCtr="0">
            <a:noAutofit/>
          </a:bodyPr>
          <a:lstStyle/>
          <a:p>
            <a:pPr marL="0" indent="0">
              <a:spcBef>
                <a:spcPts val="2133"/>
              </a:spcBef>
              <a:spcAft>
                <a:spcPts val="2133"/>
              </a:spcAft>
              <a:buNone/>
            </a:pPr>
            <a:r>
              <a:rPr lang="en-US" sz="3600" b="1" dirty="0" smtClean="0">
                <a:latin typeface="Times New Roman"/>
                <a:ea typeface="Times New Roman"/>
                <a:cs typeface="Times New Roman"/>
                <a:sym typeface="Times New Roman"/>
              </a:rPr>
              <a:t>Share your plans- </a:t>
            </a:r>
            <a:r>
              <a:rPr lang="en-US" sz="3600" dirty="0" smtClean="0">
                <a:latin typeface="Times New Roman"/>
                <a:ea typeface="Times New Roman"/>
                <a:cs typeface="Times New Roman"/>
                <a:sym typeface="Times New Roman"/>
              </a:rPr>
              <a:t>How do you think this same </a:t>
            </a:r>
            <a:r>
              <a:rPr lang="en-US" sz="3600" dirty="0">
                <a:latin typeface="Times New Roman"/>
                <a:ea typeface="Times New Roman"/>
                <a:cs typeface="Times New Roman"/>
                <a:sym typeface="Times New Roman"/>
              </a:rPr>
              <a:t>approach can be implemented </a:t>
            </a:r>
            <a:r>
              <a:rPr lang="en-US" sz="3600" dirty="0" smtClean="0">
                <a:latin typeface="Times New Roman"/>
                <a:ea typeface="Times New Roman"/>
                <a:cs typeface="Times New Roman"/>
                <a:sym typeface="Times New Roman"/>
              </a:rPr>
              <a:t>at your own institutions?</a:t>
            </a:r>
            <a:endParaRPr sz="3600" dirty="0">
              <a:latin typeface="Times New Roman"/>
              <a:ea typeface="Times New Roman"/>
              <a:cs typeface="Times New Roman"/>
              <a:sym typeface="Times New Roman"/>
            </a:endParaRPr>
          </a:p>
        </p:txBody>
      </p:sp>
      <p:pic>
        <p:nvPicPr>
          <p:cNvPr id="183" name="Google Shape;183;p28"/>
          <p:cNvPicPr preferRelativeResize="0"/>
          <p:nvPr/>
        </p:nvPicPr>
        <p:blipFill>
          <a:blip r:embed="rId3">
            <a:alphaModFix/>
          </a:blip>
          <a:stretch>
            <a:fillRect/>
          </a:stretch>
        </p:blipFill>
        <p:spPr>
          <a:xfrm>
            <a:off x="9275201" y="5911933"/>
            <a:ext cx="1866900" cy="660400"/>
          </a:xfrm>
          <a:prstGeom prst="rect">
            <a:avLst/>
          </a:prstGeom>
          <a:noFill/>
          <a:ln>
            <a:noFill/>
          </a:ln>
        </p:spPr>
      </p:pic>
    </p:spTree>
    <p:extLst>
      <p:ext uri="{BB962C8B-B14F-4D97-AF65-F5344CB8AC3E}">
        <p14:creationId xmlns:p14="http://schemas.microsoft.com/office/powerpoint/2010/main" val="16049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415600" y="336800"/>
            <a:ext cx="11360800" cy="763600"/>
          </a:xfrm>
          <a:prstGeom prst="rect">
            <a:avLst/>
          </a:prstGeom>
        </p:spPr>
        <p:txBody>
          <a:bodyPr spcFirstLastPara="1" wrap="square" lIns="121900" tIns="121900" rIns="121900" bIns="121900" anchor="t" anchorCtr="0">
            <a:noAutofit/>
          </a:bodyPr>
          <a:lstStyle/>
          <a:p>
            <a:r>
              <a:rPr lang="en" sz="6400" b="1">
                <a:latin typeface="Times New Roman"/>
                <a:ea typeface="Times New Roman"/>
                <a:cs typeface="Times New Roman"/>
                <a:sym typeface="Times New Roman"/>
              </a:rPr>
              <a:t>Questions?</a:t>
            </a:r>
            <a:endParaRPr sz="6400" b="1">
              <a:latin typeface="Times New Roman"/>
              <a:ea typeface="Times New Roman"/>
              <a:cs typeface="Times New Roman"/>
              <a:sym typeface="Times New Roman"/>
            </a:endParaRPr>
          </a:p>
        </p:txBody>
      </p:sp>
      <p:sp>
        <p:nvSpPr>
          <p:cNvPr id="203" name="Google Shape;203;p31"/>
          <p:cNvSpPr txBox="1">
            <a:spLocks noGrp="1"/>
          </p:cNvSpPr>
          <p:nvPr>
            <p:ph type="body" idx="1"/>
          </p:nvPr>
        </p:nvSpPr>
        <p:spPr>
          <a:xfrm>
            <a:off x="415600" y="26988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spTree>
    <p:extLst>
      <p:ext uri="{BB962C8B-B14F-4D97-AF65-F5344CB8AC3E}">
        <p14:creationId xmlns:p14="http://schemas.microsoft.com/office/powerpoint/2010/main" val="49225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sz="6400" b="1" dirty="0">
                <a:latin typeface="Times New Roman"/>
                <a:ea typeface="Times New Roman"/>
                <a:cs typeface="Times New Roman"/>
                <a:sym typeface="Times New Roman"/>
              </a:rPr>
              <a:t>Contact</a:t>
            </a:r>
            <a:endParaRPr sz="6400" b="1" dirty="0">
              <a:latin typeface="Times New Roman"/>
              <a:ea typeface="Times New Roman"/>
              <a:cs typeface="Times New Roman"/>
              <a:sym typeface="Times New Roman"/>
            </a:endParaRPr>
          </a:p>
        </p:txBody>
      </p:sp>
      <p:sp>
        <p:nvSpPr>
          <p:cNvPr id="209" name="Google Shape;209;p3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lnSpc>
                <a:spcPct val="100000"/>
              </a:lnSpc>
              <a:buNone/>
            </a:pPr>
            <a:endParaRPr lang="en" sz="2800" dirty="0" smtClean="0">
              <a:latin typeface="Times New Roman"/>
              <a:ea typeface="Times New Roman"/>
              <a:cs typeface="Times New Roman"/>
              <a:sym typeface="Times New Roman"/>
            </a:endParaRPr>
          </a:p>
          <a:p>
            <a:pPr marL="0" indent="0">
              <a:lnSpc>
                <a:spcPct val="100000"/>
              </a:lnSpc>
              <a:buNone/>
            </a:pPr>
            <a:endParaRPr lang="en" sz="2800" dirty="0">
              <a:latin typeface="Times New Roman"/>
              <a:ea typeface="Times New Roman"/>
              <a:cs typeface="Times New Roman"/>
              <a:sym typeface="Times New Roman"/>
            </a:endParaRPr>
          </a:p>
          <a:p>
            <a:pPr marL="0" indent="0">
              <a:lnSpc>
                <a:spcPct val="100000"/>
              </a:lnSpc>
              <a:buNone/>
            </a:pPr>
            <a:endParaRPr lang="en" sz="2800" dirty="0" smtClean="0">
              <a:latin typeface="Times New Roman"/>
              <a:ea typeface="Times New Roman"/>
              <a:cs typeface="Times New Roman"/>
              <a:sym typeface="Times New Roman"/>
            </a:endParaRPr>
          </a:p>
          <a:p>
            <a:pPr marL="0" indent="0">
              <a:lnSpc>
                <a:spcPct val="100000"/>
              </a:lnSpc>
              <a:buNone/>
            </a:pPr>
            <a:endParaRPr lang="en" sz="2800" dirty="0" smtClean="0">
              <a:latin typeface="Times New Roman"/>
              <a:ea typeface="Times New Roman"/>
              <a:cs typeface="Times New Roman"/>
              <a:sym typeface="Times New Roman"/>
            </a:endParaRPr>
          </a:p>
          <a:p>
            <a:pPr marL="0" indent="0">
              <a:lnSpc>
                <a:spcPct val="100000"/>
              </a:lnSpc>
              <a:buNone/>
            </a:pPr>
            <a:r>
              <a:rPr lang="en" sz="2800" dirty="0" smtClean="0">
                <a:solidFill>
                  <a:srgbClr val="0070C0"/>
                </a:solidFill>
                <a:latin typeface="Times New Roman"/>
                <a:ea typeface="Times New Roman"/>
                <a:cs typeface="Times New Roman"/>
                <a:sym typeface="Times New Roman"/>
              </a:rPr>
              <a:t>Email</a:t>
            </a:r>
            <a:r>
              <a:rPr lang="en" sz="2800" dirty="0">
                <a:solidFill>
                  <a:srgbClr val="0070C0"/>
                </a:solidFill>
                <a:latin typeface="Times New Roman"/>
                <a:ea typeface="Times New Roman"/>
                <a:cs typeface="Times New Roman"/>
                <a:sym typeface="Times New Roman"/>
              </a:rPr>
              <a:t>: </a:t>
            </a:r>
            <a:r>
              <a:rPr lang="en-US" sz="2800" u="sng" dirty="0" smtClean="0">
                <a:solidFill>
                  <a:srgbClr val="0070C0"/>
                </a:solidFill>
                <a:latin typeface="Times New Roman"/>
                <a:ea typeface="Times New Roman"/>
                <a:cs typeface="Times New Roman"/>
                <a:sym typeface="Times New Roman"/>
                <a:hlinkClick r:id="rId3"/>
              </a:rPr>
              <a:t>swatiramani@scuhs.edu</a:t>
            </a:r>
            <a:endParaRPr lang="en-US" sz="2800" dirty="0" smtClean="0">
              <a:solidFill>
                <a:srgbClr val="0070C0"/>
              </a:solidFill>
              <a:latin typeface="Times New Roman"/>
              <a:ea typeface="Times New Roman"/>
              <a:cs typeface="Times New Roman"/>
              <a:sym typeface="Times New Roman"/>
            </a:endParaRPr>
          </a:p>
          <a:p>
            <a:pPr marL="0" indent="0">
              <a:lnSpc>
                <a:spcPct val="100000"/>
              </a:lnSpc>
              <a:buNone/>
            </a:pPr>
            <a:r>
              <a:rPr lang="en-US" sz="2800" dirty="0" smtClean="0">
                <a:solidFill>
                  <a:srgbClr val="0070C0"/>
                </a:solidFill>
                <a:latin typeface="Times New Roman"/>
                <a:ea typeface="Times New Roman"/>
                <a:cs typeface="Times New Roman"/>
                <a:sym typeface="Times New Roman"/>
              </a:rPr>
              <a:t>Center </a:t>
            </a:r>
            <a:r>
              <a:rPr lang="en-US" sz="2800" dirty="0">
                <a:solidFill>
                  <a:srgbClr val="0070C0"/>
                </a:solidFill>
                <a:latin typeface="Times New Roman"/>
                <a:ea typeface="Times New Roman"/>
                <a:cs typeface="Times New Roman"/>
                <a:sym typeface="Times New Roman"/>
              </a:rPr>
              <a:t>for Faculty Development &amp; Excellence (CFDE)</a:t>
            </a:r>
          </a:p>
          <a:p>
            <a:pPr marL="0" indent="0">
              <a:lnSpc>
                <a:spcPct val="100000"/>
              </a:lnSpc>
              <a:buNone/>
            </a:pPr>
            <a:r>
              <a:rPr lang="en-US" sz="2800" dirty="0">
                <a:solidFill>
                  <a:srgbClr val="0070C0"/>
                </a:solidFill>
                <a:latin typeface="Times New Roman"/>
                <a:ea typeface="Times New Roman"/>
                <a:cs typeface="Times New Roman"/>
                <a:sym typeface="Times New Roman"/>
              </a:rPr>
              <a:t>Southern California University of Health Sciences</a:t>
            </a:r>
          </a:p>
          <a:p>
            <a:pPr marL="0" indent="0">
              <a:lnSpc>
                <a:spcPct val="100000"/>
              </a:lnSpc>
              <a:buNone/>
            </a:pPr>
            <a:r>
              <a:rPr lang="en-US" sz="2800" dirty="0">
                <a:solidFill>
                  <a:srgbClr val="0070C0"/>
                </a:solidFill>
                <a:latin typeface="Times New Roman"/>
                <a:ea typeface="Times New Roman"/>
                <a:cs typeface="Times New Roman"/>
                <a:sym typeface="Times New Roman"/>
              </a:rPr>
              <a:t>16200 Amber Valley Drive, Whittier, CA </a:t>
            </a:r>
            <a:r>
              <a:rPr lang="en-US" sz="2800" dirty="0" smtClean="0">
                <a:solidFill>
                  <a:srgbClr val="0070C0"/>
                </a:solidFill>
                <a:latin typeface="Times New Roman"/>
                <a:ea typeface="Times New Roman"/>
                <a:cs typeface="Times New Roman"/>
                <a:sym typeface="Times New Roman"/>
              </a:rPr>
              <a:t>90604</a:t>
            </a:r>
            <a:endParaRPr lang="en-US" sz="2800" dirty="0">
              <a:solidFill>
                <a:srgbClr val="0070C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83961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68824"/>
            <a:ext cx="11360800" cy="763600"/>
          </a:xfrm>
        </p:spPr>
        <p:txBody>
          <a:bodyPr/>
          <a:lstStyle/>
          <a:p>
            <a:r>
              <a:rPr lang="en" dirty="0">
                <a:latin typeface="Times New Roman"/>
                <a:ea typeface="Times New Roman"/>
                <a:cs typeface="Times New Roman"/>
                <a:sym typeface="Times New Roman"/>
              </a:rPr>
              <a:t>References</a:t>
            </a:r>
            <a:endParaRPr lang="en-US" dirty="0"/>
          </a:p>
        </p:txBody>
      </p:sp>
      <p:sp>
        <p:nvSpPr>
          <p:cNvPr id="3" name="Text Placeholder 2"/>
          <p:cNvSpPr>
            <a:spLocks noGrp="1"/>
          </p:cNvSpPr>
          <p:nvPr>
            <p:ph type="body" idx="1"/>
          </p:nvPr>
        </p:nvSpPr>
        <p:spPr>
          <a:xfrm>
            <a:off x="208771" y="932424"/>
            <a:ext cx="11360800" cy="5707862"/>
          </a:xfrm>
        </p:spPr>
        <p:txBody>
          <a:bodyPr/>
          <a:lstStyle/>
          <a:p>
            <a:pPr>
              <a:lnSpc>
                <a:spcPct val="100000"/>
              </a:lnSpc>
            </a:pPr>
            <a:r>
              <a:rPr lang="en-US" sz="2000" dirty="0">
                <a:latin typeface="Times New Roman" panose="02020603050405020304" pitchFamily="18" charset="0"/>
                <a:cs typeface="Times New Roman" panose="02020603050405020304" pitchFamily="18" charset="0"/>
              </a:rPr>
              <a:t>BJ Fogg. (2020, September 23). Behavior Model. Retrieved October 26, 2020, from </a:t>
            </a:r>
            <a:r>
              <a:rPr lang="en-US" sz="2000" dirty="0">
                <a:latin typeface="Times New Roman" panose="02020603050405020304" pitchFamily="18" charset="0"/>
                <a:cs typeface="Times New Roman" panose="02020603050405020304" pitchFamily="18" charset="0"/>
                <a:hlinkClick r:id="rId2"/>
              </a:rPr>
              <a:t>https://behaviormodel.org</a:t>
            </a:r>
            <a:r>
              <a:rPr lang="en-US" sz="2000" dirty="0" smtClean="0">
                <a:latin typeface="Times New Roman" panose="02020603050405020304" pitchFamily="18" charset="0"/>
                <a:cs typeface="Times New Roman" panose="02020603050405020304" pitchFamily="18" charset="0"/>
                <a:hlinkClick r:id="rId2"/>
              </a:rPr>
              <a:t>/</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err="1" smtClean="0">
                <a:latin typeface="Times New Roman" panose="02020603050405020304" pitchFamily="18" charset="0"/>
                <a:cs typeface="Times New Roman" panose="02020603050405020304" pitchFamily="18" charset="0"/>
              </a:rPr>
              <a:t>Hevner</a:t>
            </a:r>
            <a:r>
              <a:rPr lang="en-US" sz="2000" dirty="0">
                <a:latin typeface="Times New Roman" panose="02020603050405020304" pitchFamily="18" charset="0"/>
                <a:cs typeface="Times New Roman" panose="02020603050405020304" pitchFamily="18" charset="0"/>
              </a:rPr>
              <a:t>, A. (2010). Design Research in Information Systems: Theory and Practice. Boston, MA: Springer </a:t>
            </a:r>
            <a:r>
              <a:rPr lang="en-US" sz="2000" dirty="0" err="1">
                <a:latin typeface="Times New Roman" panose="02020603050405020304" pitchFamily="18" charset="0"/>
                <a:cs typeface="Times New Roman" panose="02020603050405020304" pitchFamily="18" charset="0"/>
              </a:rPr>
              <a:t>Science+Business</a:t>
            </a:r>
            <a:r>
              <a:rPr lang="en-US" sz="2000" dirty="0">
                <a:latin typeface="Times New Roman" panose="02020603050405020304" pitchFamily="18" charset="0"/>
                <a:cs typeface="Times New Roman" panose="02020603050405020304" pitchFamily="18" charset="0"/>
              </a:rPr>
              <a:t> Media, LLC.</a:t>
            </a:r>
          </a:p>
          <a:p>
            <a:pPr>
              <a:lnSpc>
                <a:spcPct val="100000"/>
              </a:lnSpc>
            </a:pPr>
            <a:r>
              <a:rPr lang="en-US" sz="2000" dirty="0" smtClean="0">
                <a:latin typeface="Times New Roman" panose="02020603050405020304" pitchFamily="18" charset="0"/>
                <a:cs typeface="Times New Roman" panose="02020603050405020304" pitchFamily="18" charset="0"/>
              </a:rPr>
              <a:t>Koehler, M. J., &amp; Mishra, P. (2005). What happens when teachers design educational technology? The development of technological pedagogical content knowledge. </a:t>
            </a:r>
            <a:r>
              <a:rPr lang="en-US" sz="2000" i="1" dirty="0" smtClean="0">
                <a:latin typeface="Times New Roman" panose="02020603050405020304" pitchFamily="18" charset="0"/>
                <a:cs typeface="Times New Roman" panose="02020603050405020304" pitchFamily="18" charset="0"/>
              </a:rPr>
              <a:t>Journal of educational computing research</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32</a:t>
            </a:r>
            <a:r>
              <a:rPr lang="en-US" sz="2000" dirty="0" smtClean="0">
                <a:latin typeface="Times New Roman" panose="02020603050405020304" pitchFamily="18" charset="0"/>
                <a:cs typeface="Times New Roman" panose="02020603050405020304" pitchFamily="18" charset="0"/>
              </a:rPr>
              <a:t>(2), 131-152. </a:t>
            </a:r>
            <a:r>
              <a:rPr lang="en-US" sz="2000" dirty="0" err="1" smtClean="0">
                <a:latin typeface="Times New Roman" panose="02020603050405020304" pitchFamily="18" charset="0"/>
                <a:cs typeface="Times New Roman" panose="02020603050405020304" pitchFamily="18" charset="0"/>
              </a:rPr>
              <a:t>doi</a:t>
            </a:r>
            <a:r>
              <a:rPr lang="en-US"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hlinkClick r:id="rId3"/>
              </a:rPr>
              <a:t> </a:t>
            </a:r>
            <a:r>
              <a:rPr lang="en-US" sz="2000" u="sng" dirty="0" smtClean="0">
                <a:latin typeface="Times New Roman" panose="02020603050405020304" pitchFamily="18" charset="0"/>
                <a:cs typeface="Times New Roman" panose="02020603050405020304" pitchFamily="18" charset="0"/>
                <a:hlinkClick r:id="rId3"/>
              </a:rPr>
              <a:t>https://doi.org/10.2190/0EW7-01WB-BKHL-QDYV</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Koehler, M. J., &amp; Mishra, P. (2008). Introducing TPACK.</a:t>
            </a:r>
            <a:r>
              <a:rPr lang="en-US" sz="2000" i="1" dirty="0" smtClean="0">
                <a:latin typeface="Times New Roman" panose="02020603050405020304" pitchFamily="18" charset="0"/>
                <a:cs typeface="Times New Roman" panose="02020603050405020304" pitchFamily="18" charset="0"/>
              </a:rPr>
              <a:t> In AACTE.</a:t>
            </a:r>
            <a:r>
              <a:rPr lang="en-US" sz="2000" dirty="0" smtClean="0">
                <a:latin typeface="Times New Roman" panose="02020603050405020304" pitchFamily="18" charset="0"/>
                <a:cs typeface="Times New Roman" panose="02020603050405020304" pitchFamily="18" charset="0"/>
              </a:rPr>
              <a:t> (Ed.), </a:t>
            </a:r>
            <a:r>
              <a:rPr lang="en-US" sz="2000" i="1" dirty="0" smtClean="0">
                <a:latin typeface="Times New Roman" panose="02020603050405020304" pitchFamily="18" charset="0"/>
                <a:cs typeface="Times New Roman" panose="02020603050405020304" pitchFamily="18" charset="0"/>
              </a:rPr>
              <a:t>Handbook of</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technological pedagogical content knowledge (TPACK) for educators</a:t>
            </a:r>
            <a:r>
              <a:rPr lang="en-US" sz="2000" dirty="0" smtClean="0">
                <a:latin typeface="Times New Roman" panose="02020603050405020304" pitchFamily="18" charset="0"/>
                <a:cs typeface="Times New Roman" panose="02020603050405020304" pitchFamily="18" charset="0"/>
              </a:rPr>
              <a:t> (pp. 3–29). New York: Routledge.</a:t>
            </a:r>
          </a:p>
          <a:p>
            <a:pPr>
              <a:lnSpc>
                <a:spcPct val="100000"/>
              </a:lnSpc>
            </a:pPr>
            <a:r>
              <a:rPr lang="en-US" sz="2000" dirty="0" smtClean="0">
                <a:latin typeface="Times New Roman" panose="02020603050405020304" pitchFamily="18" charset="0"/>
                <a:cs typeface="Times New Roman" panose="02020603050405020304" pitchFamily="18" charset="0"/>
              </a:rPr>
              <a:t>Koehler, M. J., &amp; Mishra, P. (2009). What is technological pedagogical content knowledge? </a:t>
            </a:r>
            <a:r>
              <a:rPr lang="en-US" sz="2000" i="1" dirty="0" smtClean="0">
                <a:latin typeface="Times New Roman" panose="02020603050405020304" pitchFamily="18" charset="0"/>
                <a:cs typeface="Times New Roman" panose="02020603050405020304" pitchFamily="18" charset="0"/>
              </a:rPr>
              <a:t>Contemporary Issues in Technology and Teacher Education</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9</a:t>
            </a:r>
            <a:r>
              <a:rPr lang="en-US" sz="2000" dirty="0" smtClean="0">
                <a:latin typeface="Times New Roman" panose="02020603050405020304" pitchFamily="18" charset="0"/>
                <a:cs typeface="Times New Roman" panose="02020603050405020304" pitchFamily="18" charset="0"/>
              </a:rPr>
              <a:t>(1). Retrieved from </a:t>
            </a:r>
            <a:r>
              <a:rPr lang="en-US" sz="2000" u="sng" dirty="0" smtClean="0">
                <a:latin typeface="Times New Roman" panose="02020603050405020304" pitchFamily="18" charset="0"/>
                <a:cs typeface="Times New Roman" panose="02020603050405020304" pitchFamily="18" charset="0"/>
                <a:hlinkClick r:id="rId4"/>
              </a:rPr>
              <a:t>http://www.citejournal.org/volume-9/issue-1-09/general/what-is-technological-pedagogicalcontent-knowledge</a:t>
            </a:r>
            <a:endParaRPr lang="en-US" sz="2000" dirty="0" smtClean="0">
              <a:latin typeface="Times New Roman" panose="02020603050405020304" pitchFamily="18" charset="0"/>
              <a:cs typeface="Times New Roman" panose="02020603050405020304" pitchFamily="18" charset="0"/>
            </a:endParaRPr>
          </a:p>
          <a:p>
            <a:pPr>
              <a:lnSpc>
                <a:spcPct val="100000"/>
              </a:lnSpc>
            </a:pPr>
            <a:r>
              <a:rPr lang="en-US" sz="2000" dirty="0" smtClean="0">
                <a:latin typeface="Times New Roman" panose="02020603050405020304" pitchFamily="18" charset="0"/>
                <a:cs typeface="Times New Roman" panose="02020603050405020304" pitchFamily="18" charset="0"/>
              </a:rPr>
              <a:t>Mishra, P., &amp; Koehler, M. J. (2006). Technological Pedagogical Content Knowledge: </a:t>
            </a:r>
            <a:r>
              <a:rPr lang="en-US" sz="2000" dirty="0" smtClean="0">
                <a:latin typeface="Times New Roman" panose="02020603050405020304" pitchFamily="18" charset="0"/>
                <a:cs typeface="Times New Roman" panose="02020603050405020304" pitchFamily="18" charset="0"/>
                <a:hlinkClick r:id="rId5"/>
              </a:rPr>
              <a:t>A new framework for teacher knowledge</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Teachers College Record </a:t>
            </a:r>
            <a:r>
              <a:rPr lang="en-US" sz="2000" dirty="0" smtClean="0">
                <a:latin typeface="Times New Roman" panose="02020603050405020304" pitchFamily="18" charset="0"/>
                <a:cs typeface="Times New Roman" panose="02020603050405020304" pitchFamily="18" charset="0"/>
              </a:rPr>
              <a:t>108 (6), 1017-1054.</a:t>
            </a:r>
          </a:p>
          <a:p>
            <a:pPr>
              <a:lnSpc>
                <a:spcPct val="100000"/>
              </a:lnSpc>
            </a:pPr>
            <a:r>
              <a:rPr lang="en-US" sz="2000" dirty="0" smtClean="0">
                <a:latin typeface="Times New Roman" panose="02020603050405020304" pitchFamily="18" charset="0"/>
                <a:cs typeface="Times New Roman" panose="02020603050405020304" pitchFamily="18" charset="0"/>
              </a:rPr>
              <a:t>Shulman, L.S. (1986). Those who understand: Knowledge growth in teaching. </a:t>
            </a:r>
            <a:r>
              <a:rPr lang="en-US" sz="2000" i="1" dirty="0" smtClean="0">
                <a:latin typeface="Times New Roman" panose="02020603050405020304" pitchFamily="18" charset="0"/>
                <a:cs typeface="Times New Roman" panose="02020603050405020304" pitchFamily="18" charset="0"/>
              </a:rPr>
              <a:t>Educational Researcher</a:t>
            </a:r>
            <a:r>
              <a:rPr lang="en-US" sz="2000" dirty="0" smtClean="0">
                <a:latin typeface="Times New Roman" panose="02020603050405020304" pitchFamily="18" charset="0"/>
                <a:cs typeface="Times New Roman" panose="02020603050405020304" pitchFamily="18" charset="0"/>
              </a:rPr>
              <a:t>, 15(2), 4-14.</a:t>
            </a:r>
          </a:p>
          <a:p>
            <a:pPr>
              <a:lnSpc>
                <a:spcPct val="100000"/>
              </a:lnSpc>
            </a:pPr>
            <a:r>
              <a:rPr lang="en-US" sz="2000" dirty="0" smtClean="0">
                <a:latin typeface="Times New Roman" panose="02020603050405020304" pitchFamily="18" charset="0"/>
                <a:cs typeface="Times New Roman" panose="02020603050405020304" pitchFamily="18" charset="0"/>
              </a:rPr>
              <a:t>TPACK.ORG. (2020). TPACK Explained Retrieved June 1, 2020, from </a:t>
            </a:r>
            <a:r>
              <a:rPr lang="en-US" sz="2000" u="sng" dirty="0" smtClean="0">
                <a:latin typeface="Times New Roman" panose="02020603050405020304" pitchFamily="18" charset="0"/>
                <a:cs typeface="Times New Roman" panose="02020603050405020304" pitchFamily="18" charset="0"/>
                <a:hlinkClick r:id="rId6"/>
              </a:rPr>
              <a:t>http://tpack.org/</a:t>
            </a:r>
            <a:endParaRPr lang="en-US" sz="2000" u="sng"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80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3" y="147411"/>
            <a:ext cx="10515600" cy="1325563"/>
          </a:xfrm>
        </p:spPr>
        <p:txBody>
          <a:bodyPr>
            <a:normAutofit/>
          </a:bodyPr>
          <a:lstStyle/>
          <a:p>
            <a:r>
              <a:rPr lang="en-US" sz="6000" b="1" dirty="0" smtClean="0">
                <a:latin typeface="Times New Roman" panose="02020603050405020304" pitchFamily="18" charset="0"/>
                <a:cs typeface="Times New Roman" panose="02020603050405020304" pitchFamily="18" charset="0"/>
              </a:rPr>
              <a:t>Learning Outcomes</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9343" y="1799546"/>
            <a:ext cx="10515600" cy="4459740"/>
          </a:xfrm>
        </p:spPr>
        <p:txBody>
          <a:bodyPr>
            <a:noAutofit/>
          </a:bodyPr>
          <a:lstStyle/>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4000" dirty="0">
                <a:latin typeface="Times New Roman" panose="02020603050405020304" pitchFamily="18" charset="0"/>
                <a:cs typeface="Times New Roman" panose="02020603050405020304" pitchFamily="18" charset="0"/>
              </a:rPr>
              <a:t>Apply the TPACK model for LMS training at their own </a:t>
            </a:r>
            <a:r>
              <a:rPr lang="en-US" sz="4000" dirty="0" smtClean="0">
                <a:latin typeface="Times New Roman" panose="02020603050405020304" pitchFamily="18" charset="0"/>
                <a:cs typeface="Times New Roman" panose="02020603050405020304" pitchFamily="18" charset="0"/>
              </a:rPr>
              <a:t>institutions</a:t>
            </a:r>
            <a:endParaRPr lang="en-US" sz="4000" dirty="0">
              <a:latin typeface="Times New Roman" panose="02020603050405020304" pitchFamily="18" charset="0"/>
              <a:cs typeface="Times New Roman" panose="02020603050405020304" pitchFamily="18" charset="0"/>
            </a:endParaRPr>
          </a:p>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4000" dirty="0">
                <a:latin typeface="Times New Roman" panose="02020603050405020304" pitchFamily="18" charset="0"/>
                <a:cs typeface="Times New Roman" panose="02020603050405020304" pitchFamily="18" charset="0"/>
              </a:rPr>
              <a:t>Use samples of LMS training materials that implement the TPACK </a:t>
            </a:r>
            <a:r>
              <a:rPr lang="en-US" sz="4000" dirty="0" smtClean="0">
                <a:latin typeface="Times New Roman" panose="02020603050405020304" pitchFamily="18" charset="0"/>
                <a:cs typeface="Times New Roman" panose="02020603050405020304" pitchFamily="18" charset="0"/>
              </a:rPr>
              <a:t>model</a:t>
            </a:r>
          </a:p>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4000" dirty="0" smtClean="0">
                <a:latin typeface="Times New Roman" panose="02020603050405020304" pitchFamily="18" charset="0"/>
                <a:cs typeface="Times New Roman" panose="02020603050405020304" pitchFamily="18" charset="0"/>
              </a:rPr>
              <a:t>Learn to use TPACK model for faculty/teacher development efforts</a:t>
            </a:r>
            <a:endParaRPr lang="en-US" sz="4000" dirty="0" smtClean="0">
              <a:latin typeface="Times New Roman" panose="02020603050405020304" pitchFamily="18" charset="0"/>
              <a:cs typeface="Times New Roman" panose="02020603050405020304" pitchFamily="18" charset="0"/>
            </a:endParaRPr>
          </a:p>
        </p:txBody>
      </p:sp>
      <p:pic>
        <p:nvPicPr>
          <p:cNvPr id="5"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2518123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42"/>
            <a:ext cx="10515600" cy="1292906"/>
          </a:xfrm>
        </p:spPr>
        <p:txBody>
          <a:bodyPr>
            <a:normAutofit/>
          </a:bodyPr>
          <a:lstStyle/>
          <a:p>
            <a:r>
              <a:rPr lang="en-US" sz="6000" b="1" dirty="0" smtClean="0">
                <a:latin typeface="Times New Roman" panose="02020603050405020304" pitchFamily="18" charset="0"/>
                <a:cs typeface="Times New Roman" panose="02020603050405020304" pitchFamily="18" charset="0"/>
              </a:rPr>
              <a:t>Agenda</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8800"/>
            <a:ext cx="10515600" cy="4223657"/>
          </a:xfrm>
        </p:spPr>
        <p:txBody>
          <a:bodyPr>
            <a:noAutofit/>
          </a:bodyPr>
          <a:lstStyle/>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Brainstorming/Discussion </a:t>
            </a:r>
          </a:p>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Introduction-TPACK Model</a:t>
            </a:r>
          </a:p>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Past Experiences- Application of TPACK Model</a:t>
            </a:r>
          </a:p>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Access to Project Repository</a:t>
            </a:r>
          </a:p>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Browse through the Canvas Course</a:t>
            </a:r>
          </a:p>
          <a:p>
            <a:pPr marL="500062" indent="-500062"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Audience Reflection</a:t>
            </a:r>
          </a:p>
          <a:p>
            <a:pPr marL="0" indent="0" defTabSz="537462">
              <a:lnSpc>
                <a:spcPct val="100000"/>
              </a:lnSpc>
              <a:spcBef>
                <a:spcPts val="0"/>
              </a:spcBef>
              <a:buSzPct val="145000"/>
              <a:buNone/>
              <a:defRPr sz="5300" b="0">
                <a:solidFill>
                  <a:srgbClr val="000000"/>
                </a:solidFill>
                <a:latin typeface="Times New Roman"/>
                <a:ea typeface="Times New Roman"/>
                <a:cs typeface="Times New Roman"/>
                <a:sym typeface="Times New Roman"/>
              </a:defRPr>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820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42"/>
            <a:ext cx="1051560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Activity 1: Brainstorming/Discussion</a:t>
            </a:r>
            <a:endParaRPr lang="en-US" sz="5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12648"/>
            <a:ext cx="10515600" cy="4694238"/>
          </a:xfrm>
        </p:spPr>
        <p:txBody>
          <a:bodyPr>
            <a:noAutofit/>
          </a:bodyPr>
          <a:lstStyle/>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4400" dirty="0" smtClean="0">
                <a:sym typeface="Times New Roman"/>
              </a:rPr>
              <a:t>Are </a:t>
            </a:r>
            <a:r>
              <a:rPr lang="en-US" sz="4400" dirty="0">
                <a:sym typeface="Times New Roman"/>
              </a:rPr>
              <a:t>faculty at your institutions making effective use of LMS? </a:t>
            </a:r>
            <a:endParaRPr lang="en-US" sz="4400" dirty="0" smtClean="0">
              <a:sym typeface="Times New Roman"/>
            </a:endParaRPr>
          </a:p>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4400" dirty="0" smtClean="0">
                <a:sym typeface="Times New Roman"/>
              </a:rPr>
              <a:t>How </a:t>
            </a:r>
            <a:r>
              <a:rPr lang="en-US" sz="4400" dirty="0">
                <a:sym typeface="Times New Roman"/>
              </a:rPr>
              <a:t>do you train your faculty on how to use LMS? </a:t>
            </a:r>
            <a:endParaRPr lang="en-US" sz="4400" dirty="0" smtClean="0">
              <a:sym typeface="Times New Roman"/>
            </a:endParaRPr>
          </a:p>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4400" dirty="0" smtClean="0">
                <a:sym typeface="Times New Roman"/>
              </a:rPr>
              <a:t>Is </a:t>
            </a:r>
            <a:r>
              <a:rPr lang="en-US" sz="4400" dirty="0">
                <a:sym typeface="Times New Roman"/>
              </a:rPr>
              <a:t>your training effective?</a:t>
            </a:r>
            <a:endParaRPr lang="en-US" sz="4400" dirty="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3022051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275510"/>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Past Experiences- Theory into Practice</a:t>
            </a:r>
            <a:br>
              <a:rPr lang="en-US" sz="5000" b="1"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Design Research </a:t>
            </a:r>
            <a:r>
              <a:rPr lang="en-US" dirty="0" smtClean="0">
                <a:latin typeface="Times New Roman" panose="02020603050405020304" pitchFamily="18" charset="0"/>
                <a:cs typeface="Times New Roman" panose="02020603050405020304" pitchFamily="18" charset="0"/>
              </a:rPr>
              <a:t>Project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07028"/>
            <a:ext cx="10515600" cy="4299857"/>
          </a:xfrm>
        </p:spPr>
        <p:txBody>
          <a:bodyPr>
            <a:noAutofit/>
          </a:bodyPr>
          <a:lstStyle/>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endParaRPr lang="en-US" sz="4400" dirty="0" smtClean="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pic>
        <p:nvPicPr>
          <p:cNvPr id="1026" name="Picture 2" descr="Design science research cycles (Hevner and Chatterjee, 2010) The development of the IT CMF is underpinned by both relevance and rigor. As outlined in Section 3, DS research is problem oriented [Principle Two-Design Problem Relevance]. The DS relevance cycle acts as the link between the research projects context and the initiation of DS activities, through identification of a relevant Business/IT problem. The relevance of the IT CMF project is driven by the problems experienced by organisations in optimizing how they currently manage and measure the business value of their IT investments. IT value has been a subject of debate for many years. Linked to the productivity paradox literature (e.g. Brynjolfsson, 1993) that emerged in the 1980's, Robert Solow (1987: 36) is well cited for stating &quot;you can see computers everywhere, except in the productivity statistics&quot;. The concept of value in use, which refers to the net benefit stream derived through IT usage, is quite complex to quantify and realise and a significant component of IT value comes from the ability to leverage associated processes and work practices to differentiate from competitors (Markus, 2004; Ranganathan and Brown, 2006). At present, there are approximately 30 IT management frameworks, for example Information Technology Infrastructure Library (ITIL), Control Objectives for Information and related Technology (COBIT), Capability Maturity Model Integration (CMMI), IT Balanced Scorecard, PRINCE2, ValIT and so on. While offering best practices and guidance in several areas, these IT management frameworks do not address the full scope of the IT CMF framework and have not resolved the issue of enabling organisations to optimise the value delivered from their IT investments. Hence, the problem of managing and delivering business value from IT remains of significant relevance as annual IT spend (currently estimated at £1.6 trillion (Gartner, 2010)) continues to grow, as the pace of technology intensifies and as organisations become more and more reliant on IT. The issue of optimizing IT enabled business value is therefore a problem requiring an innovative solution and is suited to a DS research appr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851" y="1807028"/>
            <a:ext cx="8660298" cy="3723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9949" y="6378154"/>
            <a:ext cx="10056035"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Source</a:t>
            </a:r>
            <a:r>
              <a:rPr lang="en-US" sz="1000" dirty="0">
                <a:latin typeface="Times New Roman" panose="02020603050405020304" pitchFamily="18" charset="0"/>
                <a:cs typeface="Times New Roman" panose="02020603050405020304" pitchFamily="18" charset="0"/>
              </a:rPr>
              <a:t>: </a:t>
            </a:r>
            <a:r>
              <a:rPr lang="en-US" sz="1000" dirty="0" err="1">
                <a:latin typeface="Times New Roman" panose="02020603050405020304" pitchFamily="18" charset="0"/>
                <a:cs typeface="Times New Roman" panose="02020603050405020304" pitchFamily="18" charset="0"/>
              </a:rPr>
              <a:t>Hevner</a:t>
            </a:r>
            <a:r>
              <a:rPr lang="en-US" sz="1000" dirty="0">
                <a:latin typeface="Times New Roman" panose="02020603050405020304" pitchFamily="18" charset="0"/>
                <a:cs typeface="Times New Roman" panose="02020603050405020304" pitchFamily="18" charset="0"/>
              </a:rPr>
              <a:t>, A. (2010). Design Research in Information Systems: Theory and Practice. Boston, MA: Springer </a:t>
            </a:r>
            <a:r>
              <a:rPr lang="en-US" sz="1000" dirty="0" err="1">
                <a:latin typeface="Times New Roman" panose="02020603050405020304" pitchFamily="18" charset="0"/>
                <a:cs typeface="Times New Roman" panose="02020603050405020304" pitchFamily="18" charset="0"/>
              </a:rPr>
              <a:t>Science+Business</a:t>
            </a:r>
            <a:r>
              <a:rPr lang="en-US" sz="1000" dirty="0">
                <a:latin typeface="Times New Roman" panose="02020603050405020304" pitchFamily="18" charset="0"/>
                <a:cs typeface="Times New Roman" panose="02020603050405020304" pitchFamily="18" charset="0"/>
              </a:rPr>
              <a:t> Media, LLC</a:t>
            </a:r>
          </a:p>
        </p:txBody>
      </p:sp>
      <p:sp>
        <p:nvSpPr>
          <p:cNvPr id="8" name="TextBox 7"/>
          <p:cNvSpPr txBox="1"/>
          <p:nvPr/>
        </p:nvSpPr>
        <p:spPr>
          <a:xfrm>
            <a:off x="889949" y="5388429"/>
            <a:ext cx="10361631" cy="830997"/>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Design Science Research is a research paradigm in which a designer answers questions relevant to human problems via the creation of innovative artifacts, thereby contributing new knowledge to the body of scientific evidence. The designed artifacts are both useful and fundamental in understanding that problem. The fundamental principle of Design Science Research is that knowledge and understanding of a design problem and its solutions are acquired in the building and application of an artifact. </a:t>
            </a:r>
          </a:p>
        </p:txBody>
      </p:sp>
    </p:spTree>
    <p:extLst>
      <p:ext uri="{BB962C8B-B14F-4D97-AF65-F5344CB8AC3E}">
        <p14:creationId xmlns:p14="http://schemas.microsoft.com/office/powerpoint/2010/main" val="275668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799"/>
            <a:ext cx="11509320" cy="1292906"/>
          </a:xfrm>
        </p:spPr>
        <p:txBody>
          <a:bodyPr>
            <a:noAutofit/>
          </a:bodyPr>
          <a:lstStyle/>
          <a:p>
            <a:pPr>
              <a:lnSpc>
                <a:spcPct val="100000"/>
              </a:lnSpc>
            </a:pPr>
            <a:r>
              <a:rPr lang="en-US" sz="5000" b="1" dirty="0" smtClean="0">
                <a:latin typeface="Times New Roman" panose="02020603050405020304" pitchFamily="18" charset="0"/>
                <a:cs typeface="Times New Roman" panose="02020603050405020304" pitchFamily="18" charset="0"/>
              </a:rPr>
              <a:t>Past Experiences- Theory into Practice</a:t>
            </a:r>
            <a:br>
              <a:rPr lang="en-US" sz="5000" b="1"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Design </a:t>
            </a:r>
            <a:r>
              <a:rPr lang="en-US" sz="4800" dirty="0">
                <a:latin typeface="Times New Roman" panose="02020603050405020304" pitchFamily="18" charset="0"/>
                <a:cs typeface="Times New Roman" panose="02020603050405020304" pitchFamily="18" charset="0"/>
              </a:rPr>
              <a:t>Research </a:t>
            </a:r>
            <a:r>
              <a:rPr lang="en-US" sz="4800" dirty="0" smtClean="0">
                <a:latin typeface="Times New Roman" panose="02020603050405020304" pitchFamily="18" charset="0"/>
                <a:cs typeface="Times New Roman" panose="02020603050405020304" pitchFamily="18" charset="0"/>
              </a:rPr>
              <a:t>Project</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781662"/>
            <a:ext cx="10515600" cy="4694238"/>
          </a:xfrm>
        </p:spPr>
        <p:txBody>
          <a:bodyPr>
            <a:noAutofit/>
          </a:bodyPr>
          <a:lstStyle/>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endParaRPr lang="en-US" sz="4400" dirty="0" smtClean="0">
              <a:latin typeface="Times New Roman" panose="02020603050405020304" pitchFamily="18" charset="0"/>
              <a:cs typeface="Times New Roman" panose="02020603050405020304" pitchFamily="18" charset="0"/>
            </a:endParaRPr>
          </a:p>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4400" dirty="0" smtClean="0">
                <a:latin typeface="Times New Roman" panose="02020603050405020304" pitchFamily="18" charset="0"/>
                <a:cs typeface="Times New Roman" panose="02020603050405020304" pitchFamily="18" charset="0"/>
              </a:rPr>
              <a:t>Problem Definition:</a:t>
            </a:r>
          </a:p>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2400" i="1" dirty="0" smtClean="0">
                <a:latin typeface="Times New Roman" panose="02020603050405020304" pitchFamily="18" charset="0"/>
                <a:cs typeface="Times New Roman" panose="02020603050405020304" pitchFamily="18" charset="0"/>
              </a:rPr>
              <a:t>Information </a:t>
            </a:r>
            <a:r>
              <a:rPr lang="en-US" sz="2400" i="1" dirty="0">
                <a:latin typeface="Times New Roman" panose="02020603050405020304" pitchFamily="18" charset="0"/>
                <a:cs typeface="Times New Roman" panose="02020603050405020304" pitchFamily="18" charset="0"/>
              </a:rPr>
              <a:t>communication technologies such </a:t>
            </a:r>
            <a:r>
              <a:rPr lang="en-US" sz="2400" i="1" dirty="0" smtClean="0">
                <a:latin typeface="Times New Roman" panose="02020603050405020304" pitchFamily="18" charset="0"/>
                <a:cs typeface="Times New Roman" panose="02020603050405020304" pitchFamily="18" charset="0"/>
              </a:rPr>
              <a:t>as Learning </a:t>
            </a:r>
            <a:r>
              <a:rPr lang="en-US" sz="2400" i="1" dirty="0">
                <a:latin typeface="Times New Roman" panose="02020603050405020304" pitchFamily="18" charset="0"/>
                <a:cs typeface="Times New Roman" panose="02020603050405020304" pitchFamily="18" charset="0"/>
              </a:rPr>
              <a:t>Management Systems (LMS) play </a:t>
            </a:r>
            <a:r>
              <a:rPr lang="en-US" sz="2400" i="1" dirty="0" smtClean="0">
                <a:latin typeface="Times New Roman" panose="02020603050405020304" pitchFamily="18" charset="0"/>
                <a:cs typeface="Times New Roman" panose="02020603050405020304" pitchFamily="18" charset="0"/>
              </a:rPr>
              <a:t>an important </a:t>
            </a:r>
            <a:r>
              <a:rPr lang="en-US" sz="2400" i="1" dirty="0">
                <a:latin typeface="Times New Roman" panose="02020603050405020304" pitchFamily="18" charset="0"/>
                <a:cs typeface="Times New Roman" panose="02020603050405020304" pitchFamily="18" charset="0"/>
              </a:rPr>
              <a:t>role in the world of education. </a:t>
            </a:r>
            <a:r>
              <a:rPr lang="en-US" sz="2400" i="1" dirty="0" smtClean="0">
                <a:latin typeface="Times New Roman" panose="02020603050405020304" pitchFamily="18" charset="0"/>
                <a:cs typeface="Times New Roman" panose="02020603050405020304" pitchFamily="18" charset="0"/>
              </a:rPr>
              <a:t>The problem </a:t>
            </a:r>
            <a:r>
              <a:rPr lang="en-US" sz="2400" i="1" dirty="0">
                <a:latin typeface="Times New Roman" panose="02020603050405020304" pitchFamily="18" charset="0"/>
                <a:cs typeface="Times New Roman" panose="02020603050405020304" pitchFamily="18" charset="0"/>
              </a:rPr>
              <a:t>I</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identified is that faculty members are </a:t>
            </a:r>
            <a:r>
              <a:rPr lang="en-US" sz="2400" i="1" dirty="0" smtClean="0">
                <a:latin typeface="Times New Roman" panose="02020603050405020304" pitchFamily="18" charset="0"/>
                <a:cs typeface="Times New Roman" panose="02020603050405020304" pitchFamily="18" charset="0"/>
              </a:rPr>
              <a:t>not effectively </a:t>
            </a:r>
            <a:r>
              <a:rPr lang="en-US" sz="2400" i="1" dirty="0">
                <a:latin typeface="Times New Roman" panose="02020603050405020304" pitchFamily="18" charset="0"/>
                <a:cs typeface="Times New Roman" panose="02020603050405020304" pitchFamily="18" charset="0"/>
              </a:rPr>
              <a:t>using all features of the Canvas LMS </a:t>
            </a:r>
            <a:r>
              <a:rPr lang="en-US" sz="2400" i="1" dirty="0" smtClean="0">
                <a:latin typeface="Times New Roman" panose="02020603050405020304" pitchFamily="18" charset="0"/>
                <a:cs typeface="Times New Roman" panose="02020603050405020304" pitchFamily="18" charset="0"/>
              </a:rPr>
              <a:t>for in-class </a:t>
            </a:r>
            <a:r>
              <a:rPr lang="en-US" sz="2400" i="1" dirty="0">
                <a:latin typeface="Times New Roman" panose="02020603050405020304" pitchFamily="18" charset="0"/>
                <a:cs typeface="Times New Roman" panose="02020603050405020304" pitchFamily="18" charset="0"/>
              </a:rPr>
              <a:t>instruction.</a:t>
            </a:r>
            <a:endParaRPr lang="en-US" sz="2400" i="1" dirty="0" smtClean="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263186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40" y="239485"/>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Past Experiences- Theory into Practice</a:t>
            </a:r>
            <a:br>
              <a:rPr lang="en-US" sz="5000" b="1"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Design Research </a:t>
            </a:r>
            <a:r>
              <a:rPr lang="en-US" dirty="0" smtClean="0">
                <a:latin typeface="Times New Roman" panose="02020603050405020304" pitchFamily="18" charset="0"/>
                <a:cs typeface="Times New Roman" panose="02020603050405020304" pitchFamily="18" charset="0"/>
              </a:rPr>
              <a:t>Project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0384" y="2099843"/>
            <a:ext cx="10515600" cy="4376057"/>
          </a:xfrm>
        </p:spPr>
        <p:txBody>
          <a:bodyPr>
            <a:noAutofit/>
          </a:bodyPr>
          <a:lstStyle/>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4400" dirty="0" smtClean="0">
                <a:latin typeface="Times New Roman" panose="02020603050405020304" pitchFamily="18" charset="0"/>
                <a:cs typeface="Times New Roman" panose="02020603050405020304" pitchFamily="18" charset="0"/>
              </a:rPr>
              <a:t>Needs assessment and analysis:</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Semi-Structured interviews with faculty at two universities</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smtClean="0">
                <a:latin typeface="Times New Roman" panose="02020603050405020304" pitchFamily="18" charset="0"/>
                <a:cs typeface="Times New Roman" panose="02020603050405020304" pitchFamily="18" charset="0"/>
              </a:rPr>
              <a:t>Tenure-track faculty, Adjunct faculty, and educational administrators in the field of research, instructional design, </a:t>
            </a:r>
            <a:r>
              <a:rPr lang="en-US" sz="3600" dirty="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nformation Technology, and teaching and learning</a:t>
            </a: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2730824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40" y="283028"/>
            <a:ext cx="11509320" cy="1292906"/>
          </a:xfrm>
        </p:spPr>
        <p:txBody>
          <a:bodyPr>
            <a:noAutofit/>
          </a:bodyPr>
          <a:lstStyle/>
          <a:p>
            <a:r>
              <a:rPr lang="en-US" sz="5000" b="1" dirty="0" smtClean="0">
                <a:latin typeface="Times New Roman" panose="02020603050405020304" pitchFamily="18" charset="0"/>
                <a:cs typeface="Times New Roman" panose="02020603050405020304" pitchFamily="18" charset="0"/>
              </a:rPr>
              <a:t>Past Experiences- Theory into Practice</a:t>
            </a:r>
            <a:br>
              <a:rPr lang="en-US" sz="5000" b="1"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Design Research </a:t>
            </a:r>
            <a:r>
              <a:rPr lang="en-US" dirty="0" smtClean="0">
                <a:latin typeface="Times New Roman" panose="02020603050405020304" pitchFamily="18" charset="0"/>
                <a:cs typeface="Times New Roman" panose="02020603050405020304" pitchFamily="18" charset="0"/>
              </a:rPr>
              <a:t>Project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0384" y="2088958"/>
            <a:ext cx="10515600" cy="4386942"/>
          </a:xfrm>
        </p:spPr>
        <p:txBody>
          <a:bodyPr>
            <a:noAutofit/>
          </a:bodyPr>
          <a:lstStyle/>
          <a:p>
            <a:pPr marL="0" indent="0" defTabSz="537462">
              <a:lnSpc>
                <a:spcPct val="100000"/>
              </a:lnSpc>
              <a:spcBef>
                <a:spcPts val="1200"/>
              </a:spcBef>
              <a:buSzPct val="145000"/>
              <a:buNone/>
              <a:defRPr sz="5300" b="0">
                <a:solidFill>
                  <a:srgbClr val="000000"/>
                </a:solidFill>
                <a:latin typeface="Times New Roman"/>
                <a:ea typeface="Times New Roman"/>
                <a:cs typeface="Times New Roman"/>
                <a:sym typeface="Times New Roman"/>
              </a:defRPr>
            </a:pPr>
            <a:r>
              <a:rPr lang="en-US" sz="4400" dirty="0" smtClean="0">
                <a:latin typeface="Times New Roman" panose="02020603050405020304" pitchFamily="18" charset="0"/>
                <a:cs typeface="Times New Roman" panose="02020603050405020304" pitchFamily="18" charset="0"/>
              </a:rPr>
              <a:t>Results of needs assessment and analysis:</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a:latin typeface="Times New Roman" panose="02020603050405020304" pitchFamily="18" charset="0"/>
                <a:cs typeface="Times New Roman" panose="02020603050405020304" pitchFamily="18" charset="0"/>
              </a:rPr>
              <a:t>l</a:t>
            </a:r>
            <a:r>
              <a:rPr lang="en-US" sz="3600" dirty="0" smtClean="0">
                <a:latin typeface="Times New Roman" panose="02020603050405020304" pitchFamily="18" charset="0"/>
                <a:cs typeface="Times New Roman" panose="02020603050405020304" pitchFamily="18" charset="0"/>
              </a:rPr>
              <a:t>ack of technical background</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dirty="0">
                <a:latin typeface="Times New Roman" panose="02020603050405020304" pitchFamily="18" charset="0"/>
                <a:cs typeface="Times New Roman" panose="02020603050405020304" pitchFamily="18" charset="0"/>
              </a:rPr>
              <a:t>l</a:t>
            </a:r>
            <a:r>
              <a:rPr lang="en-US" sz="3600" dirty="0" smtClean="0">
                <a:latin typeface="Times New Roman" panose="02020603050405020304" pitchFamily="18" charset="0"/>
                <a:cs typeface="Times New Roman" panose="02020603050405020304" pitchFamily="18" charset="0"/>
              </a:rPr>
              <a:t>ack of </a:t>
            </a:r>
            <a:r>
              <a:rPr lang="en-US" sz="3600" b="1" dirty="0" smtClean="0">
                <a:latin typeface="Times New Roman" panose="02020603050405020304" pitchFamily="18" charset="0"/>
                <a:cs typeface="Times New Roman" panose="02020603050405020304" pitchFamily="18" charset="0"/>
              </a:rPr>
              <a:t>motivation</a:t>
            </a:r>
            <a:r>
              <a:rPr lang="en-US" sz="3600" dirty="0" smtClean="0">
                <a:latin typeface="Times New Roman" panose="02020603050405020304" pitchFamily="18" charset="0"/>
                <a:cs typeface="Times New Roman" panose="02020603050405020304" pitchFamily="18" charset="0"/>
              </a:rPr>
              <a:t> and interest to use LMS</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r>
              <a:rPr lang="en-US" sz="3600" b="1" dirty="0">
                <a:latin typeface="Times New Roman" panose="02020603050405020304" pitchFamily="18" charset="0"/>
                <a:cs typeface="Times New Roman" panose="02020603050405020304" pitchFamily="18" charset="0"/>
              </a:rPr>
              <a:t>h</a:t>
            </a:r>
            <a:r>
              <a:rPr lang="en-US" sz="3600" b="1" dirty="0" smtClean="0">
                <a:latin typeface="Times New Roman" panose="02020603050405020304" pitchFamily="18" charset="0"/>
                <a:cs typeface="Times New Roman" panose="02020603050405020304" pitchFamily="18" charset="0"/>
              </a:rPr>
              <a:t>ow to merge technology with their content and pedagogy (most important)</a:t>
            </a:r>
          </a:p>
          <a:p>
            <a:pPr defTabSz="537462">
              <a:lnSpc>
                <a:spcPct val="100000"/>
              </a:lnSpc>
              <a:spcBef>
                <a:spcPts val="1200"/>
              </a:spcBef>
              <a:buSzPct val="145000"/>
              <a:defRPr sz="5300" b="0">
                <a:solidFill>
                  <a:srgbClr val="000000"/>
                </a:solidFill>
                <a:latin typeface="Times New Roman"/>
                <a:ea typeface="Times New Roman"/>
                <a:cs typeface="Times New Roman"/>
                <a:sym typeface="Times New Roman"/>
              </a:defRPr>
            </a:pPr>
            <a:endParaRPr lang="en-US" sz="3600" dirty="0" smtClean="0">
              <a:latin typeface="Times New Roman" panose="02020603050405020304" pitchFamily="18" charset="0"/>
              <a:cs typeface="Times New Roman" panose="02020603050405020304" pitchFamily="18" charset="0"/>
            </a:endParaRPr>
          </a:p>
        </p:txBody>
      </p:sp>
      <p:pic>
        <p:nvPicPr>
          <p:cNvPr id="4" name="Google Shape;95;p18"/>
          <p:cNvPicPr preferRelativeResize="0"/>
          <p:nvPr/>
        </p:nvPicPr>
        <p:blipFill>
          <a:blip r:embed="rId2">
            <a:alphaModFix/>
          </a:blip>
          <a:stretch>
            <a:fillRect/>
          </a:stretch>
        </p:blipFill>
        <p:spPr>
          <a:xfrm>
            <a:off x="10012534" y="6145700"/>
            <a:ext cx="1866900" cy="660400"/>
          </a:xfrm>
          <a:prstGeom prst="rect">
            <a:avLst/>
          </a:prstGeom>
          <a:noFill/>
          <a:ln>
            <a:noFill/>
          </a:ln>
        </p:spPr>
      </p:pic>
    </p:spTree>
    <p:extLst>
      <p:ext uri="{BB962C8B-B14F-4D97-AF65-F5344CB8AC3E}">
        <p14:creationId xmlns:p14="http://schemas.microsoft.com/office/powerpoint/2010/main" val="424856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11908</TotalTime>
  <Words>866</Words>
  <Application>Microsoft Office PowerPoint</Application>
  <PresentationFormat>Widescreen</PresentationFormat>
  <Paragraphs>90</Paragraphs>
  <Slides>26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Individualizing Faculty Development on Effective Use of LMS Using TPACK Model</vt:lpstr>
      <vt:lpstr>Link to PPT slides</vt:lpstr>
      <vt:lpstr>Learning Outcomes</vt:lpstr>
      <vt:lpstr>Agenda</vt:lpstr>
      <vt:lpstr>Activity 1: Brainstorming/Discussion</vt:lpstr>
      <vt:lpstr>Past Experiences- Theory into Practice Design Research Project</vt:lpstr>
      <vt:lpstr>Past Experiences- Theory into Practice Design Research Project</vt:lpstr>
      <vt:lpstr>Past Experiences- Theory into Practice Design Research Project</vt:lpstr>
      <vt:lpstr>Past Experiences- Theory into Practice Design Research Project</vt:lpstr>
      <vt:lpstr>TPACK MODEL</vt:lpstr>
      <vt:lpstr>BJ Fogg’s Behavioral Model</vt:lpstr>
      <vt:lpstr>Past Experiences- Theory into Practice Design Research Project</vt:lpstr>
      <vt:lpstr>Mobile App- Canvas Me!</vt:lpstr>
      <vt:lpstr>Mobile App- Canvas Me!</vt:lpstr>
      <vt:lpstr>Mobile App- Canvas Me!</vt:lpstr>
      <vt:lpstr>Mobile App- Canvas Me!</vt:lpstr>
      <vt:lpstr>Mobile App- Canvas Me!</vt:lpstr>
      <vt:lpstr>Mobile App- Canvas Me!</vt:lpstr>
      <vt:lpstr>Past Experiences- Theory into Practice</vt:lpstr>
      <vt:lpstr>Current- Optimizing Canvas for Student Learning Faculty Development Program</vt:lpstr>
      <vt:lpstr>Activity 2: Access to Project Repository</vt:lpstr>
      <vt:lpstr>Activity 3: Browse through the Canvas Course</vt:lpstr>
      <vt:lpstr>Activity 3: Audience Reflection</vt:lpstr>
      <vt:lpstr>Questions?</vt:lpstr>
      <vt:lpstr>Contact</vt:lpstr>
      <vt:lpstr>References</vt:lpstr>
    </vt:vector>
  </TitlesOfParts>
  <Company>SCUHS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Ramani</dc:creator>
  <cp:lastModifiedBy>Swati Ramani</cp:lastModifiedBy>
  <cp:revision>68</cp:revision>
  <dcterms:created xsi:type="dcterms:W3CDTF">2020-10-18T21:53:50Z</dcterms:created>
  <dcterms:modified xsi:type="dcterms:W3CDTF">2020-10-27T16:32:14Z</dcterms:modified>
</cp:coreProperties>
</file>