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10.xml"/>
  <Override ContentType="application/vnd.openxmlformats-officedocument.presentationml.comments+xml" PartName="/ppt/comments/comment8.xml"/>
  <Override ContentType="application/vnd.openxmlformats-officedocument.presentationml.comments+xml" PartName="/ppt/comments/comment6.xml"/>
  <Override ContentType="application/vnd.openxmlformats-officedocument.presentationml.comments+xml" PartName="/ppt/comments/comment3.xml"/>
  <Override ContentType="application/vnd.openxmlformats-officedocument.presentationml.comments+xml" PartName="/ppt/comments/comment13.xml"/>
  <Override ContentType="application/vnd.openxmlformats-officedocument.presentationml.comments+xml" PartName="/ppt/comments/comment1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5.xml"/>
  <Override ContentType="application/vnd.openxmlformats-officedocument.presentationml.comments+xml" PartName="/ppt/comments/comment7.xml"/>
  <Override ContentType="application/vnd.openxmlformats-officedocument.presentationml.comments+xml" PartName="/ppt/comments/comment4.xml"/>
  <Override ContentType="application/vnd.openxmlformats-officedocument.presentationml.comments+xml" PartName="/ppt/comments/comment9.xml"/>
  <Override ContentType="application/vnd.openxmlformats-officedocument.presentationml.comments+xml" PartName="/ppt/comments/comment1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rKYhBGIc31FKjnK/2vtfHwinyM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3" name="Peter Schilk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10-10T15:32:23.221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I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0" dt="2019-10-10T15:43:33.768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1" dt="2019-10-10T15:43:48.479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g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2" dt="2019-10-10T15:43:58.722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c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3" dt="2019-10-10T15:39:45.991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o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9-10-10T15:32:46.024">
    <p:pos x="6000" y="0"/>
    <p:text>+mkershaw@daemen.edu 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w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3" dt="2019-10-10T15:33:41.086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Y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4" dt="2019-10-10T15:36:15.538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Q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5" dt="2019-10-10T15:36:24.053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U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6" dt="2019-10-10T15:36:43.728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k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7" dt="2019-10-10T15:37:05.928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4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8" dt="2019-10-10T15:31:56.233">
    <p:pos x="6000" y="0"/>
    <p:text>+mkershaw@daemen.edu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M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9" dt="2019-10-10T15:37:39.255">
    <p:pos x="6000" y="0"/>
    <p:text>+pschilke@daemen.edu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D3lGdEs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8"/>
          <p:cNvSpPr/>
          <p:nvPr/>
        </p:nvSpPr>
        <p:spPr>
          <a:xfrm>
            <a:off x="7327900" y="4330700"/>
            <a:ext cx="1625600" cy="6215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0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21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1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A44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9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omments" Target="../comments/commen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omments" Target="../comments/commen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omments" Target="../comments/comment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2.xm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5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6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omments" Target="../comments/commen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85800" y="4309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Welcome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205175" y="1914600"/>
            <a:ext cx="73269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On your seat you will find a card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Please discuss the information on your card with those seated around you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Follow Through</a:t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Very simply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If you say you are going to do it, do it.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Maintain Regular Interaction</a:t>
            </a:r>
            <a:endParaRPr/>
          </a:p>
        </p:txBody>
      </p:sp>
      <p:sp>
        <p:nvSpPr>
          <p:cNvPr id="162" name="Google Shape;162;p11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Course Reminders</a:t>
            </a:r>
            <a:endParaRPr/>
          </a:p>
        </p:txBody>
      </p:sp>
      <p:sp>
        <p:nvSpPr>
          <p:cNvPr id="169" name="Google Shape;169;p12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Course messages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Emails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Available resources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Your availability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Check-ins</a:t>
            </a:r>
            <a:endParaRPr/>
          </a:p>
        </p:txBody>
      </p:sp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Periodically (weekly or otherwise):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Personal touch 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Prevent disconnections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Reminders that you are there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>
            <p:ph type="title"/>
          </p:nvPr>
        </p:nvSpPr>
        <p:spPr>
          <a:xfrm>
            <a:off x="457200" y="4745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Follow up if students are falling behind</a:t>
            </a:r>
            <a:endParaRPr/>
          </a:p>
        </p:txBody>
      </p:sp>
      <p:sp>
        <p:nvSpPr>
          <p:cNvPr id="183" name="Google Shape;183;p14"/>
          <p:cNvSpPr txBox="1"/>
          <p:nvPr>
            <p:ph idx="1" type="body"/>
          </p:nvPr>
        </p:nvSpPr>
        <p:spPr>
          <a:xfrm>
            <a:off x="457200" y="15065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Unscheduled or as needed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Targeted reminders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Are they okay?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Help is available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Technology</a:t>
            </a:r>
            <a:endParaRPr/>
          </a:p>
        </p:txBody>
      </p:sp>
      <p:sp>
        <p:nvSpPr>
          <p:cNvPr id="190" name="Google Shape;190;p15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Key points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Computers are needed for online classes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Should be purposeful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Students may not be tech savvy</a:t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are not required to be tech expert/support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ctrTitle"/>
          </p:nvPr>
        </p:nvSpPr>
        <p:spPr>
          <a:xfrm>
            <a:off x="3715950" y="2930153"/>
            <a:ext cx="5427900" cy="93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800"/>
              <a:t>Being Present as an Online Teacher to Engage Online Learners</a:t>
            </a:r>
            <a:endParaRPr sz="3600"/>
          </a:p>
        </p:txBody>
      </p:sp>
      <p:sp>
        <p:nvSpPr>
          <p:cNvPr id="98" name="Google Shape;98;p2"/>
          <p:cNvSpPr txBox="1"/>
          <p:nvPr>
            <p:ph idx="1" type="subTitle"/>
          </p:nvPr>
        </p:nvSpPr>
        <p:spPr>
          <a:xfrm>
            <a:off x="3715900" y="3731475"/>
            <a:ext cx="49488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800"/>
              <a:t>QM Connect Conference</a:t>
            </a:r>
            <a:endParaRPr sz="2800"/>
          </a:p>
        </p:txBody>
      </p:sp>
      <p:sp>
        <p:nvSpPr>
          <p:cNvPr id="99" name="Google Shape;99;p2"/>
          <p:cNvSpPr txBox="1"/>
          <p:nvPr/>
        </p:nvSpPr>
        <p:spPr>
          <a:xfrm>
            <a:off x="3715900" y="4076800"/>
            <a:ext cx="5427900" cy="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Dr. Martha Kershaw, Assistant Professor of Nursing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Peter Schilke, Director of Instructional Design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After having this conversation that matters, the participants will be able to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Differentiate between unrealistic myths and reasonable expectations of online teaching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Recognize opportunities for online teachers to communicate, respond to, and provide feedback to online learners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Implement strategies to manage learner expectations related to teacher presence</a:t>
            </a:r>
            <a:endParaRPr sz="2400"/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6" name="Google Shape;106;p3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Objectives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Setting the Tone</a:t>
            </a:r>
            <a:endParaRPr/>
          </a:p>
        </p:txBody>
      </p:sp>
      <p:sp>
        <p:nvSpPr>
          <p:cNvPr id="113" name="Google Shape;113;p4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Introductions</a:t>
            </a:r>
            <a:endParaRPr/>
          </a:p>
        </p:txBody>
      </p:sp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Build Community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to student</a:t>
            </a:r>
            <a:endParaRPr sz="30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Faculty qualifications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Consider using technology</a:t>
            </a:r>
            <a:endParaRPr sz="24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 to faculty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 to student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To the course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457200" y="13882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Manage Expectations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457200" y="996226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Communication first</a:t>
            </a:r>
            <a:endParaRPr/>
          </a:p>
          <a:p>
            <a:pPr indent="-419100" lvl="0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information</a:t>
            </a:r>
            <a:endParaRPr sz="3000"/>
          </a:p>
          <a:p>
            <a:pPr indent="-3810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availability</a:t>
            </a:r>
            <a:endParaRPr sz="2400"/>
          </a:p>
          <a:p>
            <a:pPr indent="-3810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contact information</a:t>
            </a:r>
            <a:endParaRPr sz="2400"/>
          </a:p>
          <a:p>
            <a:pPr indent="-3810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response time</a:t>
            </a:r>
            <a:endParaRPr sz="2400"/>
          </a:p>
          <a:p>
            <a:pPr indent="-3810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what students can expect</a:t>
            </a:r>
            <a:endParaRPr sz="2400"/>
          </a:p>
          <a:p>
            <a:pPr indent="-4191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Course availability</a:t>
            </a:r>
            <a:endParaRPr sz="3000"/>
          </a:p>
          <a:p>
            <a:pPr indent="-4191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Expectations of students</a:t>
            </a:r>
            <a:endParaRPr sz="3000"/>
          </a:p>
          <a:p>
            <a:pPr indent="-419100" lvl="1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attendance and communication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Explanation</a:t>
            </a:r>
            <a:endParaRPr/>
          </a:p>
        </p:txBody>
      </p:sp>
      <p:sp>
        <p:nvSpPr>
          <p:cNvPr id="134" name="Google Shape;134;p7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Tools to ensure success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strong explanations 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for accessing resources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instructions for assignments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specific grading criteria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use and accessibility for any technology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step by step written guide or a video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Provide Clear Expectations</a:t>
            </a:r>
            <a:endParaRPr/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Assignments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Instructions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Rubrics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Samples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Grading time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Timely Feedback</a:t>
            </a:r>
            <a:endParaRPr/>
          </a:p>
        </p:txBody>
      </p:sp>
      <p:sp>
        <p:nvSpPr>
          <p:cNvPr id="148" name="Google Shape;148;p9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What to expect</a:t>
            </a:r>
            <a:endParaRPr/>
          </a:p>
          <a:p>
            <a:pPr indent="-4191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General information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When </a:t>
            </a:r>
            <a:endParaRPr sz="3000"/>
          </a:p>
          <a:p>
            <a:pPr indent="-4191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How</a:t>
            </a:r>
            <a:endParaRPr sz="3000"/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Any differences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