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67" r:id="rId5"/>
    <p:sldId id="288" r:id="rId6"/>
    <p:sldId id="277" r:id="rId7"/>
    <p:sldId id="273" r:id="rId8"/>
    <p:sldId id="279" r:id="rId9"/>
    <p:sldId id="264" r:id="rId10"/>
    <p:sldId id="278" r:id="rId11"/>
    <p:sldId id="284" r:id="rId12"/>
    <p:sldId id="280" r:id="rId13"/>
    <p:sldId id="281" r:id="rId14"/>
    <p:sldId id="283" r:id="rId15"/>
    <p:sldId id="282" r:id="rId16"/>
    <p:sldId id="285" r:id="rId17"/>
    <p:sldId id="276"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mer, Adam E." initials="HAE"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245"/>
    <a:srgbClr val="960000"/>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79893" autoAdjust="0"/>
  </p:normalViewPr>
  <p:slideViewPr>
    <p:cSldViewPr snapToGrid="0">
      <p:cViewPr varScale="1">
        <p:scale>
          <a:sx n="71" d="100"/>
          <a:sy n="71" d="100"/>
        </p:scale>
        <p:origin x="1862"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A1FDC8-4CD1-48DC-999F-ED82A11063AD}" type="datetimeFigureOut">
              <a:rPr lang="en-US" smtClean="0"/>
              <a:t>4/10/2018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A32871-35CC-40CD-88E6-7C3179182A6F}" type="slidenum">
              <a:rPr lang="en-US" smtClean="0"/>
              <a:t>‹#›</a:t>
            </a:fld>
            <a:endParaRPr lang="en-US"/>
          </a:p>
        </p:txBody>
      </p:sp>
    </p:spTree>
    <p:extLst>
      <p:ext uri="{BB962C8B-B14F-4D97-AF65-F5344CB8AC3E}">
        <p14:creationId xmlns:p14="http://schemas.microsoft.com/office/powerpoint/2010/main" val="2133705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2871-35CC-40CD-88E6-7C3179182A6F}" type="slidenum">
              <a:rPr lang="en-US" smtClean="0"/>
              <a:t>2</a:t>
            </a:fld>
            <a:endParaRPr lang="en-US"/>
          </a:p>
        </p:txBody>
      </p:sp>
    </p:spTree>
    <p:extLst>
      <p:ext uri="{BB962C8B-B14F-4D97-AF65-F5344CB8AC3E}">
        <p14:creationId xmlns:p14="http://schemas.microsoft.com/office/powerpoint/2010/main" val="239505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Recognition</a:t>
            </a:r>
            <a:r>
              <a:rPr lang="en-US" baseline="0" dirty="0" smtClean="0"/>
              <a:t> of the short term wins is ongoing.  We continue to strive for increased faculty support.  Partnered with CETL to promote T4TL and increase faculty awareness of technology tools.  </a:t>
            </a:r>
            <a:endParaRPr lang="en-US" dirty="0"/>
          </a:p>
        </p:txBody>
      </p:sp>
      <p:sp>
        <p:nvSpPr>
          <p:cNvPr id="4" name="Slide Number Placeholder 3"/>
          <p:cNvSpPr>
            <a:spLocks noGrp="1"/>
          </p:cNvSpPr>
          <p:nvPr>
            <p:ph type="sldNum" sz="quarter" idx="10"/>
          </p:nvPr>
        </p:nvSpPr>
        <p:spPr/>
        <p:txBody>
          <a:bodyPr/>
          <a:lstStyle/>
          <a:p>
            <a:fld id="{87A32871-35CC-40CD-88E6-7C3179182A6F}" type="slidenum">
              <a:rPr lang="en-US" smtClean="0"/>
              <a:t>11</a:t>
            </a:fld>
            <a:endParaRPr lang="en-US"/>
          </a:p>
        </p:txBody>
      </p:sp>
    </p:spTree>
    <p:extLst>
      <p:ext uri="{BB962C8B-B14F-4D97-AF65-F5344CB8AC3E}">
        <p14:creationId xmlns:p14="http://schemas.microsoft.com/office/powerpoint/2010/main" val="1592086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continuing</a:t>
            </a:r>
            <a:r>
              <a:rPr lang="en-US" baseline="0" dirty="0" smtClean="0"/>
              <a:t> to make small improvements</a:t>
            </a:r>
            <a:r>
              <a:rPr lang="en-US" dirty="0" smtClean="0"/>
              <a:t>.  </a:t>
            </a:r>
            <a:r>
              <a:rPr lang="en-US" dirty="0" smtClean="0"/>
              <a:t>This has</a:t>
            </a:r>
            <a:r>
              <a:rPr lang="en-US" baseline="0" dirty="0" smtClean="0"/>
              <a:t> not been linear; we have shifted back and forth and jumped around.  We know that c</a:t>
            </a:r>
            <a:r>
              <a:rPr lang="en-US" dirty="0" smtClean="0"/>
              <a:t>hange </a:t>
            </a:r>
            <a:r>
              <a:rPr lang="en-US" baseline="0" dirty="0" smtClean="0"/>
              <a:t>takes time; </a:t>
            </a:r>
            <a:r>
              <a:rPr lang="en-US" baseline="0" dirty="0" smtClean="0"/>
              <a:t>however, we have seen some  </a:t>
            </a:r>
            <a:r>
              <a:rPr lang="en-US" baseline="0" dirty="0" smtClean="0"/>
              <a:t>progress.   </a:t>
            </a:r>
            <a:endParaRPr lang="en-US" dirty="0"/>
          </a:p>
        </p:txBody>
      </p:sp>
      <p:sp>
        <p:nvSpPr>
          <p:cNvPr id="4" name="Slide Number Placeholder 3"/>
          <p:cNvSpPr>
            <a:spLocks noGrp="1"/>
          </p:cNvSpPr>
          <p:nvPr>
            <p:ph type="sldNum" sz="quarter" idx="10"/>
          </p:nvPr>
        </p:nvSpPr>
        <p:spPr/>
        <p:txBody>
          <a:bodyPr/>
          <a:lstStyle/>
          <a:p>
            <a:fld id="{87A32871-35CC-40CD-88E6-7C3179182A6F}" type="slidenum">
              <a:rPr lang="en-US" smtClean="0"/>
              <a:t>12</a:t>
            </a:fld>
            <a:endParaRPr lang="en-US"/>
          </a:p>
        </p:txBody>
      </p:sp>
    </p:spTree>
    <p:extLst>
      <p:ext uri="{BB962C8B-B14F-4D97-AF65-F5344CB8AC3E}">
        <p14:creationId xmlns:p14="http://schemas.microsoft.com/office/powerpoint/2010/main" val="2784554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a:t>
            </a:r>
            <a:r>
              <a:rPr lang="en-US" baseline="0" smtClean="0"/>
              <a:t>change theories used?</a:t>
            </a:r>
            <a:endParaRPr lang="en-US" dirty="0"/>
          </a:p>
        </p:txBody>
      </p:sp>
      <p:sp>
        <p:nvSpPr>
          <p:cNvPr id="4" name="Slide Number Placeholder 3"/>
          <p:cNvSpPr>
            <a:spLocks noGrp="1"/>
          </p:cNvSpPr>
          <p:nvPr>
            <p:ph type="sldNum" sz="quarter" idx="10"/>
          </p:nvPr>
        </p:nvSpPr>
        <p:spPr/>
        <p:txBody>
          <a:bodyPr/>
          <a:lstStyle/>
          <a:p>
            <a:fld id="{87A32871-35CC-40CD-88E6-7C3179182A6F}" type="slidenum">
              <a:rPr lang="en-US" smtClean="0"/>
              <a:t>13</a:t>
            </a:fld>
            <a:endParaRPr lang="en-US"/>
          </a:p>
        </p:txBody>
      </p:sp>
    </p:spTree>
    <p:extLst>
      <p:ext uri="{BB962C8B-B14F-4D97-AF65-F5344CB8AC3E}">
        <p14:creationId xmlns:p14="http://schemas.microsoft.com/office/powerpoint/2010/main" val="20628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are you hoping to learn from my presentation?</a:t>
            </a:r>
            <a:endParaRPr lang="en-US" b="1" dirty="0"/>
          </a:p>
        </p:txBody>
      </p:sp>
      <p:sp>
        <p:nvSpPr>
          <p:cNvPr id="4" name="Slide Number Placeholder 3"/>
          <p:cNvSpPr>
            <a:spLocks noGrp="1"/>
          </p:cNvSpPr>
          <p:nvPr>
            <p:ph type="sldNum" sz="quarter" idx="10"/>
          </p:nvPr>
        </p:nvSpPr>
        <p:spPr/>
        <p:txBody>
          <a:bodyPr/>
          <a:lstStyle/>
          <a:p>
            <a:fld id="{87A32871-35CC-40CD-88E6-7C3179182A6F}" type="slidenum">
              <a:rPr lang="en-US" smtClean="0"/>
              <a:t>3</a:t>
            </a:fld>
            <a:endParaRPr lang="en-US"/>
          </a:p>
        </p:txBody>
      </p:sp>
    </p:spTree>
    <p:extLst>
      <p:ext uri="{BB962C8B-B14F-4D97-AF65-F5344CB8AC3E}">
        <p14:creationId xmlns:p14="http://schemas.microsoft.com/office/powerpoint/2010/main" val="423341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 you faced a similar challenge at your institution?</a:t>
            </a:r>
            <a:endParaRPr lang="en-US" b="1" dirty="0"/>
          </a:p>
        </p:txBody>
      </p:sp>
      <p:sp>
        <p:nvSpPr>
          <p:cNvPr id="4" name="Slide Number Placeholder 3"/>
          <p:cNvSpPr>
            <a:spLocks noGrp="1"/>
          </p:cNvSpPr>
          <p:nvPr>
            <p:ph type="sldNum" sz="quarter" idx="10"/>
          </p:nvPr>
        </p:nvSpPr>
        <p:spPr/>
        <p:txBody>
          <a:bodyPr/>
          <a:lstStyle/>
          <a:p>
            <a:fld id="{87A32871-35CC-40CD-88E6-7C3179182A6F}" type="slidenum">
              <a:rPr lang="en-US" smtClean="0"/>
              <a:t>4</a:t>
            </a:fld>
            <a:endParaRPr lang="en-US"/>
          </a:p>
        </p:txBody>
      </p:sp>
    </p:spTree>
    <p:extLst>
      <p:ext uri="{BB962C8B-B14F-4D97-AF65-F5344CB8AC3E}">
        <p14:creationId xmlns:p14="http://schemas.microsoft.com/office/powerpoint/2010/main" val="228109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vision for online education at SCSU is unclear.  Confusion, anxiety, frustration occur as we move forward.  </a:t>
            </a:r>
            <a:r>
              <a:rPr lang="en-US" sz="1400" b="1" baseline="0" dirty="0" smtClean="0"/>
              <a:t>Do you see your institution here?</a:t>
            </a:r>
            <a:endParaRPr lang="en-US" sz="1400" b="1" dirty="0"/>
          </a:p>
        </p:txBody>
      </p:sp>
      <p:sp>
        <p:nvSpPr>
          <p:cNvPr id="4" name="Slide Number Placeholder 3"/>
          <p:cNvSpPr>
            <a:spLocks noGrp="1"/>
          </p:cNvSpPr>
          <p:nvPr>
            <p:ph type="sldNum" sz="quarter" idx="10"/>
          </p:nvPr>
        </p:nvSpPr>
        <p:spPr/>
        <p:txBody>
          <a:bodyPr/>
          <a:lstStyle/>
          <a:p>
            <a:fld id="{87A32871-35CC-40CD-88E6-7C3179182A6F}" type="slidenum">
              <a:rPr lang="en-US" smtClean="0"/>
              <a:t>5</a:t>
            </a:fld>
            <a:endParaRPr lang="en-US"/>
          </a:p>
        </p:txBody>
      </p:sp>
    </p:spTree>
    <p:extLst>
      <p:ext uri="{BB962C8B-B14F-4D97-AF65-F5344CB8AC3E}">
        <p14:creationId xmlns:p14="http://schemas.microsoft.com/office/powerpoint/2010/main" val="285225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drove the need for change? </a:t>
            </a:r>
            <a:r>
              <a:rPr lang="en-US" b="1" dirty="0" smtClean="0"/>
              <a:t>Evidence from outside the organization showed change was required </a:t>
            </a:r>
            <a:r>
              <a:rPr lang="en-US" dirty="0" smtClean="0"/>
              <a:t>(Distance Education State Almanac 2017; Babson Survey, 2016;</a:t>
            </a:r>
            <a:r>
              <a:rPr lang="en-US" baseline="0" dirty="0" smtClean="0"/>
              <a:t> </a:t>
            </a:r>
            <a:r>
              <a:rPr lang="en-US" dirty="0" smtClean="0"/>
              <a:t>Advancing Online Education, 2016). </a:t>
            </a:r>
            <a:r>
              <a:rPr lang="en-US" baseline="0" dirty="0" smtClean="0"/>
              <a:t> More students enrolling in online courses.</a:t>
            </a:r>
            <a:endParaRPr lang="en-US" dirty="0"/>
          </a:p>
        </p:txBody>
      </p:sp>
      <p:sp>
        <p:nvSpPr>
          <p:cNvPr id="4" name="Slide Number Placeholder 3"/>
          <p:cNvSpPr>
            <a:spLocks noGrp="1"/>
          </p:cNvSpPr>
          <p:nvPr>
            <p:ph type="sldNum" sz="quarter" idx="10"/>
          </p:nvPr>
        </p:nvSpPr>
        <p:spPr/>
        <p:txBody>
          <a:bodyPr/>
          <a:lstStyle/>
          <a:p>
            <a:fld id="{87A32871-35CC-40CD-88E6-7C3179182A6F}" type="slidenum">
              <a:rPr lang="en-US" smtClean="0"/>
              <a:t>6</a:t>
            </a:fld>
            <a:endParaRPr lang="en-US"/>
          </a:p>
        </p:txBody>
      </p:sp>
    </p:spTree>
    <p:extLst>
      <p:ext uri="{BB962C8B-B14F-4D97-AF65-F5344CB8AC3E}">
        <p14:creationId xmlns:p14="http://schemas.microsoft.com/office/powerpoint/2010/main" val="36632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communicated the goal for online course quality.  The evidence from outside the organization demonstrated that change was required.  Report from Advancing Online Education 2016 (</a:t>
            </a:r>
            <a:r>
              <a:rPr lang="en-US" sz="1200" kern="1200" dirty="0" err="1" smtClean="0">
                <a:solidFill>
                  <a:schemeClr val="tx1"/>
                </a:solidFill>
                <a:effectLst/>
                <a:latin typeface="+mn-lt"/>
                <a:ea typeface="+mn-ea"/>
                <a:cs typeface="+mn-cs"/>
              </a:rPr>
              <a:t>MNState</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A32871-35CC-40CD-88E6-7C3179182A6F}" type="slidenum">
              <a:rPr lang="en-US" smtClean="0"/>
              <a:t>7</a:t>
            </a:fld>
            <a:endParaRPr lang="en-US"/>
          </a:p>
        </p:txBody>
      </p:sp>
    </p:spTree>
    <p:extLst>
      <p:ext uri="{BB962C8B-B14F-4D97-AF65-F5344CB8AC3E}">
        <p14:creationId xmlns:p14="http://schemas.microsoft.com/office/powerpoint/2010/main" val="2492156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Our plan for faculty development aligned with the Charting the Future Work Plan (2016-2017), the Strategic Framework Goals and Priorities (2016) and the Husky Compact.</a:t>
            </a:r>
          </a:p>
          <a:p>
            <a:endParaRPr lang="en-US" dirty="0"/>
          </a:p>
        </p:txBody>
      </p:sp>
      <p:sp>
        <p:nvSpPr>
          <p:cNvPr id="4" name="Slide Number Placeholder 3"/>
          <p:cNvSpPr>
            <a:spLocks noGrp="1"/>
          </p:cNvSpPr>
          <p:nvPr>
            <p:ph type="sldNum" sz="quarter" idx="10"/>
          </p:nvPr>
        </p:nvSpPr>
        <p:spPr/>
        <p:txBody>
          <a:bodyPr/>
          <a:lstStyle/>
          <a:p>
            <a:fld id="{87A32871-35CC-40CD-88E6-7C3179182A6F}" type="slidenum">
              <a:rPr lang="en-US" smtClean="0"/>
              <a:t>8</a:t>
            </a:fld>
            <a:endParaRPr lang="en-US"/>
          </a:p>
        </p:txBody>
      </p:sp>
    </p:spTree>
    <p:extLst>
      <p:ext uri="{BB962C8B-B14F-4D97-AF65-F5344CB8AC3E}">
        <p14:creationId xmlns:p14="http://schemas.microsoft.com/office/powerpoint/2010/main" val="39753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Focused</a:t>
            </a:r>
            <a:r>
              <a:rPr lang="en-US" baseline="0" dirty="0" smtClean="0"/>
              <a:t> on faculty support/online pedagogy.  Found the right people to support our common goal.  Partnered with CETL to increase faculty participation.</a:t>
            </a:r>
            <a:endParaRPr lang="en-US" dirty="0"/>
          </a:p>
        </p:txBody>
      </p:sp>
      <p:sp>
        <p:nvSpPr>
          <p:cNvPr id="4" name="Slide Number Placeholder 3"/>
          <p:cNvSpPr>
            <a:spLocks noGrp="1"/>
          </p:cNvSpPr>
          <p:nvPr>
            <p:ph type="sldNum" sz="quarter" idx="10"/>
          </p:nvPr>
        </p:nvSpPr>
        <p:spPr/>
        <p:txBody>
          <a:bodyPr/>
          <a:lstStyle/>
          <a:p>
            <a:fld id="{87A32871-35CC-40CD-88E6-7C3179182A6F}" type="slidenum">
              <a:rPr lang="en-US" smtClean="0"/>
              <a:t>9</a:t>
            </a:fld>
            <a:endParaRPr lang="en-US"/>
          </a:p>
        </p:txBody>
      </p:sp>
    </p:spTree>
    <p:extLst>
      <p:ext uri="{BB962C8B-B14F-4D97-AF65-F5344CB8AC3E}">
        <p14:creationId xmlns:p14="http://schemas.microsoft.com/office/powerpoint/2010/main" val="39286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worked to make the structure compatible</a:t>
            </a:r>
            <a:r>
              <a:rPr lang="en-US" baseline="0" dirty="0" smtClean="0"/>
              <a:t> with our goals.  Providing QM training and supporting the faculty who attended MOQI and QM sessions seemed to help anchor the need for improvement and quality.  Partnering with CETL helped increase campus awareness.</a:t>
            </a:r>
            <a:endParaRPr lang="en-US" dirty="0"/>
          </a:p>
        </p:txBody>
      </p:sp>
      <p:sp>
        <p:nvSpPr>
          <p:cNvPr id="4" name="Slide Number Placeholder 3"/>
          <p:cNvSpPr>
            <a:spLocks noGrp="1"/>
          </p:cNvSpPr>
          <p:nvPr>
            <p:ph type="sldNum" sz="quarter" idx="10"/>
          </p:nvPr>
        </p:nvSpPr>
        <p:spPr/>
        <p:txBody>
          <a:bodyPr/>
          <a:lstStyle/>
          <a:p>
            <a:fld id="{87A32871-35CC-40CD-88E6-7C3179182A6F}" type="slidenum">
              <a:rPr lang="en-US" smtClean="0"/>
              <a:t>10</a:t>
            </a:fld>
            <a:endParaRPr lang="en-US"/>
          </a:p>
        </p:txBody>
      </p:sp>
    </p:spTree>
    <p:extLst>
      <p:ext uri="{BB962C8B-B14F-4D97-AF65-F5344CB8AC3E}">
        <p14:creationId xmlns:p14="http://schemas.microsoft.com/office/powerpoint/2010/main" val="416031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EA236ECF-8FC3-D646-857D-DE5ABD5937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xmlns="" id="{3E549AD9-FEEF-1A42-8E10-2A3B6FF85A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0763" y="5975464"/>
            <a:ext cx="3291840" cy="433350"/>
          </a:xfrm>
          <a:prstGeom prst="rect">
            <a:avLst/>
          </a:prstGeom>
        </p:spPr>
      </p:pic>
      <p:pic>
        <p:nvPicPr>
          <p:cNvPr id="14" name="Picture 13">
            <a:extLst>
              <a:ext uri="{FF2B5EF4-FFF2-40B4-BE49-F238E27FC236}">
                <a16:creationId xmlns:a16="http://schemas.microsoft.com/office/drawing/2014/main" xmlns="" id="{6DDA0A8C-CE8B-B047-AACA-67004379164F}"/>
              </a:ext>
            </a:extLst>
          </p:cNvPr>
          <p:cNvPicPr>
            <a:picLocks noChangeAspect="1"/>
          </p:cNvPicPr>
          <p:nvPr userDrawn="1"/>
        </p:nvPicPr>
        <p:blipFill>
          <a:blip r:embed="rId4">
            <a:alphaModFix amt="85000"/>
            <a:extLst>
              <a:ext uri="{28A0092B-C50C-407E-A947-70E740481C1C}">
                <a14:useLocalDpi xmlns:a14="http://schemas.microsoft.com/office/drawing/2010/main" val="0"/>
              </a:ext>
            </a:extLst>
          </a:blip>
          <a:stretch>
            <a:fillRect/>
          </a:stretch>
        </p:blipFill>
        <p:spPr>
          <a:xfrm>
            <a:off x="1028699" y="4822190"/>
            <a:ext cx="6715968" cy="704088"/>
          </a:xfrm>
          <a:prstGeom prst="rect">
            <a:avLst/>
          </a:prstGeom>
        </p:spPr>
      </p:pic>
    </p:spTree>
    <p:extLst>
      <p:ext uri="{BB962C8B-B14F-4D97-AF65-F5344CB8AC3E}">
        <p14:creationId xmlns:p14="http://schemas.microsoft.com/office/powerpoint/2010/main" val="2767276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7_Blank">
    <p:spTree>
      <p:nvGrpSpPr>
        <p:cNvPr id="1" name=""/>
        <p:cNvGrpSpPr/>
        <p:nvPr/>
      </p:nvGrpSpPr>
      <p:grpSpPr>
        <a:xfrm>
          <a:off x="0" y="0"/>
          <a:ext cx="0" cy="0"/>
          <a:chOff x="0" y="0"/>
          <a:chExt cx="0" cy="0"/>
        </a:xfrm>
      </p:grpSpPr>
      <p:sp>
        <p:nvSpPr>
          <p:cNvPr id="4" name="Rectangle 3"/>
          <p:cNvSpPr/>
          <p:nvPr/>
        </p:nvSpPr>
        <p:spPr>
          <a:xfrm>
            <a:off x="0" y="3"/>
            <a:ext cx="9144000" cy="6857999"/>
          </a:xfrm>
          <a:prstGeom prst="rect">
            <a:avLst/>
          </a:prstGeom>
          <a:gradFill flip="none" rotWithShape="1">
            <a:gsLst>
              <a:gs pos="0">
                <a:srgbClr val="9A0000"/>
              </a:gs>
              <a:gs pos="95575">
                <a:schemeClr val="bg1">
                  <a:lumMod val="65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Content Placeholder 8"/>
          <p:cNvSpPr>
            <a:spLocks noGrp="1"/>
          </p:cNvSpPr>
          <p:nvPr>
            <p:ph sz="quarter" idx="10"/>
          </p:nvPr>
        </p:nvSpPr>
        <p:spPr>
          <a:xfrm>
            <a:off x="401242" y="1482727"/>
            <a:ext cx="8364140" cy="32240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285754" y="3"/>
            <a:ext cx="5869723" cy="1126273"/>
          </a:xfrm>
        </p:spPr>
        <p:txBody>
          <a:bodyPr/>
          <a:lstStyle>
            <a:lvl1pPr>
              <a:defRPr>
                <a:solidFill>
                  <a:schemeClr val="tx1"/>
                </a:solidFill>
              </a:defRPr>
            </a:lvl1pPr>
          </a:lstStyle>
          <a:p>
            <a:r>
              <a:rPr lang="en-US"/>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8540" y="6065877"/>
            <a:ext cx="3209544" cy="422516"/>
          </a:xfrm>
          <a:prstGeom prst="rect">
            <a:avLst/>
          </a:prstGeom>
        </p:spPr>
      </p:pic>
      <p:pic>
        <p:nvPicPr>
          <p:cNvPr id="7" name="Picture 6">
            <a:extLst>
              <a:ext uri="{FF2B5EF4-FFF2-40B4-BE49-F238E27FC236}">
                <a16:creationId xmlns:a16="http://schemas.microsoft.com/office/drawing/2014/main" xmlns="" id="{FCD7B3C6-C541-6C4C-9513-9A63BA73C31C}"/>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2165722" y="5185293"/>
            <a:ext cx="4812555" cy="402336"/>
          </a:xfrm>
          <a:prstGeom prst="rect">
            <a:avLst/>
          </a:prstGeom>
        </p:spPr>
      </p:pic>
    </p:spTree>
    <p:extLst>
      <p:ext uri="{BB962C8B-B14F-4D97-AF65-F5344CB8AC3E}">
        <p14:creationId xmlns:p14="http://schemas.microsoft.com/office/powerpoint/2010/main" val="330663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sp>
        <p:nvSpPr>
          <p:cNvPr id="4" name="Rectangle 3"/>
          <p:cNvSpPr/>
          <p:nvPr/>
        </p:nvSpPr>
        <p:spPr>
          <a:xfrm>
            <a:off x="0" y="3"/>
            <a:ext cx="9144000" cy="6857999"/>
          </a:xfrm>
          <a:prstGeom prst="rect">
            <a:avLst/>
          </a:prstGeom>
          <a:gradFill flip="none" rotWithShape="1">
            <a:gsLst>
              <a:gs pos="0">
                <a:srgbClr val="9A0000"/>
              </a:gs>
              <a:gs pos="95575">
                <a:schemeClr val="bg1">
                  <a:lumMod val="65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Content Placeholder 8"/>
          <p:cNvSpPr>
            <a:spLocks noGrp="1"/>
          </p:cNvSpPr>
          <p:nvPr>
            <p:ph sz="quarter" idx="10"/>
          </p:nvPr>
        </p:nvSpPr>
        <p:spPr>
          <a:xfrm>
            <a:off x="401242" y="1482727"/>
            <a:ext cx="8364140" cy="4226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285754" y="3"/>
            <a:ext cx="5869723" cy="1126273"/>
          </a:xfrm>
        </p:spPr>
        <p:txBody>
          <a:bodyPr/>
          <a:lstStyle>
            <a:lvl1pPr>
              <a:defRPr>
                <a:solidFill>
                  <a:schemeClr val="tx1"/>
                </a:solidFill>
              </a:defRPr>
            </a:lvl1pPr>
          </a:lstStyle>
          <a:p>
            <a:r>
              <a:rPr lang="en-US"/>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5838" y="6065877"/>
            <a:ext cx="3209544" cy="422516"/>
          </a:xfrm>
          <a:prstGeom prst="rect">
            <a:avLst/>
          </a:prstGeom>
        </p:spPr>
      </p:pic>
      <p:pic>
        <p:nvPicPr>
          <p:cNvPr id="9" name="Picture 8">
            <a:extLst>
              <a:ext uri="{FF2B5EF4-FFF2-40B4-BE49-F238E27FC236}">
                <a16:creationId xmlns:a16="http://schemas.microsoft.com/office/drawing/2014/main" xmlns="" id="{9036FE01-82F0-764B-97D4-A0CA75A4DA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1242" y="6150065"/>
            <a:ext cx="4046923" cy="338328"/>
          </a:xfrm>
          <a:prstGeom prst="rect">
            <a:avLst/>
          </a:prstGeom>
        </p:spPr>
      </p:pic>
      <p:sp>
        <p:nvSpPr>
          <p:cNvPr id="7" name="TextBox 6"/>
          <p:cNvSpPr txBox="1"/>
          <p:nvPr userDrawn="1"/>
        </p:nvSpPr>
        <p:spPr>
          <a:xfrm>
            <a:off x="9370881" y="637329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33918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Blank">
    <p:spTree>
      <p:nvGrpSpPr>
        <p:cNvPr id="1" name=""/>
        <p:cNvGrpSpPr/>
        <p:nvPr/>
      </p:nvGrpSpPr>
      <p:grpSpPr>
        <a:xfrm>
          <a:off x="0" y="0"/>
          <a:ext cx="0" cy="0"/>
          <a:chOff x="0" y="0"/>
          <a:chExt cx="0" cy="0"/>
        </a:xfrm>
      </p:grpSpPr>
      <p:sp>
        <p:nvSpPr>
          <p:cNvPr id="4" name="Rectangle 3"/>
          <p:cNvSpPr/>
          <p:nvPr/>
        </p:nvSpPr>
        <p:spPr>
          <a:xfrm>
            <a:off x="0" y="3"/>
            <a:ext cx="9144000" cy="6857999"/>
          </a:xfrm>
          <a:prstGeom prst="rect">
            <a:avLst/>
          </a:prstGeom>
          <a:gradFill flip="none" rotWithShape="1">
            <a:gsLst>
              <a:gs pos="0">
                <a:srgbClr val="9A0000"/>
              </a:gs>
              <a:gs pos="95575">
                <a:schemeClr val="bg1">
                  <a:lumMod val="65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Content Placeholder 8"/>
          <p:cNvSpPr>
            <a:spLocks noGrp="1"/>
          </p:cNvSpPr>
          <p:nvPr>
            <p:ph sz="quarter" idx="10"/>
          </p:nvPr>
        </p:nvSpPr>
        <p:spPr>
          <a:xfrm>
            <a:off x="401242" y="1482727"/>
            <a:ext cx="8364140" cy="32240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285754" y="3"/>
            <a:ext cx="5869723" cy="1126273"/>
          </a:xfrm>
        </p:spPr>
        <p:txBody>
          <a:bodyPr/>
          <a:lstStyle>
            <a:lvl1pPr>
              <a:defRPr>
                <a:solidFill>
                  <a:schemeClr val="tx1"/>
                </a:solidFill>
              </a:defRPr>
            </a:lvl1pPr>
          </a:lstStyle>
          <a:p>
            <a:r>
              <a:rPr lang="en-US"/>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8540" y="6065877"/>
            <a:ext cx="3209544" cy="422516"/>
          </a:xfrm>
          <a:prstGeom prst="rect">
            <a:avLst/>
          </a:prstGeom>
        </p:spPr>
      </p:pic>
      <p:pic>
        <p:nvPicPr>
          <p:cNvPr id="7" name="Picture 6">
            <a:extLst>
              <a:ext uri="{FF2B5EF4-FFF2-40B4-BE49-F238E27FC236}">
                <a16:creationId xmlns:a16="http://schemas.microsoft.com/office/drawing/2014/main" xmlns="" id="{9E733A36-031B-9642-8E0D-4C4E6E058613}"/>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2320465" y="5185293"/>
            <a:ext cx="4503069" cy="402336"/>
          </a:xfrm>
          <a:prstGeom prst="rect">
            <a:avLst/>
          </a:prstGeom>
        </p:spPr>
      </p:pic>
    </p:spTree>
    <p:extLst>
      <p:ext uri="{BB962C8B-B14F-4D97-AF65-F5344CB8AC3E}">
        <p14:creationId xmlns:p14="http://schemas.microsoft.com/office/powerpoint/2010/main" val="4077459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Blank">
    <p:spTree>
      <p:nvGrpSpPr>
        <p:cNvPr id="1" name=""/>
        <p:cNvGrpSpPr/>
        <p:nvPr/>
      </p:nvGrpSpPr>
      <p:grpSpPr>
        <a:xfrm>
          <a:off x="0" y="0"/>
          <a:ext cx="0" cy="0"/>
          <a:chOff x="0" y="0"/>
          <a:chExt cx="0" cy="0"/>
        </a:xfrm>
      </p:grpSpPr>
      <p:sp>
        <p:nvSpPr>
          <p:cNvPr id="4" name="Rectangle 3"/>
          <p:cNvSpPr/>
          <p:nvPr/>
        </p:nvSpPr>
        <p:spPr>
          <a:xfrm>
            <a:off x="0" y="3"/>
            <a:ext cx="9144000" cy="6857999"/>
          </a:xfrm>
          <a:prstGeom prst="rect">
            <a:avLst/>
          </a:prstGeom>
          <a:gradFill flip="none" rotWithShape="1">
            <a:gsLst>
              <a:gs pos="0">
                <a:srgbClr val="9A0000"/>
              </a:gs>
              <a:gs pos="95575">
                <a:schemeClr val="bg1">
                  <a:lumMod val="65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Content Placeholder 8"/>
          <p:cNvSpPr>
            <a:spLocks noGrp="1"/>
          </p:cNvSpPr>
          <p:nvPr>
            <p:ph sz="quarter" idx="10"/>
          </p:nvPr>
        </p:nvSpPr>
        <p:spPr>
          <a:xfrm>
            <a:off x="401242" y="1482727"/>
            <a:ext cx="8364140" cy="4226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285754" y="3"/>
            <a:ext cx="5869723" cy="1126273"/>
          </a:xfrm>
        </p:spPr>
        <p:txBody>
          <a:bodyPr/>
          <a:lstStyle>
            <a:lvl1pPr>
              <a:defRPr>
                <a:solidFill>
                  <a:schemeClr val="tx1"/>
                </a:solidFill>
              </a:defRPr>
            </a:lvl1pPr>
          </a:lstStyle>
          <a:p>
            <a:r>
              <a:rPr lang="en-US"/>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5838" y="6065877"/>
            <a:ext cx="3209544" cy="422516"/>
          </a:xfrm>
          <a:prstGeom prst="rect">
            <a:avLst/>
          </a:prstGeom>
        </p:spPr>
      </p:pic>
      <p:sp>
        <p:nvSpPr>
          <p:cNvPr id="7" name="TextBox 6"/>
          <p:cNvSpPr txBox="1"/>
          <p:nvPr userDrawn="1"/>
        </p:nvSpPr>
        <p:spPr>
          <a:xfrm>
            <a:off x="9370881" y="6373299"/>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xmlns="" id="{D94A562B-9E9E-8E48-AA20-279FAA6BC7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1242" y="6150065"/>
            <a:ext cx="3786671" cy="338328"/>
          </a:xfrm>
          <a:prstGeom prst="rect">
            <a:avLst/>
          </a:prstGeom>
        </p:spPr>
      </p:pic>
    </p:spTree>
    <p:extLst>
      <p:ext uri="{BB962C8B-B14F-4D97-AF65-F5344CB8AC3E}">
        <p14:creationId xmlns:p14="http://schemas.microsoft.com/office/powerpoint/2010/main" val="3792782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Rectangle 3"/>
          <p:cNvSpPr/>
          <p:nvPr/>
        </p:nvSpPr>
        <p:spPr>
          <a:xfrm>
            <a:off x="0" y="3"/>
            <a:ext cx="9144000" cy="6857999"/>
          </a:xfrm>
          <a:prstGeom prst="rect">
            <a:avLst/>
          </a:prstGeom>
          <a:gradFill flip="none" rotWithShape="1">
            <a:gsLst>
              <a:gs pos="0">
                <a:srgbClr val="9A0000"/>
              </a:gs>
              <a:gs pos="95575">
                <a:schemeClr val="bg1">
                  <a:lumMod val="65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475" y="1210590"/>
            <a:ext cx="5942857" cy="4228571"/>
          </a:xfrm>
          <a:prstGeom prst="rect">
            <a:avLst/>
          </a:prstGeom>
          <a:noFill/>
          <a:ln>
            <a:noFill/>
          </a:ln>
        </p:spPr>
      </p:pic>
      <p:sp>
        <p:nvSpPr>
          <p:cNvPr id="5" name="Content Placeholder 8"/>
          <p:cNvSpPr>
            <a:spLocks noGrp="1"/>
          </p:cNvSpPr>
          <p:nvPr>
            <p:ph sz="quarter" idx="10"/>
          </p:nvPr>
        </p:nvSpPr>
        <p:spPr>
          <a:xfrm>
            <a:off x="401242" y="1482727"/>
            <a:ext cx="8364140" cy="4226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285754" y="3"/>
            <a:ext cx="5869723" cy="1126273"/>
          </a:xfrm>
        </p:spPr>
        <p:txBody>
          <a:bodyPr/>
          <a:lstStyle>
            <a:lvl1pPr>
              <a:defRPr>
                <a:solidFill>
                  <a:schemeClr val="tx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8540" y="6065877"/>
            <a:ext cx="3209544" cy="422516"/>
          </a:xfrm>
          <a:prstGeom prst="rect">
            <a:avLst/>
          </a:prstGeom>
        </p:spPr>
      </p:pic>
    </p:spTree>
    <p:extLst>
      <p:ext uri="{BB962C8B-B14F-4D97-AF65-F5344CB8AC3E}">
        <p14:creationId xmlns:p14="http://schemas.microsoft.com/office/powerpoint/2010/main" val="3788662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B33DE64-2B10-FE44-81E9-7FBF783687A3}"/>
              </a:ext>
            </a:extLst>
          </p:cNvPr>
          <p:cNvSpPr/>
          <p:nvPr userDrawn="1"/>
        </p:nvSpPr>
        <p:spPr>
          <a:xfrm>
            <a:off x="0" y="1"/>
            <a:ext cx="9144000" cy="6857999"/>
          </a:xfrm>
          <a:prstGeom prst="rect">
            <a:avLst/>
          </a:prstGeom>
          <a:gradFill flip="none" rotWithShape="1">
            <a:gsLst>
              <a:gs pos="0">
                <a:srgbClr val="9A0000"/>
              </a:gs>
              <a:gs pos="95575">
                <a:schemeClr val="bg1">
                  <a:lumMod val="65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 name="Picture 3">
            <a:extLst>
              <a:ext uri="{FF2B5EF4-FFF2-40B4-BE49-F238E27FC236}">
                <a16:creationId xmlns:a16="http://schemas.microsoft.com/office/drawing/2014/main" xmlns="" id="{51953205-19BA-E84F-8F62-27BF11768F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1399242"/>
            <a:ext cx="4572000" cy="2457198"/>
          </a:xfrm>
          <a:prstGeom prst="rect">
            <a:avLst/>
          </a:prstGeom>
        </p:spPr>
      </p:pic>
      <p:pic>
        <p:nvPicPr>
          <p:cNvPr id="6" name="Picture 5">
            <a:extLst>
              <a:ext uri="{FF2B5EF4-FFF2-40B4-BE49-F238E27FC236}">
                <a16:creationId xmlns:a16="http://schemas.microsoft.com/office/drawing/2014/main" xmlns="" id="{4A51D585-0FE9-DA44-8531-142D47F7B1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4635463"/>
            <a:ext cx="4114800" cy="505326"/>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BC0370F-AC4E-714A-B97B-EBC4F0A00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 y="0"/>
            <a:ext cx="9142355" cy="6858000"/>
          </a:xfrm>
          <a:prstGeom prst="rect">
            <a:avLst/>
          </a:prstGeom>
        </p:spPr>
      </p:pic>
      <p:pic>
        <p:nvPicPr>
          <p:cNvPr id="5" name="Picture 4">
            <a:extLst>
              <a:ext uri="{FF2B5EF4-FFF2-40B4-BE49-F238E27FC236}">
                <a16:creationId xmlns:a16="http://schemas.microsoft.com/office/drawing/2014/main" xmlns="" id="{E214B6C8-244B-F440-9134-F966C09FC581}"/>
              </a:ext>
            </a:extLst>
          </p:cNvPr>
          <p:cNvPicPr>
            <a:picLocks noChangeAspect="1"/>
          </p:cNvPicPr>
          <p:nvPr userDrawn="1"/>
        </p:nvPicPr>
        <p:blipFill>
          <a:blip r:embed="rId3">
            <a:alphaModFix amt="85000"/>
            <a:extLst>
              <a:ext uri="{28A0092B-C50C-407E-A947-70E740481C1C}">
                <a14:useLocalDpi xmlns:a14="http://schemas.microsoft.com/office/drawing/2010/main" val="0"/>
              </a:ext>
            </a:extLst>
          </a:blip>
          <a:stretch>
            <a:fillRect/>
          </a:stretch>
        </p:blipFill>
        <p:spPr>
          <a:xfrm>
            <a:off x="361188" y="4822190"/>
            <a:ext cx="8421624" cy="704059"/>
          </a:xfrm>
          <a:prstGeom prst="rect">
            <a:avLst/>
          </a:prstGeom>
        </p:spPr>
      </p:pic>
      <p:pic>
        <p:nvPicPr>
          <p:cNvPr id="8" name="Picture 7">
            <a:extLst>
              <a:ext uri="{FF2B5EF4-FFF2-40B4-BE49-F238E27FC236}">
                <a16:creationId xmlns:a16="http://schemas.microsoft.com/office/drawing/2014/main" xmlns="" id="{3E549AD9-FEEF-1A42-8E10-2A3B6FF85A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40763" y="5975464"/>
            <a:ext cx="3291840" cy="433350"/>
          </a:xfrm>
          <a:prstGeom prst="rect">
            <a:avLst/>
          </a:prstGeom>
        </p:spPr>
      </p:pic>
    </p:spTree>
    <p:extLst>
      <p:ext uri="{BB962C8B-B14F-4D97-AF65-F5344CB8AC3E}">
        <p14:creationId xmlns:p14="http://schemas.microsoft.com/office/powerpoint/2010/main" val="62016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D38BB3E-4729-2441-BE25-FB6E36D9D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16"/>
            <a:ext cx="9144000" cy="6854167"/>
          </a:xfrm>
          <a:prstGeom prst="rect">
            <a:avLst/>
          </a:prstGeom>
        </p:spPr>
      </p:pic>
      <p:pic>
        <p:nvPicPr>
          <p:cNvPr id="8" name="Picture 7">
            <a:extLst>
              <a:ext uri="{FF2B5EF4-FFF2-40B4-BE49-F238E27FC236}">
                <a16:creationId xmlns:a16="http://schemas.microsoft.com/office/drawing/2014/main" xmlns="" id="{3E549AD9-FEEF-1A42-8E10-2A3B6FF85A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0763" y="5975464"/>
            <a:ext cx="3291840" cy="433350"/>
          </a:xfrm>
          <a:prstGeom prst="rect">
            <a:avLst/>
          </a:prstGeom>
        </p:spPr>
      </p:pic>
      <p:pic>
        <p:nvPicPr>
          <p:cNvPr id="6" name="Picture 5">
            <a:extLst>
              <a:ext uri="{FF2B5EF4-FFF2-40B4-BE49-F238E27FC236}">
                <a16:creationId xmlns:a16="http://schemas.microsoft.com/office/drawing/2014/main" xmlns="" id="{24B5B701-E779-5A4C-94E9-9F294EA64ABE}"/>
              </a:ext>
            </a:extLst>
          </p:cNvPr>
          <p:cNvPicPr>
            <a:picLocks noChangeAspect="1"/>
          </p:cNvPicPr>
          <p:nvPr userDrawn="1"/>
        </p:nvPicPr>
        <p:blipFill>
          <a:blip r:embed="rId4">
            <a:alphaModFix amt="85000"/>
            <a:extLst>
              <a:ext uri="{28A0092B-C50C-407E-A947-70E740481C1C}">
                <a14:useLocalDpi xmlns:a14="http://schemas.microsoft.com/office/drawing/2010/main" val="0"/>
              </a:ext>
            </a:extLst>
          </a:blip>
          <a:stretch>
            <a:fillRect/>
          </a:stretch>
        </p:blipFill>
        <p:spPr>
          <a:xfrm>
            <a:off x="445619" y="4822190"/>
            <a:ext cx="7882128" cy="704245"/>
          </a:xfrm>
          <a:prstGeom prst="rect">
            <a:avLst/>
          </a:prstGeom>
        </p:spPr>
      </p:pic>
    </p:spTree>
    <p:extLst>
      <p:ext uri="{BB962C8B-B14F-4D97-AF65-F5344CB8AC3E}">
        <p14:creationId xmlns:p14="http://schemas.microsoft.com/office/powerpoint/2010/main" val="344996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1739590"/>
          </a:xfrm>
          <a:prstGeom prst="rect">
            <a:avLst/>
          </a:prstGeom>
          <a:gradFill flip="none" rotWithShape="1">
            <a:gsLst>
              <a:gs pos="100000">
                <a:srgbClr val="970D31"/>
              </a:gs>
              <a:gs pos="0">
                <a:srgbClr val="D3124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303244" y="248057"/>
            <a:ext cx="8002555" cy="729441"/>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03245" y="1010364"/>
            <a:ext cx="6858000" cy="438117"/>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BC343C-818D-450D-82F5-2DE78761D5E6}"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46519-3F72-430D-B09A-E899FC8D3BE5}" type="slidenum">
              <a:rPr lang="en-US" smtClean="0"/>
              <a:t>‹#›</a:t>
            </a:fld>
            <a:endParaRPr lang="en-US"/>
          </a:p>
        </p:txBody>
      </p:sp>
      <p:sp>
        <p:nvSpPr>
          <p:cNvPr id="8" name="Rectangle 7"/>
          <p:cNvSpPr/>
          <p:nvPr/>
        </p:nvSpPr>
        <p:spPr>
          <a:xfrm>
            <a:off x="0" y="5606145"/>
            <a:ext cx="9144000" cy="1251857"/>
          </a:xfrm>
          <a:prstGeom prst="rect">
            <a:avLst/>
          </a:prstGeom>
          <a:gradFill flip="none" rotWithShape="1">
            <a:gsLst>
              <a:gs pos="15000">
                <a:schemeClr val="bg1">
                  <a:lumMod val="65000"/>
                </a:schemeClr>
              </a:gs>
              <a:gs pos="90000">
                <a:schemeClr val="bg1">
                  <a:lumMod val="65000"/>
                </a:schemeClr>
              </a:gs>
              <a:gs pos="54000">
                <a:schemeClr val="bg1">
                  <a:lumMod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259" y="5713843"/>
            <a:ext cx="1826991" cy="985690"/>
          </a:xfrm>
          <a:prstGeom prst="rect">
            <a:avLst/>
          </a:prstGeom>
        </p:spPr>
      </p:pic>
    </p:spTree>
    <p:extLst>
      <p:ext uri="{BB962C8B-B14F-4D97-AF65-F5344CB8AC3E}">
        <p14:creationId xmlns:p14="http://schemas.microsoft.com/office/powerpoint/2010/main" val="201753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0" y="3"/>
            <a:ext cx="9144000" cy="1126273"/>
          </a:xfrm>
          <a:prstGeom prst="rect">
            <a:avLst/>
          </a:prstGeom>
          <a:gradFill flip="none" rotWithShape="1">
            <a:gsLst>
              <a:gs pos="100000">
                <a:srgbClr val="970D31"/>
              </a:gs>
              <a:gs pos="0">
                <a:srgbClr val="D3124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85754" y="3"/>
            <a:ext cx="5869723" cy="1126273"/>
          </a:xfrm>
        </p:spPr>
        <p:txBody>
          <a:bodyPr/>
          <a:lstStyle>
            <a:lvl1pPr>
              <a:defRPr>
                <a:solidFill>
                  <a:schemeClr val="bg1"/>
                </a:solidFill>
              </a:defRPr>
            </a:lvl1pPr>
          </a:lstStyle>
          <a:p>
            <a:r>
              <a:rPr lang="en-US" dirty="0"/>
              <a:t>Click to edit Master title style</a:t>
            </a:r>
          </a:p>
        </p:txBody>
      </p:sp>
      <p:sp>
        <p:nvSpPr>
          <p:cNvPr id="9" name="Content Placeholder 8"/>
          <p:cNvSpPr>
            <a:spLocks noGrp="1"/>
          </p:cNvSpPr>
          <p:nvPr>
            <p:ph sz="quarter" idx="10"/>
          </p:nvPr>
        </p:nvSpPr>
        <p:spPr>
          <a:xfrm>
            <a:off x="401242" y="1482725"/>
            <a:ext cx="8364140" cy="4940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3526" y="416576"/>
            <a:ext cx="2452424" cy="293126"/>
          </a:xfrm>
          <a:prstGeom prst="rect">
            <a:avLst/>
          </a:prstGeom>
        </p:spPr>
      </p:pic>
    </p:spTree>
    <p:extLst>
      <p:ext uri="{BB962C8B-B14F-4D97-AF65-F5344CB8AC3E}">
        <p14:creationId xmlns:p14="http://schemas.microsoft.com/office/powerpoint/2010/main" val="133129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100000">
                <a:srgbClr val="970D31"/>
              </a:gs>
              <a:gs pos="0">
                <a:srgbClr val="D3124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Content Placeholder 8"/>
          <p:cNvSpPr>
            <a:spLocks noGrp="1"/>
          </p:cNvSpPr>
          <p:nvPr>
            <p:ph sz="quarter" idx="10"/>
          </p:nvPr>
        </p:nvSpPr>
        <p:spPr>
          <a:xfrm>
            <a:off x="401242" y="1482727"/>
            <a:ext cx="8364140" cy="42266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285754" y="3"/>
            <a:ext cx="5869723" cy="1126273"/>
          </a:xfrm>
        </p:spPr>
        <p:txBody>
          <a:bodyPr/>
          <a:lstStyle>
            <a:lvl1pPr>
              <a:defRPr>
                <a:solidFill>
                  <a:schemeClr val="bg1"/>
                </a:solidFill>
              </a:defRPr>
            </a:lvl1pPr>
          </a:lstStyle>
          <a:p>
            <a:r>
              <a:rPr lang="en-US"/>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9209" y="6065877"/>
            <a:ext cx="3205582" cy="421994"/>
          </a:xfrm>
          <a:prstGeom prst="rect">
            <a:avLst/>
          </a:prstGeom>
        </p:spPr>
      </p:pic>
    </p:spTree>
    <p:extLst>
      <p:ext uri="{BB962C8B-B14F-4D97-AF65-F5344CB8AC3E}">
        <p14:creationId xmlns:p14="http://schemas.microsoft.com/office/powerpoint/2010/main" val="169369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Rectangle 3"/>
          <p:cNvSpPr/>
          <p:nvPr/>
        </p:nvSpPr>
        <p:spPr>
          <a:xfrm>
            <a:off x="0" y="3"/>
            <a:ext cx="9144000" cy="6857999"/>
          </a:xfrm>
          <a:prstGeom prst="rect">
            <a:avLst/>
          </a:prstGeom>
          <a:gradFill flip="none" rotWithShape="1">
            <a:gsLst>
              <a:gs pos="0">
                <a:srgbClr val="9A0000"/>
              </a:gs>
              <a:gs pos="95575">
                <a:schemeClr val="bg1">
                  <a:lumMod val="65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Content Placeholder 8"/>
          <p:cNvSpPr>
            <a:spLocks noGrp="1"/>
          </p:cNvSpPr>
          <p:nvPr>
            <p:ph sz="quarter" idx="10"/>
          </p:nvPr>
        </p:nvSpPr>
        <p:spPr>
          <a:xfrm>
            <a:off x="401242" y="1482727"/>
            <a:ext cx="8364140" cy="4226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285754" y="3"/>
            <a:ext cx="5869723" cy="1126273"/>
          </a:xfrm>
        </p:spPr>
        <p:txBody>
          <a:bodyPr/>
          <a:lstStyle>
            <a:lvl1pPr>
              <a:defRPr>
                <a:solidFill>
                  <a:schemeClr val="tx1"/>
                </a:solidFill>
              </a:defRPr>
            </a:lvl1pPr>
          </a:lstStyle>
          <a:p>
            <a:r>
              <a:rPr lang="en-US"/>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8540" y="6065877"/>
            <a:ext cx="3209544" cy="422516"/>
          </a:xfrm>
          <a:prstGeom prst="rect">
            <a:avLst/>
          </a:prstGeom>
        </p:spPr>
      </p:pic>
    </p:spTree>
    <p:extLst>
      <p:ext uri="{BB962C8B-B14F-4D97-AF65-F5344CB8AC3E}">
        <p14:creationId xmlns:p14="http://schemas.microsoft.com/office/powerpoint/2010/main" val="83261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4" name="Rectangle 3"/>
          <p:cNvSpPr/>
          <p:nvPr/>
        </p:nvSpPr>
        <p:spPr>
          <a:xfrm>
            <a:off x="0" y="3"/>
            <a:ext cx="9144000" cy="6857999"/>
          </a:xfrm>
          <a:prstGeom prst="rect">
            <a:avLst/>
          </a:prstGeom>
          <a:gradFill flip="none" rotWithShape="1">
            <a:gsLst>
              <a:gs pos="0">
                <a:srgbClr val="9A0000"/>
              </a:gs>
              <a:gs pos="95575">
                <a:schemeClr val="bg1">
                  <a:lumMod val="65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Content Placeholder 8"/>
          <p:cNvSpPr>
            <a:spLocks noGrp="1"/>
          </p:cNvSpPr>
          <p:nvPr>
            <p:ph sz="quarter" idx="10"/>
          </p:nvPr>
        </p:nvSpPr>
        <p:spPr>
          <a:xfrm>
            <a:off x="401242" y="1482727"/>
            <a:ext cx="8364140" cy="32240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285754" y="3"/>
            <a:ext cx="5869723" cy="1126273"/>
          </a:xfrm>
        </p:spPr>
        <p:txBody>
          <a:bodyPr/>
          <a:lstStyle>
            <a:lvl1pPr>
              <a:defRPr>
                <a:solidFill>
                  <a:schemeClr val="tx1"/>
                </a:solidFill>
              </a:defRPr>
            </a:lvl1pPr>
          </a:lstStyle>
          <a:p>
            <a:r>
              <a:rPr lang="en-US"/>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8540" y="6065877"/>
            <a:ext cx="3209544" cy="422516"/>
          </a:xfrm>
          <a:prstGeom prst="rect">
            <a:avLst/>
          </a:prstGeom>
        </p:spPr>
      </p:pic>
      <p:pic>
        <p:nvPicPr>
          <p:cNvPr id="8" name="Picture 7">
            <a:extLst>
              <a:ext uri="{FF2B5EF4-FFF2-40B4-BE49-F238E27FC236}">
                <a16:creationId xmlns:a16="http://schemas.microsoft.com/office/drawing/2014/main" xmlns="" id="{8F7D5D23-4F24-8547-9663-FB1E46D403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072" y="5185001"/>
            <a:ext cx="3840480" cy="402628"/>
          </a:xfrm>
          <a:prstGeom prst="rect">
            <a:avLst/>
          </a:prstGeom>
        </p:spPr>
      </p:pic>
    </p:spTree>
    <p:extLst>
      <p:ext uri="{BB962C8B-B14F-4D97-AF65-F5344CB8AC3E}">
        <p14:creationId xmlns:p14="http://schemas.microsoft.com/office/powerpoint/2010/main" val="278164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4" name="Rectangle 3"/>
          <p:cNvSpPr/>
          <p:nvPr/>
        </p:nvSpPr>
        <p:spPr>
          <a:xfrm>
            <a:off x="0" y="3"/>
            <a:ext cx="9144000" cy="6857999"/>
          </a:xfrm>
          <a:prstGeom prst="rect">
            <a:avLst/>
          </a:prstGeom>
          <a:gradFill flip="none" rotWithShape="1">
            <a:gsLst>
              <a:gs pos="0">
                <a:srgbClr val="9A0000"/>
              </a:gs>
              <a:gs pos="95575">
                <a:schemeClr val="bg1">
                  <a:lumMod val="65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Content Placeholder 8"/>
          <p:cNvSpPr>
            <a:spLocks noGrp="1"/>
          </p:cNvSpPr>
          <p:nvPr>
            <p:ph sz="quarter" idx="10"/>
          </p:nvPr>
        </p:nvSpPr>
        <p:spPr>
          <a:xfrm>
            <a:off x="401242" y="1482727"/>
            <a:ext cx="8364140" cy="4226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285754" y="3"/>
            <a:ext cx="5869723" cy="1126273"/>
          </a:xfrm>
        </p:spPr>
        <p:txBody>
          <a:bodyPr/>
          <a:lstStyle>
            <a:lvl1pPr>
              <a:defRPr>
                <a:solidFill>
                  <a:schemeClr val="tx1"/>
                </a:solidFill>
              </a:defRPr>
            </a:lvl1pPr>
          </a:lstStyle>
          <a:p>
            <a:r>
              <a:rPr lang="en-US"/>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5838" y="6065877"/>
            <a:ext cx="3209544" cy="42251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1242" y="6151994"/>
            <a:ext cx="3200400" cy="336399"/>
          </a:xfrm>
          <a:prstGeom prst="rect">
            <a:avLst/>
          </a:prstGeom>
        </p:spPr>
      </p:pic>
      <p:sp>
        <p:nvSpPr>
          <p:cNvPr id="7" name="TextBox 6"/>
          <p:cNvSpPr txBox="1"/>
          <p:nvPr userDrawn="1"/>
        </p:nvSpPr>
        <p:spPr>
          <a:xfrm>
            <a:off x="9370881" y="6373299"/>
            <a:ext cx="184731" cy="369332"/>
          </a:xfrm>
          <a:prstGeom prst="rect">
            <a:avLst/>
          </a:prstGeom>
          <a:noFill/>
        </p:spPr>
        <p:txBody>
          <a:bodyPr wrap="none" rtlCol="0">
            <a:spAutoFit/>
          </a:bodyPr>
          <a:lstStyle/>
          <a:p>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4BC343C-818D-450D-82F5-2DE78761D5E6}" type="datetimeFigureOut">
              <a:rPr lang="en-US" smtClean="0"/>
              <a:t>4/10/2018</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3046519-3F72-430D-B09A-E899FC8D3BE5}" type="slidenum">
              <a:rPr lang="en-US" smtClean="0"/>
              <a:t>‹#›</a:t>
            </a:fld>
            <a:endParaRPr lang="en-US"/>
          </a:p>
        </p:txBody>
      </p:sp>
    </p:spTree>
    <p:extLst>
      <p:ext uri="{BB962C8B-B14F-4D97-AF65-F5344CB8AC3E}">
        <p14:creationId xmlns:p14="http://schemas.microsoft.com/office/powerpoint/2010/main" val="270262039"/>
      </p:ext>
    </p:extLst>
  </p:cSld>
  <p:clrMap bg1="lt1" tx1="dk1" bg2="lt2" tx2="dk2" accent1="accent1" accent2="accent2" accent3="accent3" accent4="accent4" accent5="accent5" accent6="accent6" hlink="hlink" folHlink="folHlink"/>
  <p:sldLayoutIdLst>
    <p:sldLayoutId id="2147483669" r:id="rId1"/>
    <p:sldLayoutId id="2147483672" r:id="rId2"/>
    <p:sldLayoutId id="2147483673" r:id="rId3"/>
    <p:sldLayoutId id="2147483661" r:id="rId4"/>
    <p:sldLayoutId id="2147483662" r:id="rId5"/>
    <p:sldLayoutId id="2147483663" r:id="rId6"/>
    <p:sldLayoutId id="2147483664" r:id="rId7"/>
    <p:sldLayoutId id="2147483668" r:id="rId8"/>
    <p:sldLayoutId id="2147483667" r:id="rId9"/>
    <p:sldLayoutId id="2147483674" r:id="rId10"/>
    <p:sldLayoutId id="2147483675" r:id="rId11"/>
    <p:sldLayoutId id="2147483676" r:id="rId12"/>
    <p:sldLayoutId id="2147483677" r:id="rId13"/>
    <p:sldLayoutId id="2147483665" r:id="rId14"/>
    <p:sldLayoutId id="2147483666" r:id="rId15"/>
  </p:sldLayoutIdLst>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903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01242" y="1424355"/>
            <a:ext cx="8364140" cy="4285072"/>
          </a:xfrm>
        </p:spPr>
        <p:txBody>
          <a:bodyPr/>
          <a:lstStyle/>
          <a:p>
            <a:r>
              <a:rPr lang="en-US" dirty="0" smtClean="0"/>
              <a:t>Increased opportunities for technology innovation and recognized faculty who were experimenting. </a:t>
            </a:r>
          </a:p>
          <a:p>
            <a:endParaRPr lang="en-US" dirty="0" smtClean="0"/>
          </a:p>
          <a:p>
            <a:r>
              <a:rPr lang="en-US" dirty="0" smtClean="0"/>
              <a:t>Provided </a:t>
            </a:r>
            <a:r>
              <a:rPr lang="en-US" dirty="0"/>
              <a:t>QM </a:t>
            </a:r>
            <a:r>
              <a:rPr lang="en-US" dirty="0" smtClean="0"/>
              <a:t>training for faculty and established ongoing communication with faculty who attended </a:t>
            </a:r>
            <a:r>
              <a:rPr lang="en-US" dirty="0"/>
              <a:t>the </a:t>
            </a:r>
            <a:r>
              <a:rPr lang="en-US" dirty="0" smtClean="0"/>
              <a:t>sessions. </a:t>
            </a:r>
          </a:p>
          <a:p>
            <a:pPr marL="0" indent="0">
              <a:buNone/>
            </a:pPr>
            <a:endParaRPr lang="en-US" dirty="0"/>
          </a:p>
          <a:p>
            <a:r>
              <a:rPr lang="en-US" dirty="0" smtClean="0"/>
              <a:t>Encouraged use of QM </a:t>
            </a:r>
            <a:r>
              <a:rPr lang="en-US" dirty="0"/>
              <a:t>Template </a:t>
            </a:r>
            <a:r>
              <a:rPr lang="en-US" dirty="0" smtClean="0"/>
              <a:t>in </a:t>
            </a:r>
            <a:r>
              <a:rPr lang="en-US" dirty="0"/>
              <a:t>D2L </a:t>
            </a:r>
            <a:r>
              <a:rPr lang="en-US" dirty="0" smtClean="0"/>
              <a:t>course.</a:t>
            </a:r>
            <a:endParaRPr lang="en-US" dirty="0"/>
          </a:p>
          <a:p>
            <a:endParaRPr lang="en-US" dirty="0"/>
          </a:p>
        </p:txBody>
      </p:sp>
      <p:sp>
        <p:nvSpPr>
          <p:cNvPr id="4" name="Title 3"/>
          <p:cNvSpPr>
            <a:spLocks noGrp="1"/>
          </p:cNvSpPr>
          <p:nvPr>
            <p:ph type="title"/>
          </p:nvPr>
        </p:nvSpPr>
        <p:spPr/>
        <p:txBody>
          <a:bodyPr>
            <a:normAutofit/>
          </a:bodyPr>
          <a:lstStyle/>
          <a:p>
            <a:r>
              <a:rPr lang="en-US" dirty="0" smtClean="0"/>
              <a:t>Empower</a:t>
            </a:r>
            <a:endParaRPr lang="en-US" dirty="0"/>
          </a:p>
        </p:txBody>
      </p:sp>
    </p:spTree>
    <p:extLst>
      <p:ext uri="{BB962C8B-B14F-4D97-AF65-F5344CB8AC3E}">
        <p14:creationId xmlns:p14="http://schemas.microsoft.com/office/powerpoint/2010/main" val="4114834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4" y="3"/>
            <a:ext cx="6072015" cy="1126273"/>
          </a:xfrm>
        </p:spPr>
        <p:txBody>
          <a:bodyPr>
            <a:normAutofit/>
          </a:bodyPr>
          <a:lstStyle/>
          <a:p>
            <a:r>
              <a:rPr lang="en-US" dirty="0" smtClean="0"/>
              <a:t>Celebrate</a:t>
            </a:r>
            <a:endParaRPr lang="en-US" dirty="0"/>
          </a:p>
        </p:txBody>
      </p:sp>
      <p:sp>
        <p:nvSpPr>
          <p:cNvPr id="3" name="Content Placeholder 2"/>
          <p:cNvSpPr>
            <a:spLocks noGrp="1"/>
          </p:cNvSpPr>
          <p:nvPr>
            <p:ph sz="quarter" idx="10"/>
          </p:nvPr>
        </p:nvSpPr>
        <p:spPr/>
        <p:txBody>
          <a:bodyPr>
            <a:normAutofit/>
          </a:bodyPr>
          <a:lstStyle/>
          <a:p>
            <a:r>
              <a:rPr lang="en-US" sz="3200" dirty="0" smtClean="0"/>
              <a:t>Recognized </a:t>
            </a:r>
            <a:r>
              <a:rPr lang="en-US" sz="3200" dirty="0"/>
              <a:t>faculty who </a:t>
            </a:r>
            <a:r>
              <a:rPr lang="en-US" sz="3200" dirty="0" smtClean="0"/>
              <a:t>had regular attendance at MOQI sessions.</a:t>
            </a:r>
          </a:p>
          <a:p>
            <a:pPr marL="0" indent="0">
              <a:buNone/>
            </a:pPr>
            <a:endParaRPr lang="en-US" sz="3200" dirty="0" smtClean="0"/>
          </a:p>
          <a:p>
            <a:r>
              <a:rPr lang="en-US" sz="3200" dirty="0" smtClean="0"/>
              <a:t>Recognized faculty who presented at QM conferences and/or STAR Symposium.</a:t>
            </a:r>
          </a:p>
          <a:p>
            <a:pPr marL="0" indent="0">
              <a:buNone/>
            </a:pPr>
            <a:endParaRPr lang="en-US" sz="3200" dirty="0" smtClean="0"/>
          </a:p>
          <a:p>
            <a:r>
              <a:rPr lang="en-US" sz="3200" dirty="0" smtClean="0"/>
              <a:t>Recognized faculty who are QM Certified. </a:t>
            </a:r>
          </a:p>
          <a:p>
            <a:pPr marL="0" indent="0">
              <a:buNone/>
            </a:pPr>
            <a:endParaRPr lang="en-US" sz="3200" dirty="0" smtClean="0"/>
          </a:p>
          <a:p>
            <a:r>
              <a:rPr lang="en-US" sz="3200" dirty="0" smtClean="0"/>
              <a:t>Overall increased faculty interest in QM</a:t>
            </a:r>
            <a:endParaRPr lang="en-US" sz="3200" dirty="0"/>
          </a:p>
        </p:txBody>
      </p:sp>
    </p:spTree>
    <p:extLst>
      <p:ext uri="{BB962C8B-B14F-4D97-AF65-F5344CB8AC3E}">
        <p14:creationId xmlns:p14="http://schemas.microsoft.com/office/powerpoint/2010/main" val="240361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normAutofit/>
          </a:bodyPr>
          <a:lstStyle/>
          <a:p>
            <a:r>
              <a:rPr lang="en-US" dirty="0"/>
              <a:t>Our focus is faculty support, course quality, and formal </a:t>
            </a:r>
            <a:r>
              <a:rPr lang="en-US" dirty="0" smtClean="0"/>
              <a:t>QM training.</a:t>
            </a:r>
          </a:p>
          <a:p>
            <a:endParaRPr lang="en-US" dirty="0"/>
          </a:p>
          <a:p>
            <a:r>
              <a:rPr lang="en-US" dirty="0" smtClean="0"/>
              <a:t>Need ongoing technology support.</a:t>
            </a:r>
          </a:p>
          <a:p>
            <a:endParaRPr lang="en-US" dirty="0"/>
          </a:p>
          <a:p>
            <a:r>
              <a:rPr lang="en-US" dirty="0" smtClean="0"/>
              <a:t>A campus effort but also a MN State effort.</a:t>
            </a:r>
          </a:p>
          <a:p>
            <a:endParaRPr lang="en-US" dirty="0"/>
          </a:p>
          <a:p>
            <a:r>
              <a:rPr lang="en-US" dirty="0" smtClean="0"/>
              <a:t>MN State supports QM quality design.</a:t>
            </a:r>
            <a:endParaRPr lang="en-US" dirty="0"/>
          </a:p>
        </p:txBody>
      </p:sp>
      <p:sp>
        <p:nvSpPr>
          <p:cNvPr id="4" name="Title 3"/>
          <p:cNvSpPr>
            <a:spLocks noGrp="1"/>
          </p:cNvSpPr>
          <p:nvPr>
            <p:ph type="title"/>
          </p:nvPr>
        </p:nvSpPr>
        <p:spPr/>
        <p:txBody>
          <a:bodyPr/>
          <a:lstStyle/>
          <a:p>
            <a:r>
              <a:rPr lang="en-US" dirty="0" smtClean="0"/>
              <a:t>Persist/Maintain</a:t>
            </a:r>
            <a:endParaRPr lang="en-US" dirty="0"/>
          </a:p>
        </p:txBody>
      </p:sp>
    </p:spTree>
    <p:extLst>
      <p:ext uri="{BB962C8B-B14F-4D97-AF65-F5344CB8AC3E}">
        <p14:creationId xmlns:p14="http://schemas.microsoft.com/office/powerpoint/2010/main" val="3307685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normAutofit/>
          </a:bodyPr>
          <a:lstStyle/>
          <a:p>
            <a:pPr marL="0" indent="0">
              <a:buNone/>
            </a:pPr>
            <a:endParaRPr lang="en-US" sz="3200" dirty="0" smtClean="0"/>
          </a:p>
          <a:p>
            <a:r>
              <a:rPr lang="en-US" sz="3200" dirty="0" smtClean="0"/>
              <a:t>Is your institution facing a similar challenge?  </a:t>
            </a:r>
          </a:p>
          <a:p>
            <a:r>
              <a:rPr lang="en-US" sz="3200" dirty="0" smtClean="0"/>
              <a:t>How </a:t>
            </a:r>
            <a:r>
              <a:rPr lang="en-US" sz="3200" dirty="0" smtClean="0"/>
              <a:t>might this help you at your institution</a:t>
            </a:r>
            <a:r>
              <a:rPr lang="en-US" sz="3200" dirty="0" smtClean="0"/>
              <a:t>?</a:t>
            </a:r>
          </a:p>
          <a:p>
            <a:r>
              <a:rPr lang="en-US" sz="3200" dirty="0" smtClean="0"/>
              <a:t>Do you have advice to share?</a:t>
            </a:r>
            <a:endParaRPr lang="en-US" sz="3200" dirty="0" smtClean="0"/>
          </a:p>
          <a:p>
            <a:endParaRPr lang="en-US" sz="3200" dirty="0"/>
          </a:p>
        </p:txBody>
      </p:sp>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134534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753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endParaRPr lang="en-US" dirty="0" smtClean="0"/>
          </a:p>
          <a:p>
            <a:pPr marL="0" indent="0">
              <a:buNone/>
            </a:pPr>
            <a:r>
              <a:rPr lang="en-US" dirty="0"/>
              <a:t>	</a:t>
            </a:r>
            <a:r>
              <a:rPr lang="en-US" dirty="0" smtClean="0"/>
              <a:t>Dr. Roseann Wolak</a:t>
            </a:r>
          </a:p>
          <a:p>
            <a:pPr marL="0" indent="0">
              <a:buNone/>
            </a:pPr>
            <a:r>
              <a:rPr lang="en-US" dirty="0"/>
              <a:t>	</a:t>
            </a:r>
            <a:r>
              <a:rPr lang="en-US" dirty="0" smtClean="0"/>
              <a:t>St. Cloud State University</a:t>
            </a:r>
          </a:p>
          <a:p>
            <a:pPr marL="0" indent="0">
              <a:buNone/>
            </a:pPr>
            <a:r>
              <a:rPr lang="en-US" dirty="0"/>
              <a:t>	</a:t>
            </a:r>
            <a:r>
              <a:rPr lang="en-US" dirty="0" smtClean="0"/>
              <a:t>SCSU Online &amp; Distance Education</a:t>
            </a:r>
          </a:p>
          <a:p>
            <a:pPr marL="0" indent="0">
              <a:buNone/>
            </a:pPr>
            <a:r>
              <a:rPr lang="en-US" dirty="0"/>
              <a:t>	</a:t>
            </a:r>
            <a:r>
              <a:rPr lang="en-US" dirty="0" smtClean="0"/>
              <a:t>rmwolak@stcloudstate.edu</a:t>
            </a:r>
            <a:endParaRPr lang="en-US" dirty="0"/>
          </a:p>
        </p:txBody>
      </p:sp>
      <p:sp>
        <p:nvSpPr>
          <p:cNvPr id="3" name="Title 2"/>
          <p:cNvSpPr>
            <a:spLocks noGrp="1"/>
          </p:cNvSpPr>
          <p:nvPr>
            <p:ph type="title"/>
          </p:nvPr>
        </p:nvSpPr>
        <p:spPr>
          <a:xfrm>
            <a:off x="290456" y="258184"/>
            <a:ext cx="6863379" cy="868092"/>
          </a:xfrm>
        </p:spPr>
        <p:txBody>
          <a:bodyPr>
            <a:normAutofit fontScale="90000"/>
          </a:bodyPr>
          <a:lstStyle/>
          <a:p>
            <a:r>
              <a:rPr lang="en-US" dirty="0" smtClean="0"/>
              <a:t>Kotter’s 8 at St Cloud State</a:t>
            </a:r>
            <a:endParaRPr lang="en-US" dirty="0"/>
          </a:p>
        </p:txBody>
      </p:sp>
    </p:spTree>
    <p:extLst>
      <p:ext uri="{BB962C8B-B14F-4D97-AF65-F5344CB8AC3E}">
        <p14:creationId xmlns:p14="http://schemas.microsoft.com/office/powerpoint/2010/main" val="1386174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Kotter’s 8 at St. Cloud State</a:t>
            </a:r>
          </a:p>
        </p:txBody>
      </p:sp>
      <p:sp>
        <p:nvSpPr>
          <p:cNvPr id="5" name="Subtitle 4"/>
          <p:cNvSpPr>
            <a:spLocks noGrp="1"/>
          </p:cNvSpPr>
          <p:nvPr>
            <p:ph type="subTitle" idx="1"/>
          </p:nvPr>
        </p:nvSpPr>
        <p:spPr/>
        <p:txBody>
          <a:bodyPr/>
          <a:lstStyle/>
          <a:p>
            <a:r>
              <a:rPr lang="en-US" b="1" dirty="0"/>
              <a:t>QM as a System</a:t>
            </a:r>
            <a:endParaRPr lang="en-US" dirty="0"/>
          </a:p>
          <a:p>
            <a:endParaRPr lang="en-US" dirty="0"/>
          </a:p>
        </p:txBody>
      </p:sp>
      <p:sp>
        <p:nvSpPr>
          <p:cNvPr id="6" name="Rectangle 5"/>
          <p:cNvSpPr/>
          <p:nvPr/>
        </p:nvSpPr>
        <p:spPr>
          <a:xfrm>
            <a:off x="1303137" y="1831621"/>
            <a:ext cx="6002768" cy="3780522"/>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 Establish </a:t>
            </a:r>
            <a:r>
              <a:rPr lang="en-US" sz="2800" dirty="0">
                <a:latin typeface="Calibri" panose="020F0502020204030204" pitchFamily="34" charset="0"/>
                <a:ea typeface="Calibri" panose="020F0502020204030204" pitchFamily="34" charset="0"/>
                <a:cs typeface="Times New Roman" panose="02020603050405020304" pitchFamily="18" charset="0"/>
              </a:rPr>
              <a:t>a sense of urgency</a:t>
            </a:r>
          </a:p>
          <a:p>
            <a:pPr marL="342900" marR="0" lvl="0" indent="-342900">
              <a:lnSpc>
                <a:spcPct val="107000"/>
              </a:lnSpc>
              <a:spcBef>
                <a:spcPts val="0"/>
              </a:spcBef>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 Form </a:t>
            </a:r>
            <a:r>
              <a:rPr lang="en-US" sz="2800" dirty="0">
                <a:latin typeface="Calibri" panose="020F0502020204030204" pitchFamily="34" charset="0"/>
                <a:ea typeface="Calibri" panose="020F0502020204030204" pitchFamily="34" charset="0"/>
                <a:cs typeface="Times New Roman" panose="02020603050405020304" pitchFamily="18" charset="0"/>
              </a:rPr>
              <a:t>a guiding team</a:t>
            </a:r>
          </a:p>
          <a:p>
            <a:pPr marL="342900" marR="0" lvl="0" indent="-342900">
              <a:lnSpc>
                <a:spcPct val="107000"/>
              </a:lnSpc>
              <a:spcBef>
                <a:spcPts val="0"/>
              </a:spcBef>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 Develop </a:t>
            </a:r>
            <a:r>
              <a:rPr lang="en-US" sz="2800" dirty="0">
                <a:latin typeface="Calibri" panose="020F0502020204030204" pitchFamily="34" charset="0"/>
                <a:ea typeface="Calibri" panose="020F0502020204030204" pitchFamily="34" charset="0"/>
                <a:cs typeface="Times New Roman" panose="02020603050405020304" pitchFamily="18" charset="0"/>
              </a:rPr>
              <a:t>a vision</a:t>
            </a:r>
          </a:p>
          <a:p>
            <a:pPr marL="342900" marR="0" lvl="0" indent="-342900">
              <a:lnSpc>
                <a:spcPct val="107000"/>
              </a:lnSpc>
              <a:spcBef>
                <a:spcPts val="0"/>
              </a:spcBef>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 Provide </a:t>
            </a:r>
            <a:r>
              <a:rPr lang="en-US" sz="2800" dirty="0">
                <a:latin typeface="Calibri" panose="020F0502020204030204" pitchFamily="34" charset="0"/>
                <a:ea typeface="Calibri" panose="020F0502020204030204" pitchFamily="34" charset="0"/>
                <a:cs typeface="Times New Roman" panose="02020603050405020304" pitchFamily="18" charset="0"/>
              </a:rPr>
              <a:t>effective communication</a:t>
            </a:r>
          </a:p>
          <a:p>
            <a:pPr marL="342900" marR="0" lvl="0" indent="-342900">
              <a:lnSpc>
                <a:spcPct val="107000"/>
              </a:lnSpc>
              <a:spcBef>
                <a:spcPts val="0"/>
              </a:spcBef>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 Empowerment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 Short-term </a:t>
            </a:r>
            <a:r>
              <a:rPr lang="en-US" sz="2800" dirty="0">
                <a:latin typeface="Calibri" panose="020F0502020204030204" pitchFamily="34" charset="0"/>
                <a:ea typeface="Calibri" panose="020F0502020204030204" pitchFamily="34" charset="0"/>
                <a:cs typeface="Times New Roman" panose="02020603050405020304" pitchFamily="18" charset="0"/>
              </a:rPr>
              <a:t>wins</a:t>
            </a:r>
          </a:p>
          <a:p>
            <a:pPr marL="342900" marR="0" lvl="0" indent="-342900">
              <a:lnSpc>
                <a:spcPct val="107000"/>
              </a:lnSpc>
              <a:spcBef>
                <a:spcPts val="0"/>
              </a:spcBef>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 Be </a:t>
            </a:r>
            <a:r>
              <a:rPr lang="en-US" sz="2800" dirty="0">
                <a:latin typeface="Calibri" panose="020F0502020204030204" pitchFamily="34" charset="0"/>
                <a:ea typeface="Calibri" panose="020F0502020204030204" pitchFamily="34" charset="0"/>
                <a:cs typeface="Times New Roman" panose="02020603050405020304" pitchFamily="18" charset="0"/>
              </a:rPr>
              <a:t>persistent (don’t quit)</a:t>
            </a:r>
          </a:p>
          <a:p>
            <a:pPr marL="342900" marR="0" lvl="0" indent="-342900">
              <a:lnSpc>
                <a:spcPct val="107000"/>
              </a:lnSpc>
              <a:spcBef>
                <a:spcPts val="0"/>
              </a:spcBef>
              <a:spcAft>
                <a:spcPts val="80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 Sustainability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6180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50A4F32-C52D-564C-967F-9419ABFCD8D0}"/>
              </a:ext>
            </a:extLst>
          </p:cNvPr>
          <p:cNvSpPr>
            <a:spLocks noGrp="1"/>
          </p:cNvSpPr>
          <p:nvPr>
            <p:ph sz="quarter" idx="10"/>
          </p:nvPr>
        </p:nvSpPr>
        <p:spPr/>
        <p:txBody>
          <a:bodyPr/>
          <a:lstStyle/>
          <a:p>
            <a:r>
              <a:rPr lang="en-US" dirty="0" smtClean="0"/>
              <a:t>Is this possible?  </a:t>
            </a:r>
          </a:p>
          <a:p>
            <a:r>
              <a:rPr lang="en-US" dirty="0" smtClean="0"/>
              <a:t>Stating the goal.</a:t>
            </a:r>
          </a:p>
          <a:p>
            <a:r>
              <a:rPr lang="en-US" dirty="0" smtClean="0"/>
              <a:t>Determining how to proceed.</a:t>
            </a:r>
          </a:p>
          <a:p>
            <a:r>
              <a:rPr lang="en-US" dirty="0" smtClean="0"/>
              <a:t>Identifying who can help.</a:t>
            </a:r>
          </a:p>
          <a:p>
            <a:r>
              <a:rPr lang="en-US" dirty="0" smtClean="0"/>
              <a:t>Gaining faculty support.</a:t>
            </a:r>
          </a:p>
          <a:p>
            <a:r>
              <a:rPr lang="en-US" dirty="0" smtClean="0"/>
              <a:t>Gaining administrative support.</a:t>
            </a:r>
          </a:p>
          <a:p>
            <a:r>
              <a:rPr lang="en-US" dirty="0" smtClean="0"/>
              <a:t>Ensuring we finish the project.</a:t>
            </a:r>
          </a:p>
          <a:p>
            <a:r>
              <a:rPr lang="en-US" dirty="0" smtClean="0"/>
              <a:t>Will this be maintained?</a:t>
            </a:r>
          </a:p>
          <a:p>
            <a:endParaRPr lang="en-US" dirty="0"/>
          </a:p>
        </p:txBody>
      </p:sp>
      <p:sp>
        <p:nvSpPr>
          <p:cNvPr id="3" name="Title 2">
            <a:extLst>
              <a:ext uri="{FF2B5EF4-FFF2-40B4-BE49-F238E27FC236}">
                <a16:creationId xmlns:a16="http://schemas.microsoft.com/office/drawing/2014/main" xmlns="" id="{28A614D6-4CED-A44D-8D5B-03F6412D1A44}"/>
              </a:ext>
            </a:extLst>
          </p:cNvPr>
          <p:cNvSpPr>
            <a:spLocks noGrp="1"/>
          </p:cNvSpPr>
          <p:nvPr>
            <p:ph type="title"/>
          </p:nvPr>
        </p:nvSpPr>
        <p:spPr/>
        <p:txBody>
          <a:bodyPr/>
          <a:lstStyle/>
          <a:p>
            <a:r>
              <a:rPr lang="en-US" dirty="0" smtClean="0"/>
              <a:t>Some Challenges</a:t>
            </a:r>
            <a:endParaRPr lang="en-US" dirty="0"/>
          </a:p>
        </p:txBody>
      </p:sp>
    </p:spTree>
    <p:extLst>
      <p:ext uri="{BB962C8B-B14F-4D97-AF65-F5344CB8AC3E}">
        <p14:creationId xmlns:p14="http://schemas.microsoft.com/office/powerpoint/2010/main" val="223762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10"/>
          </p:nvPr>
        </p:nvPicPr>
        <p:blipFill>
          <a:blip r:embed="rId3"/>
          <a:stretch>
            <a:fillRect/>
          </a:stretch>
        </p:blipFill>
        <p:spPr>
          <a:xfrm>
            <a:off x="2126328" y="698500"/>
            <a:ext cx="4664331" cy="5949950"/>
          </a:xfrm>
          <a:prstGeom prst="rect">
            <a:avLst/>
          </a:prstGeom>
        </p:spPr>
      </p:pic>
      <p:sp>
        <p:nvSpPr>
          <p:cNvPr id="4" name="Title 3"/>
          <p:cNvSpPr>
            <a:spLocks noGrp="1"/>
          </p:cNvSpPr>
          <p:nvPr>
            <p:ph type="title"/>
          </p:nvPr>
        </p:nvSpPr>
        <p:spPr>
          <a:xfrm>
            <a:off x="311972" y="215152"/>
            <a:ext cx="5843505" cy="355003"/>
          </a:xfrm>
        </p:spPr>
        <p:txBody>
          <a:bodyPr>
            <a:normAutofit fontScale="90000"/>
          </a:bodyPr>
          <a:lstStyle/>
          <a:p>
            <a:endParaRPr lang="en-US" dirty="0"/>
          </a:p>
        </p:txBody>
      </p:sp>
      <p:pic>
        <p:nvPicPr>
          <p:cNvPr id="3" name="Picture 2"/>
          <p:cNvPicPr>
            <a:picLocks noChangeAspect="1"/>
          </p:cNvPicPr>
          <p:nvPr/>
        </p:nvPicPr>
        <p:blipFill>
          <a:blip r:embed="rId3"/>
          <a:stretch>
            <a:fillRect/>
          </a:stretch>
        </p:blipFill>
        <p:spPr>
          <a:xfrm>
            <a:off x="311972" y="86061"/>
            <a:ext cx="8433994" cy="6745045"/>
          </a:xfrm>
          <a:prstGeom prst="rect">
            <a:avLst/>
          </a:prstGeom>
        </p:spPr>
      </p:pic>
    </p:spTree>
    <p:extLst>
      <p:ext uri="{BB962C8B-B14F-4D97-AF65-F5344CB8AC3E}">
        <p14:creationId xmlns:p14="http://schemas.microsoft.com/office/powerpoint/2010/main" val="2808173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5754" y="1126276"/>
            <a:ext cx="8479628" cy="4854975"/>
          </a:xfrm>
        </p:spPr>
        <p:txBody>
          <a:bodyPr>
            <a:normAutofit fontScale="92500" lnSpcReduction="20000"/>
          </a:bodyPr>
          <a:lstStyle/>
          <a:p>
            <a:endParaRPr lang="en-US" dirty="0" smtClean="0"/>
          </a:p>
          <a:p>
            <a:r>
              <a:rPr lang="en-US" dirty="0" smtClean="0"/>
              <a:t>Increase </a:t>
            </a:r>
            <a:r>
              <a:rPr lang="en-US" dirty="0"/>
              <a:t>enrollments and retain </a:t>
            </a:r>
            <a:r>
              <a:rPr lang="en-US" dirty="0" smtClean="0"/>
              <a:t>current </a:t>
            </a:r>
            <a:r>
              <a:rPr lang="en-US" dirty="0"/>
              <a:t>students. </a:t>
            </a:r>
            <a:endParaRPr lang="en-US" dirty="0" smtClean="0"/>
          </a:p>
          <a:p>
            <a:r>
              <a:rPr lang="en-US" dirty="0" smtClean="0"/>
              <a:t>Increase </a:t>
            </a:r>
            <a:r>
              <a:rPr lang="en-US" dirty="0"/>
              <a:t>the number of online courses and </a:t>
            </a:r>
            <a:r>
              <a:rPr lang="en-US" dirty="0" smtClean="0"/>
              <a:t>improve the quality. </a:t>
            </a:r>
          </a:p>
          <a:p>
            <a:pPr marL="0" indent="0">
              <a:buNone/>
            </a:pPr>
            <a:endParaRPr lang="en-US" dirty="0" smtClean="0"/>
          </a:p>
          <a:p>
            <a:r>
              <a:rPr lang="en-US" dirty="0" smtClean="0"/>
              <a:t>The number </a:t>
            </a:r>
            <a:r>
              <a:rPr lang="en-US" dirty="0"/>
              <a:t>of students taking distance education courses in the state increased by 7,615 (or 4.3%) between fall 2012 and fall </a:t>
            </a:r>
            <a:r>
              <a:rPr lang="en-US" dirty="0" smtClean="0"/>
              <a:t>2015 (Distance Education State Almanac, 2017). </a:t>
            </a:r>
            <a:endParaRPr lang="en-US" dirty="0" smtClean="0"/>
          </a:p>
          <a:p>
            <a:pPr marL="0" indent="0">
              <a:buNone/>
            </a:pPr>
            <a:endParaRPr lang="en-US" b="1" dirty="0"/>
          </a:p>
          <a:p>
            <a:r>
              <a:rPr lang="en-US" dirty="0"/>
              <a:t>126,149 students in Minnesota are taking all of their courses at a </a:t>
            </a:r>
            <a:r>
              <a:rPr lang="en-US" dirty="0" smtClean="0"/>
              <a:t>distance (Distance Education State Almanac 2017</a:t>
            </a:r>
            <a:r>
              <a:rPr lang="en-US" dirty="0"/>
              <a:t>)</a:t>
            </a:r>
            <a:endParaRPr lang="en-US" b="1" dirty="0"/>
          </a:p>
        </p:txBody>
      </p:sp>
      <p:sp>
        <p:nvSpPr>
          <p:cNvPr id="4" name="Title 3"/>
          <p:cNvSpPr>
            <a:spLocks noGrp="1"/>
          </p:cNvSpPr>
          <p:nvPr>
            <p:ph type="title"/>
          </p:nvPr>
        </p:nvSpPr>
        <p:spPr>
          <a:xfrm>
            <a:off x="285754" y="107576"/>
            <a:ext cx="5869723" cy="1018700"/>
          </a:xfrm>
        </p:spPr>
        <p:txBody>
          <a:bodyPr/>
          <a:lstStyle/>
          <a:p>
            <a:r>
              <a:rPr lang="en-US" dirty="0" smtClean="0"/>
              <a:t>It’s Urgent</a:t>
            </a:r>
            <a:endParaRPr lang="en-US" dirty="0"/>
          </a:p>
        </p:txBody>
      </p:sp>
    </p:spTree>
    <p:extLst>
      <p:ext uri="{BB962C8B-B14F-4D97-AF65-F5344CB8AC3E}">
        <p14:creationId xmlns:p14="http://schemas.microsoft.com/office/powerpoint/2010/main" val="1214380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4" y="3"/>
            <a:ext cx="6072015" cy="1126273"/>
          </a:xfrm>
        </p:spPr>
        <p:txBody>
          <a:bodyPr>
            <a:normAutofit/>
          </a:bodyPr>
          <a:lstStyle/>
          <a:p>
            <a:r>
              <a:rPr lang="en-US" dirty="0" smtClean="0"/>
              <a:t>We Need You</a:t>
            </a:r>
            <a:endParaRPr lang="en-US" dirty="0"/>
          </a:p>
        </p:txBody>
      </p:sp>
      <p:sp>
        <p:nvSpPr>
          <p:cNvPr id="3" name="Content Placeholder 2"/>
          <p:cNvSpPr>
            <a:spLocks noGrp="1"/>
          </p:cNvSpPr>
          <p:nvPr>
            <p:ph sz="quarter" idx="10"/>
          </p:nvPr>
        </p:nvSpPr>
        <p:spPr/>
        <p:txBody>
          <a:bodyPr/>
          <a:lstStyle/>
          <a:p>
            <a:r>
              <a:rPr lang="en-US" b="1" dirty="0"/>
              <a:t>Identify Faculty </a:t>
            </a:r>
            <a:r>
              <a:rPr lang="en-US" b="1" dirty="0" smtClean="0"/>
              <a:t>Champions</a:t>
            </a:r>
          </a:p>
          <a:p>
            <a:pPr marL="0" indent="0">
              <a:buNone/>
            </a:pPr>
            <a:endParaRPr lang="en-US" b="1" dirty="0" smtClean="0"/>
          </a:p>
          <a:p>
            <a:r>
              <a:rPr lang="en-US" dirty="0"/>
              <a:t>We identified faculty who supported QM on the campus.  We knew we needed a strong team to champion our efforts, so we approached faculty who had been QM trained</a:t>
            </a:r>
            <a:r>
              <a:rPr lang="en-US" dirty="0" smtClean="0"/>
              <a:t>.</a:t>
            </a:r>
          </a:p>
          <a:p>
            <a:pPr marL="0" indent="0">
              <a:buNone/>
            </a:pPr>
            <a:endParaRPr lang="en-US" dirty="0" smtClean="0"/>
          </a:p>
          <a:p>
            <a:r>
              <a:rPr lang="en-US" dirty="0" smtClean="0"/>
              <a:t>273 faculty QM trained</a:t>
            </a:r>
          </a:p>
          <a:p>
            <a:r>
              <a:rPr lang="en-US" dirty="0" smtClean="0"/>
              <a:t>110 APPQMR (May 2015)</a:t>
            </a:r>
            <a:endParaRPr lang="en-US" dirty="0"/>
          </a:p>
          <a:p>
            <a:endParaRPr lang="en-US" dirty="0"/>
          </a:p>
          <a:p>
            <a:endParaRPr lang="en-US" dirty="0"/>
          </a:p>
        </p:txBody>
      </p:sp>
    </p:spTree>
    <p:extLst>
      <p:ext uri="{BB962C8B-B14F-4D97-AF65-F5344CB8AC3E}">
        <p14:creationId xmlns:p14="http://schemas.microsoft.com/office/powerpoint/2010/main" val="2003118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noAutofit/>
          </a:bodyPr>
          <a:lstStyle/>
          <a:p>
            <a:r>
              <a:rPr lang="en-US" dirty="0" smtClean="0"/>
              <a:t>Develop a strategy to improve quality.</a:t>
            </a:r>
          </a:p>
          <a:p>
            <a:r>
              <a:rPr lang="en-US" dirty="0" smtClean="0"/>
              <a:t>Expand innovative use of technology.</a:t>
            </a:r>
          </a:p>
          <a:p>
            <a:endParaRPr lang="en-US" dirty="0" smtClean="0"/>
          </a:p>
          <a:p>
            <a:r>
              <a:rPr lang="en-US" dirty="0" smtClean="0"/>
              <a:t>Promote </a:t>
            </a:r>
            <a:r>
              <a:rPr lang="en-US" dirty="0"/>
              <a:t>Quality Matters Professional D</a:t>
            </a:r>
            <a:r>
              <a:rPr lang="en-US" dirty="0" smtClean="0"/>
              <a:t>evelopment.</a:t>
            </a:r>
          </a:p>
          <a:p>
            <a:endParaRPr lang="en-US" dirty="0"/>
          </a:p>
          <a:p>
            <a:r>
              <a:rPr lang="en-US" dirty="0" smtClean="0"/>
              <a:t>Promote MOQI Webinars. </a:t>
            </a:r>
            <a:endParaRPr lang="en-US" dirty="0"/>
          </a:p>
          <a:p>
            <a:r>
              <a:rPr lang="en-US" dirty="0" smtClean="0"/>
              <a:t>Promote STAR Symposium.</a:t>
            </a:r>
            <a:endParaRPr lang="en-US" dirty="0"/>
          </a:p>
          <a:p>
            <a:pPr marL="0" indent="0">
              <a:buNone/>
            </a:pPr>
            <a:r>
              <a:rPr lang="en-US" dirty="0" smtClean="0"/>
              <a:t>                                         </a:t>
            </a:r>
            <a:endParaRPr lang="en-US" dirty="0"/>
          </a:p>
        </p:txBody>
      </p:sp>
      <p:sp>
        <p:nvSpPr>
          <p:cNvPr id="4" name="Title 3"/>
          <p:cNvSpPr>
            <a:spLocks noGrp="1"/>
          </p:cNvSpPr>
          <p:nvPr>
            <p:ph type="title"/>
          </p:nvPr>
        </p:nvSpPr>
        <p:spPr/>
        <p:txBody>
          <a:bodyPr/>
          <a:lstStyle/>
          <a:p>
            <a:r>
              <a:rPr lang="en-US" dirty="0" smtClean="0"/>
              <a:t>Quality Design</a:t>
            </a:r>
            <a:endParaRPr lang="en-US" dirty="0"/>
          </a:p>
        </p:txBody>
      </p:sp>
    </p:spTree>
    <p:extLst>
      <p:ext uri="{BB962C8B-B14F-4D97-AF65-F5344CB8AC3E}">
        <p14:creationId xmlns:p14="http://schemas.microsoft.com/office/powerpoint/2010/main" val="3766047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4" y="3"/>
            <a:ext cx="6072015" cy="1126273"/>
          </a:xfrm>
        </p:spPr>
        <p:txBody>
          <a:bodyPr>
            <a:normAutofit/>
          </a:bodyPr>
          <a:lstStyle/>
          <a:p>
            <a:r>
              <a:rPr lang="en-US" dirty="0" smtClean="0"/>
              <a:t>Communicate</a:t>
            </a:r>
            <a:endParaRPr lang="en-US" dirty="0"/>
          </a:p>
        </p:txBody>
      </p:sp>
      <p:sp>
        <p:nvSpPr>
          <p:cNvPr id="3" name="Content Placeholder 2"/>
          <p:cNvSpPr>
            <a:spLocks noGrp="1"/>
          </p:cNvSpPr>
          <p:nvPr>
            <p:ph sz="quarter" idx="10"/>
          </p:nvPr>
        </p:nvSpPr>
        <p:spPr/>
        <p:txBody>
          <a:bodyPr>
            <a:normAutofit lnSpcReduction="10000"/>
          </a:bodyPr>
          <a:lstStyle/>
          <a:p>
            <a:r>
              <a:rPr lang="en-US" dirty="0" smtClean="0"/>
              <a:t>Developed a common goal. Partnered with CETL to announce training sessions.</a:t>
            </a:r>
          </a:p>
          <a:p>
            <a:endParaRPr lang="en-US" dirty="0"/>
          </a:p>
          <a:p>
            <a:r>
              <a:rPr lang="en-US" dirty="0" smtClean="0"/>
              <a:t>Held Brown Bag sessions.</a:t>
            </a:r>
          </a:p>
          <a:p>
            <a:pPr marL="0" indent="0">
              <a:buNone/>
            </a:pPr>
            <a:endParaRPr lang="en-US" dirty="0" smtClean="0"/>
          </a:p>
          <a:p>
            <a:r>
              <a:rPr lang="en-US" dirty="0" smtClean="0"/>
              <a:t>Master Reviewers/Peer Reviewers met </a:t>
            </a:r>
            <a:r>
              <a:rPr lang="en-US" dirty="0"/>
              <a:t>with </a:t>
            </a:r>
            <a:r>
              <a:rPr lang="en-US" dirty="0" smtClean="0"/>
              <a:t>faculty.</a:t>
            </a:r>
          </a:p>
          <a:p>
            <a:endParaRPr lang="en-US" dirty="0" smtClean="0"/>
          </a:p>
          <a:p>
            <a:r>
              <a:rPr lang="en-US" dirty="0" smtClean="0"/>
              <a:t>Promoted QM Self-Review.</a:t>
            </a:r>
          </a:p>
          <a:p>
            <a:endParaRPr lang="en-US" dirty="0"/>
          </a:p>
          <a:p>
            <a:r>
              <a:rPr lang="en-US" dirty="0" smtClean="0"/>
              <a:t>Online Course Design Workshops.</a:t>
            </a:r>
          </a:p>
          <a:p>
            <a:endParaRPr lang="en-US" dirty="0" smtClean="0"/>
          </a:p>
          <a:p>
            <a:pPr marL="0" indent="0">
              <a:buNone/>
            </a:pPr>
            <a:endParaRPr lang="en-US" dirty="0" smtClean="0"/>
          </a:p>
        </p:txBody>
      </p:sp>
    </p:spTree>
    <p:extLst>
      <p:ext uri="{BB962C8B-B14F-4D97-AF65-F5344CB8AC3E}">
        <p14:creationId xmlns:p14="http://schemas.microsoft.com/office/powerpoint/2010/main" val="4225744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BrandGuidelinesTem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GuidelinesTemp" id="{0E7E4EEA-3A73-4CB3-9BD2-EA987B0D2E6F}" vid="{03367C60-8D21-48C9-A0BA-CBA86708F2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41CA2E196B544DBB9D4FB593773699" ma:contentTypeVersion="0" ma:contentTypeDescription="Create a new document." ma:contentTypeScope="" ma:versionID="e748e325ceac1bf743bae0e757ad7f0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ADB4AE-AE73-4721-88B3-77E6DE41E7AA}">
  <ds:schemaRef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C94DBE05-906B-4EB5-8B51-E0E04ADBA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F95BFBD-3F91-40FE-9F09-772F0F5D6C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4267</TotalTime>
  <Words>714</Words>
  <Application>Microsoft Office PowerPoint</Application>
  <PresentationFormat>On-screen Show (4:3)</PresentationFormat>
  <Paragraphs>109</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BrandGuidelinesTemp</vt:lpstr>
      <vt:lpstr>PowerPoint Presentation</vt:lpstr>
      <vt:lpstr>Kotter’s 8 at St Cloud State</vt:lpstr>
      <vt:lpstr>Kotter’s 8 at St. Cloud State</vt:lpstr>
      <vt:lpstr>Some Challenges</vt:lpstr>
      <vt:lpstr>PowerPoint Presentation</vt:lpstr>
      <vt:lpstr>It’s Urgent</vt:lpstr>
      <vt:lpstr>We Need You</vt:lpstr>
      <vt:lpstr>Quality Design</vt:lpstr>
      <vt:lpstr>Communicate</vt:lpstr>
      <vt:lpstr>Empower</vt:lpstr>
      <vt:lpstr>Celebrate</vt:lpstr>
      <vt:lpstr>Persist/Maintain</vt:lpstr>
      <vt:lpstr>Questions?</vt:lpstr>
      <vt:lpstr>PowerPoint Presentation</vt:lpstr>
    </vt:vector>
  </TitlesOfParts>
  <Company>St. Cloud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and audit</dc:title>
  <dc:creator>Hammer, Adam E.</dc:creator>
  <cp:lastModifiedBy>Wolak, Roseann M.</cp:lastModifiedBy>
  <cp:revision>191</cp:revision>
  <cp:lastPrinted>2015-03-13T19:22:38Z</cp:lastPrinted>
  <dcterms:created xsi:type="dcterms:W3CDTF">2015-03-12T16:58:28Z</dcterms:created>
  <dcterms:modified xsi:type="dcterms:W3CDTF">2018-04-10T17:43:42Z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0x0101000F41CA2E196B544DBB9D4FB593773699</vt:lpwstr>
  </property>
</Properties>
</file>