
<file path=[Content_Types].xml><?xml version="1.0" encoding="utf-8"?>
<Types xmlns="http://schemas.openxmlformats.org/package/2006/content-types">
  <Override PartName="/ppt/slides/slide14.xml" ContentType="application/vnd.openxmlformats-officedocument.presentationml.slide+xml"/>
  <Override PartName="/ppt/slides/slide33.xml" ContentType="application/vnd.openxmlformats-officedocument.presentationml.slide+xml"/>
  <Override PartName="/ppt/slides/slide52.xml" ContentType="application/vnd.openxmlformats-officedocument.presentationml.slide+xml"/>
  <Override PartName="/ppt/slides/slide49.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notesSlides/notesSlide48.xml" ContentType="application/vnd.openxmlformats-officedocument.presentationml.notes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s/slide11.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46.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45.xml" ContentType="application/vnd.openxmlformats-officedocument.presentationml.notesSlide+xml"/>
  <Override PartName="/ppt/slides/slide15.xml" ContentType="application/vnd.openxmlformats-officedocument.presentationml.slide+xml"/>
  <Override PartName="/ppt/slides/slide34.xml" ContentType="application/vnd.openxmlformats-officedocument.presentationml.slide+xml"/>
  <Override PartName="/ppt/slides/slide53.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notesSlides/notesSlide49.xml" ContentType="application/vnd.openxmlformats-officedocument.presentationml.notes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notesSlides/notesSlide42.xml" ContentType="application/vnd.openxmlformats-officedocument.presentationml.notesSlide+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notesSlides/notesSlide46.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43.xml" ContentType="application/vnd.openxmlformats-officedocument.presentationml.notesSlide+xml"/>
  <Override PartName="/ppt/notesSlides/notesSlide10.xml" ContentType="application/vnd.openxmlformats-officedocument.presentationml.notesSlide+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notesSlides/notesSlide47.xml" ContentType="application/vnd.openxmlformats-officedocument.presentationml.notesSlide+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notesSlides/notesSlide40.xml" ContentType="application/vnd.openxmlformats-officedocument.presentationml.notes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xml" ContentType="application/vnd.openxmlformats-officedocument.presentationml.slide+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55"/>
  </p:notesMasterIdLst>
  <p:handoutMasterIdLst>
    <p:handoutMasterId r:id="rId56"/>
  </p:handoutMasterIdLst>
  <p:sldIdLst>
    <p:sldId id="256" r:id="rId2"/>
    <p:sldId id="358" r:id="rId3"/>
    <p:sldId id="328" r:id="rId4"/>
    <p:sldId id="330" r:id="rId5"/>
    <p:sldId id="353" r:id="rId6"/>
    <p:sldId id="352" r:id="rId7"/>
    <p:sldId id="304" r:id="rId8"/>
    <p:sldId id="349" r:id="rId9"/>
    <p:sldId id="359" r:id="rId10"/>
    <p:sldId id="309" r:id="rId11"/>
    <p:sldId id="308" r:id="rId12"/>
    <p:sldId id="351" r:id="rId13"/>
    <p:sldId id="335" r:id="rId14"/>
    <p:sldId id="334" r:id="rId15"/>
    <p:sldId id="336" r:id="rId16"/>
    <p:sldId id="333" r:id="rId17"/>
    <p:sldId id="360" r:id="rId18"/>
    <p:sldId id="320" r:id="rId19"/>
    <p:sldId id="322" r:id="rId20"/>
    <p:sldId id="326" r:id="rId21"/>
    <p:sldId id="325" r:id="rId22"/>
    <p:sldId id="327" r:id="rId23"/>
    <p:sldId id="346" r:id="rId24"/>
    <p:sldId id="354" r:id="rId25"/>
    <p:sldId id="355" r:id="rId26"/>
    <p:sldId id="356" r:id="rId27"/>
    <p:sldId id="357" r:id="rId28"/>
    <p:sldId id="259" r:id="rId29"/>
    <p:sldId id="305" r:id="rId30"/>
    <p:sldId id="312" r:id="rId31"/>
    <p:sldId id="258" r:id="rId32"/>
    <p:sldId id="310" r:id="rId33"/>
    <p:sldId id="311" r:id="rId34"/>
    <p:sldId id="313" r:id="rId35"/>
    <p:sldId id="314" r:id="rId36"/>
    <p:sldId id="321" r:id="rId37"/>
    <p:sldId id="338" r:id="rId38"/>
    <p:sldId id="361" r:id="rId39"/>
    <p:sldId id="324" r:id="rId40"/>
    <p:sldId id="323" r:id="rId41"/>
    <p:sldId id="318" r:id="rId42"/>
    <p:sldId id="342" r:id="rId43"/>
    <p:sldId id="344" r:id="rId44"/>
    <p:sldId id="343" r:id="rId45"/>
    <p:sldId id="345" r:id="rId46"/>
    <p:sldId id="362" r:id="rId47"/>
    <p:sldId id="363" r:id="rId48"/>
    <p:sldId id="319" r:id="rId49"/>
    <p:sldId id="340" r:id="rId50"/>
    <p:sldId id="339" r:id="rId51"/>
    <p:sldId id="341" r:id="rId52"/>
    <p:sldId id="347" r:id="rId53"/>
    <p:sldId id="329"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Litsa Varonis" initials="" lastIdx="1"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3879" autoAdjust="0"/>
    <p:restoredTop sz="65652" autoAdjust="0"/>
  </p:normalViewPr>
  <p:slideViewPr>
    <p:cSldViewPr snapToGrid="0" snapToObjects="1">
      <p:cViewPr>
        <p:scale>
          <a:sx n="100" d="100"/>
          <a:sy n="100" d="100"/>
        </p:scale>
        <p:origin x="-824" y="-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commentAuthors" Target="commentAuthors.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5757B2-82BA-4042-89B8-A2F91E5D9A5C}" type="datetimeFigureOut">
              <a:rPr lang="en-US" smtClean="0"/>
              <a:pPr/>
              <a:t>3/24/15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087332-744A-7D44-B296-6EF722085FF8}"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7982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C6CF5-75D8-7A4D-BBD6-BE515EBDB29E}" type="datetimeFigureOut">
              <a:rPr lang="en-US" smtClean="0"/>
              <a:pPr/>
              <a:t>3/24/15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850A27-44D4-2749-82C8-E36D8E20DE60}"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215923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9974308"/>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70728834"/>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while the Syllabus identifies the text</a:t>
            </a:r>
            <a:r>
              <a:rPr lang="en-US" baseline="0" dirty="0" smtClean="0"/>
              <a:t> as being “Course Objectives,” in fact the text is more accurately part of a course description.</a:t>
            </a:r>
            <a:endParaRPr lang="en-US" dirty="0" smtClean="0"/>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651370"/>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17262626"/>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while the Syllabus identifies the text</a:t>
            </a:r>
            <a:r>
              <a:rPr lang="en-US" baseline="0" dirty="0" smtClean="0"/>
              <a:t> as being “Course Objectives,” in fact the text is more accurately part of a course description.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629749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while the Syllabus identifies the text</a:t>
            </a:r>
            <a:r>
              <a:rPr lang="en-US" baseline="0" dirty="0" smtClean="0"/>
              <a:t> as being “Course Objectives,” in fact the text is more accurately part of a course description.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6297493"/>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Bloom (1956) introduced the concept of cognitive, psychomotor, and affective objectives. His</a:t>
            </a:r>
            <a:r>
              <a:rPr lang="en-US" baseline="0" dirty="0" smtClean="0"/>
              <a:t> work has been expanded by others.</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16741"/>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Anderson and </a:t>
            </a:r>
            <a:r>
              <a:rPr lang="en-US" dirty="0" err="1" smtClean="0"/>
              <a:t>Krathwohl’s</a:t>
            </a:r>
            <a:r>
              <a:rPr lang="en-US" dirty="0" smtClean="0"/>
              <a:t> 2001 formulation,</a:t>
            </a:r>
            <a:r>
              <a:rPr lang="en-US" baseline="0" dirty="0" smtClean="0"/>
              <a:t> nouns were changed to verbs and the top two categories changed places, with “synthesis” being replaced by “create.” This switch is nicely conveyed by the “twin peaks” (my term) image created by Leslie Owen Wilson. The pyramid reinforces the notion of the cognitive domain, and the other domains as well, as the simple levels (e.g., knowledge/remember) provide the basis for the more complex. More detailed information on the Cognitive Domain is available in the conference handout.</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4195942"/>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“staircase” depicted in this graphic reinforces the notion of the psychomotor domain, as the participant physically ascends from the simplest level, perception, to the highest level, origination. </a:t>
            </a:r>
            <a:r>
              <a:rPr lang="en-US" baseline="0" dirty="0" smtClean="0"/>
              <a:t>More detailed information on the Psychomotor Domain is available in the conference handout.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3796292"/>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color and movement in this</a:t>
            </a:r>
            <a:r>
              <a:rPr lang="en-US" baseline="0" dirty="0" smtClean="0"/>
              <a:t> image reinforce the notion of the affective domain, which is associated with attitudes, beliefs, values, and emotions. More detailed information on the Affective Domain is available in the conference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overlapping circles in this</a:t>
            </a:r>
            <a:r>
              <a:rPr lang="en-US" baseline="0" dirty="0" smtClean="0"/>
              <a:t> image reinforce the notion of the interpersonal domain, which is associated with interactions among people. The interpersonal domain was first described by Rackham and Morgan, 1977, as a way to assess the interpersonal skills of managers. Those who were most successful were able to balance initiating and reacting behaviors as well as clarifying and “bringing in” the ideas and opinions of others. Several behaviors, e.g., the reactive behavior of defending/attacking or the process behavior of shutting out,  would not be appropriate learning objectives and are therefore grayed out on the chart in the handout and on the next slide. More detailed information on the Interpersonal Domain is available in the conference handout.</a:t>
            </a:r>
            <a:endParaRPr lang="en-US" dirty="0" smtClean="0"/>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88988451"/>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2</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31898447"/>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a:t>
            </a:r>
            <a:r>
              <a:rPr lang="en-US" baseline="0" dirty="0" smtClean="0"/>
              <a:t> is my attempt to summarize the four domains associated with learning objectives and the skills that each domain focuses on. For the first three, cognitive, affective, and psychomotor, the skills are listed in the order of simple to complex. </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760464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would probably  be considered an objective in the “cognitive” domain.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would probably  be considered an objective in the “interpersonal” domain.</a:t>
            </a:r>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would probably  be considered an objective in the “affective” domain but it probably also involves the cognitive domain.</a:t>
            </a:r>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28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16741"/>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227645"/>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281735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column on the left contains verbs that refer to internal</a:t>
            </a:r>
            <a:r>
              <a:rPr lang="en-US" baseline="0" dirty="0" smtClean="0"/>
              <a:t> states that could not be objectively measured and assessed. The column on the right contains verbs that refer to observable acts that could be measured and assessed.</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345834"/>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is not an effective</a:t>
            </a:r>
            <a:r>
              <a:rPr lang="en-US" baseline="0" dirty="0" smtClean="0"/>
              <a:t> learning objective: the verb “develop” could be appropriate, but “an understanding” would be difficult to measure unless it were demonstrated in a tangible way.</a:t>
            </a:r>
          </a:p>
          <a:p>
            <a:r>
              <a:rPr lang="en-US" baseline="0" dirty="0" smtClean="0"/>
              <a:t>#5 is not an effective learning objective: the verb “know” describes an internal state. “Describe” or “Present” are good alternatives.</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94845142"/>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is not an effective</a:t>
            </a:r>
            <a:r>
              <a:rPr lang="en-US" baseline="0" dirty="0" smtClean="0"/>
              <a:t> learning objective: the verb “develop” could be appropriate, but “a knowledge” would be difficult to measure unless it were demonstrated in a tangible way.</a:t>
            </a:r>
          </a:p>
          <a:p>
            <a:r>
              <a:rPr lang="en-US" baseline="0" dirty="0" smtClean="0"/>
              <a:t>#4 is not an effective learning objective: the verb “memorize” describes an internal state. “Recite” or “List” are good alternatives.</a:t>
            </a:r>
            <a:endParaRPr lang="en-US" dirty="0" smtClean="0"/>
          </a:p>
          <a:p>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92516752"/>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03174682"/>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condition would be “one unknown.”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60282167"/>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American</a:t>
            </a:r>
            <a:r>
              <a:rPr lang="en-US" baseline="0" dirty="0" smtClean="0"/>
              <a:t> Idol judges—and TV viewers—respond to performers, they have a number of criteria in mind. These might include criteria such as pitch, tone, volume, range, song selection, stage presence, dress, hair, and movement. Note that not all these criteria are weighted equally! </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70252102"/>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UcPeriod"/>
            </a:pPr>
            <a:r>
              <a:rPr lang="en-US" dirty="0" smtClean="0"/>
              <a:t>Accuracy</a:t>
            </a:r>
          </a:p>
          <a:p>
            <a:pPr marL="228600" indent="-228600">
              <a:buAutoNum type="alphaUcPeriod"/>
            </a:pPr>
            <a:r>
              <a:rPr lang="en-US" baseline="0" dirty="0" smtClean="0"/>
              <a:t>Quality</a:t>
            </a:r>
          </a:p>
          <a:p>
            <a:pPr marL="228600" indent="-228600">
              <a:buAutoNum type="alphaUcPeriod"/>
            </a:pPr>
            <a:r>
              <a:rPr lang="en-US" baseline="0" dirty="0" smtClean="0"/>
              <a:t>Speed</a:t>
            </a:r>
          </a:p>
          <a:p>
            <a:pPr marL="228600" indent="-228600">
              <a:buAutoNum type="alphaUcPeriod"/>
            </a:pPr>
            <a:r>
              <a:rPr lang="en-US" baseline="0" dirty="0" smtClean="0"/>
              <a:t>Quality, with the key word being “all.” Some levels in this game, Candy Crush, also involve speed.</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947051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Clearly,</a:t>
            </a:r>
            <a:r>
              <a:rPr lang="en-US" baseline="0" dirty="0" smtClean="0"/>
              <a:t> the audience in this example is “the seventh-grade mathematics student.”</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5206904"/>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Condition</a:t>
            </a:r>
          </a:p>
          <a:p>
            <a:pPr marL="228600" indent="-228600">
              <a:buAutoNum type="arabicPeriod"/>
            </a:pPr>
            <a:r>
              <a:rPr lang="en-US" dirty="0" smtClean="0"/>
              <a:t>Audience</a:t>
            </a:r>
          </a:p>
          <a:p>
            <a:pPr marL="228600" indent="-228600">
              <a:buAutoNum type="arabicPeriod"/>
            </a:pPr>
            <a:r>
              <a:rPr lang="en-US" dirty="0" smtClean="0"/>
              <a:t>Behavior</a:t>
            </a:r>
          </a:p>
          <a:p>
            <a:pPr marL="228600" indent="-228600">
              <a:buAutoNum type="arabicPeriod"/>
            </a:pPr>
            <a:r>
              <a:rPr lang="en-US" dirty="0" smtClean="0"/>
              <a:t>Degree</a:t>
            </a:r>
            <a:r>
              <a:rPr lang="en-US" baseline="0" dirty="0" smtClean="0"/>
              <a:t> of Mastery (Criterion)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5206904"/>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“Demonstrate” is OK but “comprehension” is not tangible.</a:t>
            </a:r>
          </a:p>
          <a:p>
            <a:pPr marL="228600" indent="-228600">
              <a:buAutoNum type="arabicPeriod"/>
            </a:pPr>
            <a:r>
              <a:rPr lang="en-US" dirty="0" smtClean="0"/>
              <a:t>There would need</a:t>
            </a:r>
            <a:r>
              <a:rPr lang="en-US" baseline="0" dirty="0" smtClean="0"/>
              <a:t> to be a way to assess “attitude.”</a:t>
            </a:r>
          </a:p>
          <a:p>
            <a:pPr marL="228600" indent="-228600">
              <a:buAutoNum type="arabicPeriod"/>
            </a:pPr>
            <a:r>
              <a:rPr lang="en-US" baseline="0" dirty="0" smtClean="0"/>
              <a:t>There would need to be a way to assess “attitude.”</a:t>
            </a:r>
          </a:p>
          <a:p>
            <a:pPr marL="228600" indent="-228600">
              <a:buAutoNum type="arabicPeriod"/>
            </a:pPr>
            <a:r>
              <a:rPr lang="en-US" baseline="0" dirty="0" smtClean="0"/>
              <a:t>“Develop” is OK but “understanding” is not tangible.</a:t>
            </a:r>
          </a:p>
          <a:p>
            <a:pPr marL="228600" indent="-228600">
              <a:buAutoNum type="arabicPeriod"/>
            </a:pPr>
            <a:r>
              <a:rPr lang="en-US" baseline="0" dirty="0" smtClean="0"/>
              <a:t>There would need to be a way to assess “learn.”</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39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80399790"/>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40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7616741"/>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41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2709398"/>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objective could encompass any domain but psychomotor. </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8562841"/>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 could include cognitive and psychomotor domains since the creation of a learning object is a physical</a:t>
            </a:r>
            <a:r>
              <a:rPr lang="en-US" baseline="0" dirty="0" smtClean="0"/>
              <a:t> act</a:t>
            </a:r>
            <a:r>
              <a:rPr lang="en-US" dirty="0" smtClean="0"/>
              <a:t>.</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82578452"/>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7136603"/>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suggested learning objectives relate to all the domains in various ways. The exploration of communication and collaboration strategies could include both psychomotor and interpersonal domains as well as cognitive and affective. The second suggested objective is probably largely cognitive and affective.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307494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suggestion</a:t>
            </a:r>
            <a:r>
              <a:rPr lang="en-US" baseline="0" dirty="0" smtClean="0"/>
              <a:t> for an added objective is probably focused on the interpersonal domain, but could also include the affective.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136611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instructor’s request is centered o</a:t>
            </a:r>
            <a:r>
              <a:rPr lang="en-US" baseline="0" dirty="0" smtClean="0"/>
              <a:t>n </a:t>
            </a:r>
            <a:r>
              <a:rPr lang="en-US" baseline="0" dirty="0" smtClean="0"/>
              <a:t>the interpersonal domain, but could also include the affective.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1366114"/>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objectives were written to describe group</a:t>
            </a:r>
            <a:r>
              <a:rPr lang="en-US" baseline="0" dirty="0" smtClean="0"/>
              <a:t> presentations made during the final week of the course.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course that motivated this presentation on</a:t>
            </a:r>
            <a:r>
              <a:rPr lang="en-US" baseline="0" dirty="0" smtClean="0"/>
              <a:t> inner learning objectives. The course contained strong course level objectives but lacked module level objectives, which had to be provided before a Quality Matters review could proceed. Included on this slide are excerpts from the introduction to module 1 as well as module 1 assignments that hint at what those module level objectives could be.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65357467"/>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actual e-mail sent to the course instructor recommended that module objectives be added. I made some suggestions for just module 1, as an example, which the instructor then modified and placed in the course.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49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2795124"/>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final version of the instructor’s module 1 objectives. Instructor additions are in italics, while instructor deletions are indicated with strikethroughs.</a:t>
            </a:r>
            <a:r>
              <a:rPr lang="en-US" baseline="0" dirty="0" smtClean="0"/>
              <a:t> The fact that I came so close to what the instructor intended, based on what the instructor had already included in the course, is a good indication that she knew exactly what her module objectives were, even though they were “inner” and not articulated at the time the review of the course began. </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50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11435255"/>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51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43213455"/>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52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91315752"/>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53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1086827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149614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850A27-44D4-2749-82C8-E36D8E20DE60}" type="slidenum">
              <a:rPr lang="en-US" smtClean="0"/>
              <a:pPr/>
              <a:t>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11496144"/>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 </a:t>
            </a:r>
            <a:r>
              <a:rPr lang="en-US" baseline="0" dirty="0" smtClean="0"/>
              <a:t>the frame of reference is the course, this might be considered part of a course description but not a learning objective. Students taking this course would not be expected to “discuss” computer programming; they would be expected to program.</a:t>
            </a:r>
            <a:r>
              <a:rPr lang="en-US" baseline="0" dirty="0" smtClean="0"/>
              <a:t> However, a conference participant who teaches computer programming indicated that programming students would be expected to go beyond what he termed “spaghetti code” and demonstrate the ability to discuss and explain how the code was developed. Therefore, depending on the course it is possible that this statement could be a learning objective.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76772363"/>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fact, this is a well-written learning</a:t>
            </a:r>
            <a:r>
              <a:rPr lang="en-US" baseline="0" dirty="0" smtClean="0"/>
              <a:t> objective.</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533460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while the Syllabus identifies the text</a:t>
            </a:r>
            <a:r>
              <a:rPr lang="en-US" baseline="0" dirty="0" smtClean="0"/>
              <a:t> as being “Course Objectives,” in fact the text is more accurately part of a course description.</a:t>
            </a:r>
            <a:endParaRPr lang="en-US" dirty="0"/>
          </a:p>
        </p:txBody>
      </p:sp>
      <p:sp>
        <p:nvSpPr>
          <p:cNvPr id="4" name="Slide Number Placeholder 3"/>
          <p:cNvSpPr>
            <a:spLocks noGrp="1"/>
          </p:cNvSpPr>
          <p:nvPr>
            <p:ph type="sldNum" sz="quarter" idx="10"/>
          </p:nvPr>
        </p:nvSpPr>
        <p:spPr/>
        <p:txBody>
          <a:bodyPr/>
          <a:lstStyle/>
          <a:p>
            <a:fld id="{14850A27-44D4-2749-82C8-E36D8E20DE60}"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16297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9292" y="1641601"/>
            <a:ext cx="6738908" cy="976320"/>
          </a:xfrm>
        </p:spPr>
        <p:txBody>
          <a:bodyPr>
            <a:normAutofit/>
          </a:bodyPr>
          <a:lstStyle>
            <a:lvl1pPr algn="l">
              <a:defRPr sz="3600" b="1">
                <a:solidFill>
                  <a:srgbClr val="000090"/>
                </a:solidFill>
                <a:latin typeface="Calibri"/>
                <a:cs typeface="Verdan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19292" y="2617921"/>
            <a:ext cx="6738908"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Rectangle 3"/>
          <p:cNvSpPr/>
          <p:nvPr userDrawn="1"/>
        </p:nvSpPr>
        <p:spPr>
          <a:xfrm>
            <a:off x="1473200" y="6582370"/>
            <a:ext cx="7670800" cy="269304"/>
          </a:xfrm>
          <a:prstGeom prst="rect">
            <a:avLst/>
          </a:prstGeom>
        </p:spPr>
        <p:txBody>
          <a:bodyPr wrap="square">
            <a:spAutoFit/>
          </a:bodyPr>
          <a:lstStyle/>
          <a:p>
            <a:r>
              <a:rPr lang="en-US" sz="1150" dirty="0" smtClean="0"/>
              <a:t>Varonis. 2015</a:t>
            </a:r>
            <a:endParaRPr lang="en-US" sz="1150"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3384" y="237067"/>
            <a:ext cx="8440615" cy="842433"/>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703383" y="1443567"/>
            <a:ext cx="7983415" cy="46794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374183" y="6611919"/>
            <a:ext cx="350716" cy="242930"/>
          </a:xfrm>
        </p:spPr>
        <p:txBody>
          <a:bodyPr/>
          <a:lstStyle/>
          <a:p>
            <a:pPr algn="l"/>
            <a:fld id="{50A2839A-B22A-6440-B709-7F07E1B8B9A6}" type="slidenum">
              <a:rPr lang="en-US" smtClean="0"/>
              <a:pPr algn="l"/>
              <a:t>‹#›</a:t>
            </a:fld>
            <a:endParaRPr lang="en-US" dirty="0"/>
          </a:p>
        </p:txBody>
      </p:sp>
      <p:sp>
        <p:nvSpPr>
          <p:cNvPr id="7" name="Rectangle 6"/>
          <p:cNvSpPr/>
          <p:nvPr userDrawn="1"/>
        </p:nvSpPr>
        <p:spPr>
          <a:xfrm>
            <a:off x="703383" y="6598245"/>
            <a:ext cx="7670800" cy="269304"/>
          </a:xfrm>
          <a:prstGeom prst="rect">
            <a:avLst/>
          </a:prstGeom>
        </p:spPr>
        <p:txBody>
          <a:bodyPr wrap="square">
            <a:spAutoFit/>
          </a:bodyPr>
          <a:lstStyle/>
          <a:p>
            <a:r>
              <a:rPr lang="en-US" sz="1150" dirty="0" smtClean="0"/>
              <a:t>Varonis</a:t>
            </a:r>
            <a:r>
              <a:rPr lang="en-US" sz="1150" baseline="0" dirty="0" smtClean="0"/>
              <a:t> </a:t>
            </a:r>
            <a:r>
              <a:rPr lang="en-US" sz="1150" dirty="0" smtClean="0"/>
              <a:t>2015</a:t>
            </a:r>
            <a:endParaRPr lang="en-US" sz="1150"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1003" y="299710"/>
            <a:ext cx="7985797" cy="842433"/>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701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92003" y="1435199"/>
            <a:ext cx="4038600" cy="4886591"/>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0A2839A-B22A-6440-B709-7F07E1B8B9A6}"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384" y="2808000"/>
            <a:ext cx="8047403" cy="976320"/>
          </a:xfrm>
        </p:spPr>
        <p:txBody>
          <a:bodyPr>
            <a:normAutofit/>
          </a:bodyPr>
          <a:lstStyle>
            <a:lvl1pPr algn="l">
              <a:defRPr sz="3200" b="1" baseline="0">
                <a:solidFill>
                  <a:srgbClr val="000090"/>
                </a:solidFill>
                <a:latin typeface="Verdana"/>
                <a:cs typeface="Verdana"/>
              </a:defRPr>
            </a:lvl1pPr>
          </a:lstStyle>
          <a:p>
            <a:r>
              <a:rPr lang="en-US" dirty="0" smtClean="0"/>
              <a:t>Click to edit Transition title style</a:t>
            </a:r>
            <a:endParaRPr lang="en-US" dirty="0"/>
          </a:p>
        </p:txBody>
      </p:sp>
      <p:sp>
        <p:nvSpPr>
          <p:cNvPr id="3" name="Subtitle 2"/>
          <p:cNvSpPr>
            <a:spLocks noGrp="1"/>
          </p:cNvSpPr>
          <p:nvPr>
            <p:ph type="subTitle" idx="1" hasCustomPrompt="1"/>
          </p:nvPr>
        </p:nvSpPr>
        <p:spPr>
          <a:xfrm>
            <a:off x="703383" y="3784320"/>
            <a:ext cx="8047403"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Transition subtitle style</a:t>
            </a:r>
            <a:endParaRPr lang="en-US" dirty="0"/>
          </a:p>
        </p:txBody>
      </p:sp>
      <p:sp>
        <p:nvSpPr>
          <p:cNvPr id="4" name="Rectangle 3"/>
          <p:cNvSpPr/>
          <p:nvPr userDrawn="1"/>
        </p:nvSpPr>
        <p:spPr>
          <a:xfrm>
            <a:off x="723900" y="6588696"/>
            <a:ext cx="8699500" cy="269304"/>
          </a:xfrm>
          <a:prstGeom prst="rect">
            <a:avLst/>
          </a:prstGeom>
        </p:spPr>
        <p:txBody>
          <a:bodyPr wrap="square">
            <a:spAutoFit/>
          </a:bodyPr>
          <a:lstStyle/>
          <a:p>
            <a:r>
              <a:rPr lang="en-US" sz="1150" dirty="0" smtClean="0"/>
              <a:t>Varonis</a:t>
            </a:r>
            <a:r>
              <a:rPr lang="en-US" sz="1150" baseline="0" dirty="0" smtClean="0"/>
              <a:t> </a:t>
            </a:r>
            <a:r>
              <a:rPr lang="en-US" sz="1150" dirty="0" smtClean="0"/>
              <a:t>2015</a:t>
            </a:r>
            <a:endParaRPr lang="en-US" sz="1150" dirty="0"/>
          </a:p>
        </p:txBody>
      </p:sp>
      <p:sp>
        <p:nvSpPr>
          <p:cNvPr id="5" name="Rectangle 4"/>
          <p:cNvSpPr/>
          <p:nvPr userDrawn="1"/>
        </p:nvSpPr>
        <p:spPr>
          <a:xfrm>
            <a:off x="8459812" y="6608802"/>
            <a:ext cx="335448" cy="246221"/>
          </a:xfrm>
          <a:prstGeom prst="rect">
            <a:avLst/>
          </a:prstGeom>
        </p:spPr>
        <p:txBody>
          <a:bodyPr wrap="none">
            <a:spAutoFit/>
          </a:bodyPr>
          <a:lstStyle/>
          <a:p>
            <a:pPr algn="l"/>
            <a:fld id="{50A2839A-B22A-6440-B709-7F07E1B8B9A6}" type="slidenum">
              <a:rPr lang="en-US" sz="1000" smtClean="0"/>
              <a:pPr algn="l"/>
              <a:t>‹#›</a:t>
            </a:fld>
            <a:endParaRPr lang="en-US" sz="1000"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72418" y="187980"/>
            <a:ext cx="7114382" cy="8424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572418" y="2479680"/>
            <a:ext cx="7114382" cy="333580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431800" y="6642100"/>
            <a:ext cx="8343900" cy="231775"/>
          </a:xfrm>
          <a:prstGeom prst="rect">
            <a:avLst/>
          </a:prstGeom>
        </p:spPr>
        <p:txBody>
          <a:bodyPr vert="horz" lIns="91440" tIns="45720" rIns="91440" bIns="45720" rtlCol="0" anchor="ctr"/>
          <a:lstStyle>
            <a:lvl1pPr algn="r">
              <a:defRPr sz="1000">
                <a:solidFill>
                  <a:srgbClr val="000090"/>
                </a:solidFill>
              </a:defRPr>
            </a:lvl1pPr>
          </a:lstStyle>
          <a:p>
            <a:r>
              <a:rPr lang="en-US" dirty="0" smtClean="0"/>
              <a:t>Varonis. 2015</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3600" b="1" kern="1200">
          <a:solidFill>
            <a:srgbClr val="000090"/>
          </a:solidFill>
          <a:latin typeface="Calibri"/>
          <a:ea typeface="+mj-ea"/>
          <a:cs typeface="Verdana"/>
        </a:defRPr>
      </a:lvl1pPr>
    </p:titleStyle>
    <p:bodyStyle>
      <a:lvl1pPr marL="342900" indent="-342900" algn="l" defTabSz="457200" rtl="0" eaLnBrk="1" latinLnBrk="0" hangingPunct="1">
        <a:spcBef>
          <a:spcPct val="20000"/>
        </a:spcBef>
        <a:buFont typeface="Arial"/>
        <a:buChar char="•"/>
        <a:defRPr sz="2400" kern="1200">
          <a:solidFill>
            <a:srgbClr val="000090"/>
          </a:solidFill>
          <a:latin typeface="Calibri"/>
          <a:ea typeface="+mn-ea"/>
          <a:cs typeface="Verdana"/>
        </a:defRPr>
      </a:lvl1pPr>
      <a:lvl2pPr marL="742950" indent="-285750" algn="l" defTabSz="457200" rtl="0" eaLnBrk="1" latinLnBrk="0" hangingPunct="1">
        <a:spcBef>
          <a:spcPct val="20000"/>
        </a:spcBef>
        <a:buFont typeface="Arial"/>
        <a:buChar char="–"/>
        <a:defRPr sz="2400" kern="1200">
          <a:solidFill>
            <a:srgbClr val="000090"/>
          </a:solidFill>
          <a:latin typeface="Calibri"/>
          <a:ea typeface="+mn-ea"/>
          <a:cs typeface="Verdana"/>
        </a:defRPr>
      </a:lvl2pPr>
      <a:lvl3pPr marL="11430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3pPr>
      <a:lvl4pPr marL="16002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4pPr>
      <a:lvl5pPr marL="20574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varonis@uakron.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hyperlink" Target="http://www4.uwsp.edu/education/lwilson/curric/newtaxonomy.ht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www.mindmaptutor.com/2010/04/blooms-taxonomy-mind-map-of-the-affective-domain/"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thecrispianadvantage.com/tag/control/" TargetMode="Externa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hyperlink" Target="http://ebookbrowse.com/a-quick-reference-guide-to-developing-cognitive-learning-objectives-fgdla-pdf-d5742627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extBox 9"/>
          <p:cNvSpPr txBox="1"/>
          <p:nvPr/>
        </p:nvSpPr>
        <p:spPr>
          <a:xfrm>
            <a:off x="1719292" y="4107960"/>
            <a:ext cx="6738908" cy="2419840"/>
          </a:xfrm>
          <a:prstGeom prst="rect">
            <a:avLst/>
          </a:prstGeom>
          <a:noFill/>
        </p:spPr>
        <p:txBody>
          <a:bodyPr wrap="square" rtlCol="0">
            <a:normAutofit/>
          </a:bodyPr>
          <a:lstStyle/>
          <a:p>
            <a:pPr algn="ctr"/>
            <a:r>
              <a:rPr lang="en-US" dirty="0" smtClean="0">
                <a:solidFill>
                  <a:srgbClr val="000090"/>
                </a:solidFill>
              </a:rPr>
              <a:t>Quality Matters Mid-Atlantic Conference</a:t>
            </a:r>
          </a:p>
          <a:p>
            <a:pPr algn="ctr"/>
            <a:r>
              <a:rPr lang="en-US" dirty="0" smtClean="0">
                <a:solidFill>
                  <a:srgbClr val="000090"/>
                </a:solidFill>
              </a:rPr>
              <a:t>Drexel University</a:t>
            </a:r>
          </a:p>
          <a:p>
            <a:pPr algn="ctr"/>
            <a:endParaRPr lang="en-US" dirty="0" smtClean="0">
              <a:solidFill>
                <a:srgbClr val="000090"/>
              </a:solidFill>
            </a:endParaRPr>
          </a:p>
          <a:p>
            <a:pPr algn="ctr"/>
            <a:r>
              <a:rPr lang="en-US" dirty="0" smtClean="0">
                <a:solidFill>
                  <a:srgbClr val="000090"/>
                </a:solidFill>
              </a:rPr>
              <a:t>Evangeline (Litsa) Varonis</a:t>
            </a:r>
          </a:p>
          <a:p>
            <a:pPr algn="ctr"/>
            <a:r>
              <a:rPr lang="en-US" dirty="0" smtClean="0">
                <a:solidFill>
                  <a:srgbClr val="000090"/>
                </a:solidFill>
              </a:rPr>
              <a:t>The University of Akron</a:t>
            </a:r>
          </a:p>
          <a:p>
            <a:pPr algn="ctr"/>
            <a:r>
              <a:rPr lang="en-US" dirty="0" smtClean="0">
                <a:solidFill>
                  <a:srgbClr val="000090"/>
                </a:solidFill>
                <a:hlinkClick r:id="rId3"/>
              </a:rPr>
              <a:t>varonis@uakron.edu</a:t>
            </a:r>
            <a:endParaRPr lang="en-US" dirty="0" smtClean="0">
              <a:solidFill>
                <a:srgbClr val="000090"/>
              </a:solidFill>
            </a:endParaRPr>
          </a:p>
          <a:p>
            <a:endParaRPr lang="en-US" dirty="0" smtClean="0">
              <a:solidFill>
                <a:srgbClr val="000090"/>
              </a:solidFill>
            </a:endParaRPr>
          </a:p>
          <a:p>
            <a:endParaRPr lang="en-US" dirty="0">
              <a:solidFill>
                <a:srgbClr val="000090"/>
              </a:solidFill>
            </a:endParaRPr>
          </a:p>
        </p:txBody>
      </p:sp>
      <p:sp>
        <p:nvSpPr>
          <p:cNvPr id="5" name="Title 1"/>
          <p:cNvSpPr>
            <a:spLocks noGrp="1"/>
          </p:cNvSpPr>
          <p:nvPr>
            <p:ph type="ctrTitle"/>
          </p:nvPr>
        </p:nvSpPr>
        <p:spPr>
          <a:xfrm>
            <a:off x="1719292" y="1689100"/>
            <a:ext cx="6738908" cy="1536700"/>
          </a:xfrm>
        </p:spPr>
        <p:txBody>
          <a:bodyPr>
            <a:normAutofit/>
          </a:bodyPr>
          <a:lstStyle/>
          <a:p>
            <a:pPr algn="ctr"/>
            <a:r>
              <a:rPr lang="en-US" sz="3600" dirty="0" smtClean="0"/>
              <a:t>Uncovering Your Inner</a:t>
            </a:r>
            <a:br>
              <a:rPr lang="en-US" sz="3600" dirty="0" smtClean="0"/>
            </a:br>
            <a:r>
              <a:rPr lang="en-US" sz="3600" dirty="0" smtClean="0"/>
              <a:t>Learning Objectives</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or learning objective?</a:t>
            </a:r>
            <a:endParaRPr lang="en-US" dirty="0"/>
          </a:p>
        </p:txBody>
      </p:sp>
      <p:sp>
        <p:nvSpPr>
          <p:cNvPr id="3" name="Content Placeholder 2"/>
          <p:cNvSpPr>
            <a:spLocks noGrp="1"/>
          </p:cNvSpPr>
          <p:nvPr>
            <p:ph idx="1"/>
          </p:nvPr>
        </p:nvSpPr>
        <p:spPr/>
        <p:txBody>
          <a:bodyPr/>
          <a:lstStyle/>
          <a:p>
            <a:pPr marL="0" indent="0">
              <a:buNone/>
            </a:pPr>
            <a:r>
              <a:rPr lang="en-US" dirty="0" smtClean="0"/>
              <a:t>Discusses and illustrates principles and techniques of computer programming. (</a:t>
            </a:r>
            <a:r>
              <a:rPr lang="en-US" dirty="0" err="1" smtClean="0"/>
              <a:t>Mager</a:t>
            </a:r>
            <a:r>
              <a:rPr lang="en-US" dirty="0" smtClean="0"/>
              <a:t> p. 11)</a:t>
            </a:r>
          </a:p>
          <a:p>
            <a:pPr marL="0" indent="0">
              <a:buNone/>
            </a:pPr>
            <a:endParaRPr lang="en-US" dirty="0"/>
          </a:p>
          <a:p>
            <a:pPr marL="457200" indent="-457200">
              <a:buAutoNum type="alphaUcPeriod"/>
            </a:pPr>
            <a:r>
              <a:rPr lang="en-US" dirty="0" smtClean="0"/>
              <a:t>Goal</a:t>
            </a:r>
          </a:p>
          <a:p>
            <a:pPr marL="457200" indent="-457200">
              <a:buAutoNum type="alphaUcPeriod"/>
            </a:pPr>
            <a:r>
              <a:rPr lang="en-US" dirty="0" smtClean="0"/>
              <a:t>Learning Objective</a:t>
            </a:r>
          </a:p>
        </p:txBody>
      </p:sp>
      <p:sp>
        <p:nvSpPr>
          <p:cNvPr id="4" name="Slide Number Placeholder 3"/>
          <p:cNvSpPr>
            <a:spLocks noGrp="1"/>
          </p:cNvSpPr>
          <p:nvPr>
            <p:ph type="sldNum" sz="quarter" idx="12"/>
          </p:nvPr>
        </p:nvSpPr>
        <p:spPr/>
        <p:txBody>
          <a:bodyPr/>
          <a:lstStyle/>
          <a:p>
            <a:fld id="{50A2839A-B22A-6440-B709-7F07E1B8B9A6}" type="slidenum">
              <a:rPr lang="en-US" smtClean="0"/>
              <a:pPr/>
              <a:t>10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395628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or learning objective?</a:t>
            </a:r>
            <a:endParaRPr lang="en-US" dirty="0"/>
          </a:p>
        </p:txBody>
      </p:sp>
      <p:sp>
        <p:nvSpPr>
          <p:cNvPr id="3" name="Content Placeholder 2"/>
          <p:cNvSpPr>
            <a:spLocks noGrp="1"/>
          </p:cNvSpPr>
          <p:nvPr>
            <p:ph idx="1"/>
          </p:nvPr>
        </p:nvSpPr>
        <p:spPr/>
        <p:txBody>
          <a:bodyPr/>
          <a:lstStyle/>
          <a:p>
            <a:pPr marL="0" indent="0">
              <a:buNone/>
            </a:pPr>
            <a:r>
              <a:rPr lang="en-US" dirty="0" smtClean="0"/>
              <a:t>In at least two computer languages, be able to write and test a program to calculate arithmetic means. (</a:t>
            </a:r>
            <a:r>
              <a:rPr lang="en-US" dirty="0" err="1" smtClean="0"/>
              <a:t>Mager</a:t>
            </a:r>
            <a:r>
              <a:rPr lang="en-US" dirty="0" smtClean="0"/>
              <a:t> p. 11)</a:t>
            </a:r>
          </a:p>
          <a:p>
            <a:endParaRPr lang="en-US" dirty="0" smtClean="0"/>
          </a:p>
          <a:p>
            <a:pPr marL="457200" indent="-457200">
              <a:buAutoNum type="alphaUcPeriod"/>
            </a:pPr>
            <a:r>
              <a:rPr lang="en-US" dirty="0"/>
              <a:t>Goal</a:t>
            </a:r>
          </a:p>
          <a:p>
            <a:pPr marL="457200" indent="-457200">
              <a:buAutoNum type="alphaUcPeriod"/>
            </a:pPr>
            <a:r>
              <a:rPr lang="en-US" dirty="0"/>
              <a:t>Learning Objective</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11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353212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6567"/>
            <a:ext cx="8440615" cy="842433"/>
          </a:xfrm>
        </p:spPr>
        <p:txBody>
          <a:bodyPr>
            <a:normAutofit fontScale="90000"/>
          </a:bodyPr>
          <a:lstStyle/>
          <a:p>
            <a:r>
              <a:rPr lang="en-US" dirty="0" smtClean="0"/>
              <a:t>Find the learning objectives! Psych Course</a:t>
            </a:r>
            <a:endParaRPr lang="en-US"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0960996"/>
              </p:ext>
            </p:extLst>
          </p:nvPr>
        </p:nvGraphicFramePr>
        <p:xfrm>
          <a:off x="830263" y="1158876"/>
          <a:ext cx="7983538" cy="5127624"/>
        </p:xfrm>
        <a:graphic>
          <a:graphicData uri="http://schemas.openxmlformats.org/drawingml/2006/table">
            <a:tbl>
              <a:tblPr firstRow="1" bandRow="1">
                <a:tableStyleId>{5C22544A-7EE6-4342-B048-85BDC9FD1C3A}</a:tableStyleId>
              </a:tblPr>
              <a:tblGrid>
                <a:gridCol w="4757737"/>
                <a:gridCol w="3225801"/>
              </a:tblGrid>
              <a:tr h="1952624">
                <a:tc>
                  <a:txBody>
                    <a:bodyPr/>
                    <a:lstStyle/>
                    <a:p>
                      <a:pPr marL="0" marR="0" algn="ctr">
                        <a:spcBef>
                          <a:spcPts val="0"/>
                        </a:spcBef>
                        <a:spcAft>
                          <a:spcPts val="0"/>
                        </a:spcAft>
                      </a:pPr>
                      <a:r>
                        <a:rPr lang="en-US" sz="2400" dirty="0" smtClean="0">
                          <a:effectLst/>
                          <a:latin typeface="+mj-lt"/>
                          <a:cs typeface="Arial"/>
                        </a:rPr>
                        <a:t>Course Perspective:</a:t>
                      </a:r>
                    </a:p>
                    <a:p>
                      <a:pPr marL="0" marR="0" algn="ctr">
                        <a:spcBef>
                          <a:spcPts val="0"/>
                        </a:spcBef>
                        <a:spcAft>
                          <a:spcPts val="0"/>
                        </a:spcAft>
                      </a:pPr>
                      <a:r>
                        <a:rPr lang="en-US" sz="2400" dirty="0" smtClean="0">
                          <a:effectLst/>
                          <a:latin typeface="+mj-lt"/>
                          <a:ea typeface="ＭＳ 明朝"/>
                          <a:cs typeface="Arial"/>
                        </a:rPr>
                        <a:t>Course Description identified as “Course Objectives”</a:t>
                      </a:r>
                    </a:p>
                    <a:p>
                      <a:pPr marL="0" marR="0" algn="ctr">
                        <a:spcBef>
                          <a:spcPts val="0"/>
                        </a:spcBef>
                        <a:spcAft>
                          <a:spcPts val="0"/>
                        </a:spcAft>
                      </a:pPr>
                      <a:r>
                        <a:rPr lang="en-US" sz="2000" dirty="0" smtClean="0">
                          <a:effectLst/>
                          <a:latin typeface="+mj-lt"/>
                          <a:ea typeface="ＭＳ 明朝"/>
                          <a:cs typeface="Arial"/>
                        </a:rPr>
                        <a:t>(excerpted as written; used by permission)</a:t>
                      </a:r>
                      <a:endParaRPr lang="en-US" sz="2000" dirty="0">
                        <a:effectLst/>
                        <a:latin typeface="+mj-lt"/>
                        <a:ea typeface="ＭＳ 明朝"/>
                        <a:cs typeface="Arial"/>
                      </a:endParaRPr>
                    </a:p>
                  </a:txBody>
                  <a:tcPr marL="114300" marR="114300" marT="0" marB="0"/>
                </a:tc>
                <a:tc>
                  <a:txBody>
                    <a:bodyPr/>
                    <a:lstStyle/>
                    <a:p>
                      <a:pPr algn="ctr"/>
                      <a:r>
                        <a:rPr lang="en-US" sz="2400" dirty="0" smtClean="0">
                          <a:latin typeface="+mj-lt"/>
                        </a:rPr>
                        <a:t>Student Perspective:</a:t>
                      </a:r>
                    </a:p>
                    <a:p>
                      <a:pPr algn="ctr"/>
                      <a:r>
                        <a:rPr lang="en-US" sz="2400" dirty="0" smtClean="0">
                          <a:latin typeface="+mj-lt"/>
                        </a:rPr>
                        <a:t>Learning Objectives</a:t>
                      </a:r>
                    </a:p>
                    <a:p>
                      <a:pPr algn="ctr"/>
                      <a:r>
                        <a:rPr lang="en-US" sz="2400" dirty="0" smtClean="0">
                          <a:latin typeface="+mj-lt"/>
                        </a:rPr>
                        <a:t>(Try beginning with “You will</a:t>
                      </a:r>
                      <a:r>
                        <a:rPr lang="en-US" sz="2400" baseline="0" dirty="0" smtClean="0">
                          <a:latin typeface="+mj-lt"/>
                        </a:rPr>
                        <a:t> be able to:”</a:t>
                      </a:r>
                      <a:endParaRPr lang="en-US" sz="2400" dirty="0">
                        <a:latin typeface="+mj-lt"/>
                      </a:endParaRPr>
                    </a:p>
                  </a:txBody>
                  <a:tcPr/>
                </a:tc>
              </a:tr>
              <a:tr h="3175000">
                <a:tc>
                  <a:txBody>
                    <a:bodyPr/>
                    <a:lstStyle/>
                    <a:p>
                      <a:pPr marL="0" marR="0" algn="l">
                        <a:spcBef>
                          <a:spcPts val="0"/>
                        </a:spcBef>
                        <a:spcAft>
                          <a:spcPts val="0"/>
                        </a:spcAft>
                      </a:pPr>
                      <a:r>
                        <a:rPr lang="en-US" sz="2400" dirty="0">
                          <a:effectLst/>
                          <a:latin typeface="+mn-lt"/>
                          <a:ea typeface="Times New Roman"/>
                          <a:cs typeface="Arial"/>
                        </a:rPr>
                        <a:t>This course will familiarize you with the field of psychology, including its various sub-fields, and the opportunities associated with a degree in psychology.  </a:t>
                      </a:r>
                      <a:endParaRPr lang="en-US" sz="2400" dirty="0">
                        <a:effectLst/>
                        <a:latin typeface="+mn-lt"/>
                        <a:ea typeface="ＭＳ 明朝"/>
                        <a:cs typeface="Arial"/>
                      </a:endParaRPr>
                    </a:p>
                  </a:txBody>
                  <a:tcPr marL="114300" marR="114300" marT="0" marB="0"/>
                </a:tc>
                <a:tc>
                  <a:txBody>
                    <a:bodyPr/>
                    <a:lstStyle/>
                    <a:p>
                      <a:pPr marL="0" marR="0" algn="l">
                        <a:spcBef>
                          <a:spcPts val="0"/>
                        </a:spcBef>
                        <a:spcAft>
                          <a:spcPts val="0"/>
                        </a:spcAft>
                      </a:pPr>
                      <a:endParaRPr lang="en-US" sz="2400" dirty="0">
                        <a:effectLst/>
                        <a:latin typeface="+mn-lt"/>
                        <a:ea typeface="ＭＳ 明朝"/>
                        <a:cs typeface="Arial"/>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2480157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6567"/>
            <a:ext cx="8440615" cy="842433"/>
          </a:xfrm>
        </p:spPr>
        <p:txBody>
          <a:bodyPr/>
          <a:lstStyle/>
          <a:p>
            <a:r>
              <a:rPr lang="en-US" dirty="0" smtClean="0"/>
              <a:t>Psychology Course: one solution</a:t>
            </a:r>
            <a:endParaRPr lang="en-US"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447677"/>
              </p:ext>
            </p:extLst>
          </p:nvPr>
        </p:nvGraphicFramePr>
        <p:xfrm>
          <a:off x="703384" y="1298576"/>
          <a:ext cx="8173916" cy="5247640"/>
        </p:xfrm>
        <a:graphic>
          <a:graphicData uri="http://schemas.openxmlformats.org/drawingml/2006/table">
            <a:tbl>
              <a:tblPr firstRow="1" bandRow="1">
                <a:tableStyleId>{5C22544A-7EE6-4342-B048-85BDC9FD1C3A}</a:tableStyleId>
              </a:tblPr>
              <a:tblGrid>
                <a:gridCol w="4249934"/>
                <a:gridCol w="3923982"/>
              </a:tblGrid>
              <a:tr h="1546224">
                <a:tc>
                  <a:txBody>
                    <a:bodyPr/>
                    <a:lstStyle/>
                    <a:p>
                      <a:pPr marL="0" marR="0" algn="ctr">
                        <a:spcBef>
                          <a:spcPts val="0"/>
                        </a:spcBef>
                        <a:spcAft>
                          <a:spcPts val="0"/>
                        </a:spcAft>
                      </a:pPr>
                      <a:r>
                        <a:rPr lang="en-US" sz="2400" dirty="0" smtClean="0">
                          <a:effectLst/>
                          <a:latin typeface="+mj-lt"/>
                          <a:cs typeface="Arial"/>
                        </a:rPr>
                        <a:t>Course Perspective:</a:t>
                      </a:r>
                    </a:p>
                    <a:p>
                      <a:pPr marL="0" marR="0" algn="ctr">
                        <a:spcBef>
                          <a:spcPts val="0"/>
                        </a:spcBef>
                        <a:spcAft>
                          <a:spcPts val="0"/>
                        </a:spcAft>
                      </a:pPr>
                      <a:r>
                        <a:rPr lang="en-US" sz="2400" dirty="0" smtClean="0">
                          <a:effectLst/>
                          <a:latin typeface="+mj-lt"/>
                          <a:ea typeface="ＭＳ 明朝"/>
                          <a:cs typeface="Arial"/>
                        </a:rPr>
                        <a:t>Course Description identified as “Course Objectives”</a:t>
                      </a:r>
                    </a:p>
                    <a:p>
                      <a:pPr marL="0" marR="0" algn="ctr">
                        <a:spcBef>
                          <a:spcPts val="0"/>
                        </a:spcBef>
                        <a:spcAft>
                          <a:spcPts val="0"/>
                        </a:spcAft>
                      </a:pPr>
                      <a:r>
                        <a:rPr lang="en-US" sz="2000" dirty="0" smtClean="0">
                          <a:effectLst/>
                          <a:latin typeface="+mj-lt"/>
                          <a:ea typeface="ＭＳ 明朝"/>
                          <a:cs typeface="Arial"/>
                        </a:rPr>
                        <a:t>(excerpted as written; used by permission)</a:t>
                      </a:r>
                      <a:endParaRPr lang="en-US" sz="2000" dirty="0">
                        <a:effectLst/>
                        <a:latin typeface="+mj-lt"/>
                        <a:ea typeface="ＭＳ 明朝"/>
                        <a:cs typeface="Arial"/>
                      </a:endParaRPr>
                    </a:p>
                  </a:txBody>
                  <a:tcPr marL="114300" marR="114300" marT="0" marB="0"/>
                </a:tc>
                <a:tc>
                  <a:txBody>
                    <a:bodyPr/>
                    <a:lstStyle/>
                    <a:p>
                      <a:pPr algn="ctr"/>
                      <a:r>
                        <a:rPr lang="en-US" sz="2400" dirty="0" smtClean="0">
                          <a:latin typeface="+mj-lt"/>
                        </a:rPr>
                        <a:t>Student Perspective:</a:t>
                      </a:r>
                    </a:p>
                    <a:p>
                      <a:pPr algn="ctr"/>
                      <a:r>
                        <a:rPr lang="en-US" sz="2400" dirty="0" smtClean="0">
                          <a:latin typeface="+mj-lt"/>
                        </a:rPr>
                        <a:t>Learning Objective</a:t>
                      </a:r>
                      <a:endParaRPr lang="en-US" sz="2400" dirty="0">
                        <a:latin typeface="+mj-lt"/>
                      </a:endParaRPr>
                    </a:p>
                  </a:txBody>
                  <a:tcPr/>
                </a:tc>
              </a:tr>
              <a:tr h="3175000">
                <a:tc>
                  <a:txBody>
                    <a:bodyPr/>
                    <a:lstStyle/>
                    <a:p>
                      <a:pPr marL="0" marR="0" algn="l">
                        <a:spcBef>
                          <a:spcPts val="0"/>
                        </a:spcBef>
                        <a:spcAft>
                          <a:spcPts val="0"/>
                        </a:spcAft>
                      </a:pPr>
                      <a:r>
                        <a:rPr lang="en-US" sz="2400" dirty="0">
                          <a:effectLst/>
                          <a:latin typeface="+mn-lt"/>
                          <a:ea typeface="Times New Roman"/>
                          <a:cs typeface="Arial"/>
                        </a:rPr>
                        <a:t>This course will familiarize you with the field of psychology, including its various sub-fields, and the opportunities associated with a degree in psychology.  </a:t>
                      </a:r>
                      <a:endParaRPr lang="en-US" sz="2400" dirty="0">
                        <a:effectLst/>
                        <a:latin typeface="+mn-lt"/>
                        <a:ea typeface="ＭＳ 明朝"/>
                        <a:cs typeface="Arial"/>
                      </a:endParaRPr>
                    </a:p>
                  </a:txBody>
                  <a:tcPr marL="114300" marR="114300" marT="0" marB="0"/>
                </a:tc>
                <a:tc>
                  <a:txBody>
                    <a:bodyPr/>
                    <a:lstStyle/>
                    <a:p>
                      <a:pPr marL="0" marR="0" algn="l">
                        <a:spcBef>
                          <a:spcPts val="0"/>
                        </a:spcBef>
                        <a:spcAft>
                          <a:spcPts val="0"/>
                        </a:spcAft>
                      </a:pPr>
                      <a:r>
                        <a:rPr lang="en-US" sz="2400" dirty="0">
                          <a:effectLst/>
                          <a:latin typeface="+mn-lt"/>
                          <a:ea typeface="Times New Roman"/>
                          <a:cs typeface="Arial"/>
                        </a:rPr>
                        <a:t>You will be able to:</a:t>
                      </a:r>
                      <a:endParaRPr lang="en-US" sz="2400" dirty="0">
                        <a:effectLst/>
                        <a:latin typeface="+mn-lt"/>
                        <a:ea typeface="ＭＳ 明朝"/>
                        <a:cs typeface="Arial"/>
                      </a:endParaRPr>
                    </a:p>
                    <a:p>
                      <a:pPr marL="342900" marR="0" lvl="0" indent="-342900" algn="l">
                        <a:spcBef>
                          <a:spcPts val="0"/>
                        </a:spcBef>
                        <a:spcAft>
                          <a:spcPts val="0"/>
                        </a:spcAft>
                        <a:buFont typeface="Symbol"/>
                        <a:buChar char=""/>
                      </a:pPr>
                      <a:r>
                        <a:rPr lang="en-US" sz="2400" dirty="0">
                          <a:effectLst/>
                          <a:latin typeface="+mn-lt"/>
                          <a:ea typeface="Times New Roman"/>
                          <a:cs typeface="Arial"/>
                        </a:rPr>
                        <a:t>Describe the subject matter and sub-fields of psychology</a:t>
                      </a:r>
                      <a:r>
                        <a:rPr lang="en-US" sz="2400" dirty="0" smtClean="0">
                          <a:effectLst/>
                          <a:latin typeface="+mn-lt"/>
                          <a:ea typeface="Times New Roman"/>
                          <a:cs typeface="Arial"/>
                        </a:rPr>
                        <a:t>.</a:t>
                      </a:r>
                    </a:p>
                    <a:p>
                      <a:pPr marL="342900" marR="0" lvl="0" indent="-342900" algn="l">
                        <a:spcBef>
                          <a:spcPts val="0"/>
                        </a:spcBef>
                        <a:spcAft>
                          <a:spcPts val="0"/>
                        </a:spcAft>
                        <a:buFont typeface="Symbol"/>
                        <a:buChar char=""/>
                      </a:pPr>
                      <a:r>
                        <a:rPr lang="en-US" sz="2400" kern="1200" dirty="0" smtClean="0">
                          <a:solidFill>
                            <a:schemeClr val="dk1"/>
                          </a:solidFill>
                          <a:effectLst/>
                          <a:latin typeface="+mn-lt"/>
                          <a:ea typeface="+mn-ea"/>
                          <a:cs typeface="Arial"/>
                        </a:rPr>
                        <a:t>Identify opportunities associated with a degree in psychology.</a:t>
                      </a:r>
                      <a:r>
                        <a:rPr lang="en-US" sz="2400" dirty="0" smtClean="0">
                          <a:effectLst/>
                          <a:latin typeface="+mn-lt"/>
                          <a:cs typeface="Arial"/>
                        </a:rPr>
                        <a:t> </a:t>
                      </a:r>
                      <a:endParaRPr lang="en-US" sz="2400" dirty="0">
                        <a:effectLst/>
                        <a:latin typeface="+mn-lt"/>
                        <a:ea typeface="ＭＳ 明朝"/>
                        <a:cs typeface="Arial"/>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36172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6567"/>
            <a:ext cx="8440615" cy="842433"/>
          </a:xfrm>
        </p:spPr>
        <p:txBody>
          <a:bodyPr>
            <a:normAutofit fontScale="90000"/>
          </a:bodyPr>
          <a:lstStyle/>
          <a:p>
            <a:r>
              <a:rPr lang="en-US" dirty="0" smtClean="0"/>
              <a:t>Find the learning objectives! Sociology course</a:t>
            </a:r>
            <a:endParaRPr lang="en-US"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8768116"/>
              </p:ext>
            </p:extLst>
          </p:nvPr>
        </p:nvGraphicFramePr>
        <p:xfrm>
          <a:off x="190500" y="981076"/>
          <a:ext cx="8826500" cy="6675119"/>
        </p:xfrm>
        <a:graphic>
          <a:graphicData uri="http://schemas.openxmlformats.org/drawingml/2006/table">
            <a:tbl>
              <a:tblPr firstRow="1" bandRow="1">
                <a:tableStyleId>{5C22544A-7EE6-4342-B048-85BDC9FD1C3A}</a:tableStyleId>
              </a:tblPr>
              <a:tblGrid>
                <a:gridCol w="5892800"/>
                <a:gridCol w="2933700"/>
              </a:tblGrid>
              <a:tr h="1558924">
                <a:tc>
                  <a:txBody>
                    <a:bodyPr/>
                    <a:lstStyle/>
                    <a:p>
                      <a:pPr marL="0" marR="0" algn="ctr">
                        <a:spcBef>
                          <a:spcPts val="0"/>
                        </a:spcBef>
                        <a:spcAft>
                          <a:spcPts val="0"/>
                        </a:spcAft>
                      </a:pPr>
                      <a:r>
                        <a:rPr lang="en-US" sz="2400" dirty="0" smtClean="0">
                          <a:effectLst/>
                          <a:latin typeface="+mj-lt"/>
                        </a:rPr>
                        <a:t>Course Perspective:</a:t>
                      </a:r>
                    </a:p>
                    <a:p>
                      <a:pPr marL="0" marR="0" algn="ctr">
                        <a:spcBef>
                          <a:spcPts val="0"/>
                        </a:spcBef>
                        <a:spcAft>
                          <a:spcPts val="0"/>
                        </a:spcAft>
                      </a:pPr>
                      <a:r>
                        <a:rPr lang="en-US" sz="2400" dirty="0" smtClean="0">
                          <a:effectLst/>
                          <a:latin typeface="+mj-lt"/>
                          <a:ea typeface="ＭＳ 明朝"/>
                          <a:cs typeface="Times New Roman"/>
                        </a:rPr>
                        <a:t>Course Description identified as “Course Objectives”</a:t>
                      </a:r>
                    </a:p>
                    <a:p>
                      <a:pPr marL="0" marR="0" algn="ctr">
                        <a:spcBef>
                          <a:spcPts val="0"/>
                        </a:spcBef>
                        <a:spcAft>
                          <a:spcPts val="0"/>
                        </a:spcAft>
                      </a:pPr>
                      <a:r>
                        <a:rPr lang="en-US" sz="2000" dirty="0" smtClean="0">
                          <a:effectLst/>
                          <a:latin typeface="+mj-lt"/>
                          <a:ea typeface="ＭＳ 明朝"/>
                          <a:cs typeface="Times New Roman"/>
                        </a:rPr>
                        <a:t>(excerpted as written; used by permission)</a:t>
                      </a:r>
                      <a:endParaRPr lang="en-US" sz="2000" dirty="0">
                        <a:effectLst/>
                        <a:latin typeface="+mj-lt"/>
                        <a:ea typeface="ＭＳ 明朝"/>
                        <a:cs typeface="Times New Roman"/>
                      </a:endParaRPr>
                    </a:p>
                  </a:txBody>
                  <a:tcPr marL="114300" marR="114300" marT="0" marB="0"/>
                </a:tc>
                <a:tc>
                  <a:txBody>
                    <a:bodyPr/>
                    <a:lstStyle/>
                    <a:p>
                      <a:pPr algn="ctr"/>
                      <a:r>
                        <a:rPr lang="en-US" sz="2400" dirty="0" smtClean="0">
                          <a:latin typeface="+mj-lt"/>
                        </a:rPr>
                        <a:t>Student Perspective:</a:t>
                      </a:r>
                    </a:p>
                    <a:p>
                      <a:pPr algn="ctr"/>
                      <a:r>
                        <a:rPr lang="en-US" sz="2400" dirty="0" smtClean="0">
                          <a:latin typeface="+mj-lt"/>
                        </a:rPr>
                        <a:t>Learning Objective</a:t>
                      </a:r>
                    </a:p>
                    <a:p>
                      <a:pPr algn="ctr"/>
                      <a:r>
                        <a:rPr lang="en-US" sz="2400" dirty="0" smtClean="0">
                          <a:latin typeface="+mj-lt"/>
                        </a:rPr>
                        <a:t>(Try beginning with “You will be able to:”</a:t>
                      </a:r>
                      <a:endParaRPr lang="en-US" sz="2400" dirty="0">
                        <a:latin typeface="+mj-lt"/>
                      </a:endParaRPr>
                    </a:p>
                  </a:txBody>
                  <a:tcPr/>
                </a:tc>
              </a:tr>
              <a:tr h="3175000">
                <a:tc>
                  <a:txBody>
                    <a:bodyPr/>
                    <a:lstStyle/>
                    <a:p>
                      <a:pPr marL="0" marR="0" algn="l">
                        <a:spcBef>
                          <a:spcPts val="0"/>
                        </a:spcBef>
                        <a:spcAft>
                          <a:spcPts val="0"/>
                        </a:spcAft>
                      </a:pPr>
                      <a:r>
                        <a:rPr lang="en-US" sz="2400" dirty="0">
                          <a:effectLst/>
                          <a:latin typeface="+mn-lt"/>
                          <a:ea typeface="Times New Roman"/>
                          <a:cs typeface="Times New Roman"/>
                        </a:rPr>
                        <a:t>I</a:t>
                      </a:r>
                      <a:r>
                        <a:rPr lang="en-US" sz="2200" dirty="0">
                          <a:effectLst/>
                          <a:latin typeface="+mn-lt"/>
                          <a:ea typeface="Times New Roman"/>
                          <a:cs typeface="Times New Roman"/>
                        </a:rPr>
                        <a:t>ntroduction to the discipline of sociology. Its major purposes are:</a:t>
                      </a:r>
                      <a:endParaRPr lang="en-US" sz="2200" dirty="0">
                        <a:effectLst/>
                        <a:latin typeface="+mn-lt"/>
                        <a:ea typeface="ＭＳ 明朝"/>
                        <a:cs typeface="Times New Roman"/>
                      </a:endParaRPr>
                    </a:p>
                    <a:p>
                      <a:pPr marL="342900" marR="0" lvl="0" indent="-342900" algn="l">
                        <a:spcBef>
                          <a:spcPts val="0"/>
                        </a:spcBef>
                        <a:spcAft>
                          <a:spcPts val="0"/>
                        </a:spcAft>
                        <a:buFont typeface="+mj-lt"/>
                        <a:buAutoNum type="arabicParenR"/>
                        <a:tabLst>
                          <a:tab pos="-68580" algn="l"/>
                          <a:tab pos="22860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dirty="0">
                          <a:effectLst/>
                          <a:latin typeface="+mn-lt"/>
                          <a:ea typeface="ＭＳ 明朝"/>
                          <a:cs typeface="Times New Roman"/>
                        </a:rPr>
                        <a:t>to introduce you to the basic concepts, theoretical perspectives, and methods of sociology;</a:t>
                      </a:r>
                    </a:p>
                    <a:p>
                      <a:pPr marL="331470" marR="0" indent="-171450" algn="l">
                        <a:spcBef>
                          <a:spcPts val="0"/>
                        </a:spcBef>
                        <a:spcAft>
                          <a:spcPts val="0"/>
                        </a:spcAft>
                        <a:tabLst>
                          <a:tab pos="16002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dirty="0">
                          <a:effectLst/>
                          <a:latin typeface="+mn-lt"/>
                          <a:ea typeface="ＭＳ 明朝"/>
                          <a:cs typeface="Times New Roman"/>
                        </a:rPr>
                        <a:t>2) to enhance your understanding of how and why individuals and groups behave as they do; </a:t>
                      </a:r>
                      <a:r>
                        <a:rPr lang="en-US" sz="2200" dirty="0" smtClean="0">
                          <a:effectLst/>
                          <a:latin typeface="+mn-lt"/>
                          <a:ea typeface="ＭＳ 明朝"/>
                          <a:cs typeface="Times New Roman"/>
                        </a:rPr>
                        <a:t>and</a:t>
                      </a:r>
                    </a:p>
                    <a:p>
                      <a:pPr marL="331470" marR="0" indent="-171450" algn="l">
                        <a:spcBef>
                          <a:spcPts val="0"/>
                        </a:spcBef>
                        <a:spcAft>
                          <a:spcPts val="0"/>
                        </a:spcAft>
                        <a:tabLst>
                          <a:tab pos="16002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kern="1200" dirty="0" smtClean="0">
                          <a:solidFill>
                            <a:schemeClr val="dk1"/>
                          </a:solidFill>
                          <a:effectLst/>
                          <a:latin typeface="+mn-lt"/>
                          <a:ea typeface="+mn-ea"/>
                          <a:cs typeface="+mn-cs"/>
                        </a:rPr>
                        <a:t>3) to encourage you to apply the sociological perspective to comprehend and analyze events, problems, and situations in the world and in your own everyday lives.</a:t>
                      </a:r>
                      <a:r>
                        <a:rPr lang="en-US" sz="2200" dirty="0" smtClean="0">
                          <a:effectLst/>
                          <a:latin typeface="+mn-lt"/>
                        </a:rPr>
                        <a:t> </a:t>
                      </a:r>
                      <a:endParaRPr lang="en-US" sz="2200" dirty="0">
                        <a:effectLst/>
                        <a:latin typeface="+mn-lt"/>
                        <a:ea typeface="ＭＳ 明朝"/>
                        <a:cs typeface="Times New Roman"/>
                      </a:endParaRPr>
                    </a:p>
                  </a:txBody>
                  <a:tcPr marL="114300" marR="114300" marT="0" marB="0"/>
                </a:tc>
                <a:tc>
                  <a:txBody>
                    <a:bodyPr/>
                    <a:lstStyle/>
                    <a:p>
                      <a:pPr marL="0" marR="0" lvl="0" indent="0" algn="l">
                        <a:spcBef>
                          <a:spcPts val="0"/>
                        </a:spcBef>
                        <a:spcAft>
                          <a:spcPts val="0"/>
                        </a:spcAft>
                        <a:buFont typeface="+mj-lt"/>
                        <a:buNone/>
                      </a:pPr>
                      <a:endParaRPr lang="en-US" sz="2400" dirty="0">
                        <a:effectLst/>
                        <a:latin typeface="+mn-lt"/>
                        <a:ea typeface="ＭＳ 明朝"/>
                        <a:cs typeface="Times New Roman"/>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7950834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1167"/>
            <a:ext cx="8440615" cy="626533"/>
          </a:xfrm>
        </p:spPr>
        <p:txBody>
          <a:bodyPr/>
          <a:lstStyle/>
          <a:p>
            <a:r>
              <a:rPr lang="en-US" dirty="0" smtClean="0"/>
              <a:t>Sociology course: one solution</a:t>
            </a:r>
            <a:endParaRPr lang="en-US"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20695220"/>
              </p:ext>
            </p:extLst>
          </p:nvPr>
        </p:nvGraphicFramePr>
        <p:xfrm>
          <a:off x="215900" y="701676"/>
          <a:ext cx="8801100" cy="7650479"/>
        </p:xfrm>
        <a:graphic>
          <a:graphicData uri="http://schemas.openxmlformats.org/drawingml/2006/table">
            <a:tbl>
              <a:tblPr firstRow="1" bandRow="1">
                <a:tableStyleId>{5C22544A-7EE6-4342-B048-85BDC9FD1C3A}</a:tableStyleId>
              </a:tblPr>
              <a:tblGrid>
                <a:gridCol w="5609910"/>
                <a:gridCol w="3191190"/>
              </a:tblGrid>
              <a:tr h="1558924">
                <a:tc>
                  <a:txBody>
                    <a:bodyPr/>
                    <a:lstStyle/>
                    <a:p>
                      <a:pPr marL="0" marR="0" algn="ctr">
                        <a:spcBef>
                          <a:spcPts val="0"/>
                        </a:spcBef>
                        <a:spcAft>
                          <a:spcPts val="0"/>
                        </a:spcAft>
                      </a:pPr>
                      <a:r>
                        <a:rPr lang="en-US" sz="2400" dirty="0" smtClean="0">
                          <a:effectLst/>
                          <a:latin typeface="+mj-lt"/>
                        </a:rPr>
                        <a:t>Course Perspective:</a:t>
                      </a:r>
                    </a:p>
                    <a:p>
                      <a:pPr marL="0" marR="0" algn="ctr">
                        <a:spcBef>
                          <a:spcPts val="0"/>
                        </a:spcBef>
                        <a:spcAft>
                          <a:spcPts val="0"/>
                        </a:spcAft>
                      </a:pPr>
                      <a:r>
                        <a:rPr lang="en-US" sz="2400" dirty="0" smtClean="0">
                          <a:effectLst/>
                          <a:latin typeface="+mj-lt"/>
                          <a:ea typeface="ＭＳ 明朝"/>
                          <a:cs typeface="Times New Roman"/>
                        </a:rPr>
                        <a:t>Course Description identified as “Course Objectives”</a:t>
                      </a:r>
                    </a:p>
                    <a:p>
                      <a:pPr marL="0" marR="0" algn="ctr">
                        <a:spcBef>
                          <a:spcPts val="0"/>
                        </a:spcBef>
                        <a:spcAft>
                          <a:spcPts val="0"/>
                        </a:spcAft>
                      </a:pPr>
                      <a:r>
                        <a:rPr lang="en-US" sz="2000" dirty="0" smtClean="0">
                          <a:effectLst/>
                          <a:latin typeface="+mj-lt"/>
                          <a:ea typeface="ＭＳ 明朝"/>
                          <a:cs typeface="Times New Roman"/>
                        </a:rPr>
                        <a:t>(excerpted as written; used by permission)</a:t>
                      </a:r>
                      <a:endParaRPr lang="en-US" sz="2000" dirty="0">
                        <a:effectLst/>
                        <a:latin typeface="+mj-lt"/>
                        <a:ea typeface="ＭＳ 明朝"/>
                        <a:cs typeface="Times New Roman"/>
                      </a:endParaRPr>
                    </a:p>
                  </a:txBody>
                  <a:tcPr marL="114300" marR="114300" marT="0" marB="0"/>
                </a:tc>
                <a:tc>
                  <a:txBody>
                    <a:bodyPr/>
                    <a:lstStyle/>
                    <a:p>
                      <a:pPr algn="ctr"/>
                      <a:r>
                        <a:rPr lang="en-US" sz="2400" dirty="0" smtClean="0">
                          <a:latin typeface="+mj-lt"/>
                        </a:rPr>
                        <a:t>Student Perspective:</a:t>
                      </a:r>
                    </a:p>
                    <a:p>
                      <a:pPr algn="ctr"/>
                      <a:r>
                        <a:rPr lang="en-US" sz="2400" dirty="0" smtClean="0">
                          <a:latin typeface="+mj-lt"/>
                        </a:rPr>
                        <a:t>Learning Objective</a:t>
                      </a:r>
                    </a:p>
                    <a:p>
                      <a:pPr algn="ctr"/>
                      <a:r>
                        <a:rPr lang="en-US" sz="2400" dirty="0" smtClean="0">
                          <a:latin typeface="+mj-lt"/>
                        </a:rPr>
                        <a:t>(Try beginning with “You will be able to:”</a:t>
                      </a:r>
                      <a:endParaRPr lang="en-US" sz="2400" dirty="0">
                        <a:latin typeface="+mj-lt"/>
                      </a:endParaRPr>
                    </a:p>
                  </a:txBody>
                  <a:tcPr/>
                </a:tc>
              </a:tr>
              <a:tr h="3175000">
                <a:tc>
                  <a:txBody>
                    <a:bodyPr/>
                    <a:lstStyle/>
                    <a:p>
                      <a:pPr marL="0" marR="0" algn="l">
                        <a:spcBef>
                          <a:spcPts val="0"/>
                        </a:spcBef>
                        <a:spcAft>
                          <a:spcPts val="0"/>
                        </a:spcAft>
                      </a:pPr>
                      <a:r>
                        <a:rPr lang="en-US" sz="2200" dirty="0">
                          <a:effectLst/>
                          <a:latin typeface="+mn-lt"/>
                          <a:ea typeface="Times New Roman"/>
                          <a:cs typeface="Times New Roman"/>
                        </a:rPr>
                        <a:t>Introduction to the discipline of sociology. Its major purposes are:</a:t>
                      </a:r>
                      <a:endParaRPr lang="en-US" sz="2200" dirty="0">
                        <a:effectLst/>
                        <a:latin typeface="+mn-lt"/>
                        <a:ea typeface="ＭＳ 明朝"/>
                        <a:cs typeface="Times New Roman"/>
                      </a:endParaRPr>
                    </a:p>
                    <a:p>
                      <a:pPr marL="342900" marR="0" lvl="0" indent="-342900" algn="l">
                        <a:spcBef>
                          <a:spcPts val="0"/>
                        </a:spcBef>
                        <a:spcAft>
                          <a:spcPts val="0"/>
                        </a:spcAft>
                        <a:buFont typeface="+mj-lt"/>
                        <a:buAutoNum type="arabicParenR"/>
                        <a:tabLst>
                          <a:tab pos="-68580" algn="l"/>
                          <a:tab pos="22860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dirty="0">
                          <a:effectLst/>
                          <a:latin typeface="+mn-lt"/>
                          <a:ea typeface="ＭＳ 明朝"/>
                          <a:cs typeface="Times New Roman"/>
                        </a:rPr>
                        <a:t>to introduce you to the basic concepts, theoretical perspectives, and methods of sociology;</a:t>
                      </a:r>
                    </a:p>
                    <a:p>
                      <a:pPr marL="331470" marR="0" indent="-171450" algn="l">
                        <a:spcBef>
                          <a:spcPts val="0"/>
                        </a:spcBef>
                        <a:spcAft>
                          <a:spcPts val="0"/>
                        </a:spcAft>
                        <a:tabLst>
                          <a:tab pos="16002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dirty="0">
                          <a:effectLst/>
                          <a:latin typeface="+mn-lt"/>
                          <a:ea typeface="ＭＳ 明朝"/>
                          <a:cs typeface="Times New Roman"/>
                        </a:rPr>
                        <a:t>2) to enhance your understanding of how and why individuals and groups behave as they do; </a:t>
                      </a:r>
                      <a:r>
                        <a:rPr lang="en-US" sz="2200" dirty="0" smtClean="0">
                          <a:effectLst/>
                          <a:latin typeface="+mn-lt"/>
                          <a:ea typeface="ＭＳ 明朝"/>
                          <a:cs typeface="Times New Roman"/>
                        </a:rPr>
                        <a:t>and</a:t>
                      </a:r>
                    </a:p>
                    <a:p>
                      <a:pPr marL="331470" marR="0" indent="-171450" algn="l">
                        <a:spcBef>
                          <a:spcPts val="0"/>
                        </a:spcBef>
                        <a:spcAft>
                          <a:spcPts val="0"/>
                        </a:spcAft>
                        <a:tabLst>
                          <a:tab pos="160020" algn="l"/>
                          <a:tab pos="457200" algn="l"/>
                          <a:tab pos="914400" algn="l"/>
                          <a:tab pos="1371600" algn="l"/>
                          <a:tab pos="1828800" algn="l"/>
                          <a:tab pos="2286000" algn="l"/>
                          <a:tab pos="2743200" algn="l"/>
                          <a:tab pos="3200400" algn="l"/>
                          <a:tab pos="3829050" algn="l"/>
                          <a:tab pos="4114800" algn="l"/>
                          <a:tab pos="4572000" algn="l"/>
                          <a:tab pos="5029200" algn="l"/>
                          <a:tab pos="5486400" algn="l"/>
                        </a:tabLst>
                      </a:pPr>
                      <a:r>
                        <a:rPr lang="en-US" sz="2200" kern="1200" dirty="0" smtClean="0">
                          <a:solidFill>
                            <a:schemeClr val="dk1"/>
                          </a:solidFill>
                          <a:effectLst/>
                          <a:latin typeface="+mn-lt"/>
                          <a:ea typeface="+mn-ea"/>
                          <a:cs typeface="+mn-cs"/>
                        </a:rPr>
                        <a:t>3) to encourage you to apply the sociological perspective to comprehend and analyze events, problems, and situations in the world and in your own everyday lives.</a:t>
                      </a:r>
                      <a:r>
                        <a:rPr lang="en-US" sz="2200" dirty="0" smtClean="0">
                          <a:effectLst/>
                          <a:latin typeface="+mn-lt"/>
                        </a:rPr>
                        <a:t> </a:t>
                      </a:r>
                      <a:endParaRPr lang="en-US" sz="2200" dirty="0">
                        <a:effectLst/>
                        <a:latin typeface="+mn-lt"/>
                        <a:ea typeface="ＭＳ 明朝"/>
                        <a:cs typeface="Times New Roman"/>
                      </a:endParaRPr>
                    </a:p>
                  </a:txBody>
                  <a:tcPr marL="114300" marR="114300" marT="0" marB="0"/>
                </a:tc>
                <a:tc>
                  <a:txBody>
                    <a:bodyPr/>
                    <a:lstStyle/>
                    <a:p>
                      <a:pPr marL="342900" marR="0" lvl="0" indent="-342900" algn="l">
                        <a:spcBef>
                          <a:spcPts val="0"/>
                        </a:spcBef>
                        <a:spcAft>
                          <a:spcPts val="0"/>
                        </a:spcAft>
                        <a:buFont typeface="+mj-lt"/>
                        <a:buAutoNum type="arabicParenR"/>
                      </a:pPr>
                      <a:r>
                        <a:rPr lang="en-US" sz="2200" dirty="0">
                          <a:effectLst/>
                          <a:latin typeface="+mn-lt"/>
                          <a:ea typeface="Times New Roman"/>
                          <a:cs typeface="Times New Roman"/>
                        </a:rPr>
                        <a:t>Identify the basic concepts…</a:t>
                      </a:r>
                      <a:endParaRPr lang="en-US" sz="2200" dirty="0">
                        <a:effectLst/>
                        <a:latin typeface="+mn-lt"/>
                        <a:ea typeface="ＭＳ 明朝"/>
                        <a:cs typeface="Times New Roman"/>
                      </a:endParaRPr>
                    </a:p>
                    <a:p>
                      <a:pPr marL="342900" marR="0" lvl="0" indent="-342900" algn="l">
                        <a:spcBef>
                          <a:spcPts val="0"/>
                        </a:spcBef>
                        <a:spcAft>
                          <a:spcPts val="0"/>
                        </a:spcAft>
                        <a:buFont typeface="+mj-lt"/>
                        <a:buAutoNum type="arabicParenR"/>
                      </a:pPr>
                      <a:r>
                        <a:rPr lang="en-US" sz="2200" dirty="0">
                          <a:effectLst/>
                          <a:latin typeface="+mn-lt"/>
                          <a:ea typeface="Times New Roman"/>
                          <a:cs typeface="Times New Roman"/>
                        </a:rPr>
                        <a:t>Explain why individuals and groups behave as they do; </a:t>
                      </a:r>
                      <a:endParaRPr lang="en-US" sz="2200" dirty="0">
                        <a:effectLst/>
                        <a:latin typeface="+mn-lt"/>
                        <a:ea typeface="ＭＳ 明朝"/>
                        <a:cs typeface="Times New Roman"/>
                      </a:endParaRPr>
                    </a:p>
                    <a:p>
                      <a:pPr marL="342900" marR="0" lvl="0" indent="-342900" algn="l">
                        <a:spcBef>
                          <a:spcPts val="0"/>
                        </a:spcBef>
                        <a:spcAft>
                          <a:spcPts val="0"/>
                        </a:spcAft>
                        <a:buFont typeface="+mj-lt"/>
                        <a:buAutoNum type="arabicParenR"/>
                      </a:pPr>
                      <a:r>
                        <a:rPr lang="en-US" sz="2200" dirty="0">
                          <a:effectLst/>
                          <a:latin typeface="+mn-lt"/>
                          <a:ea typeface="Times New Roman"/>
                          <a:cs typeface="Times New Roman"/>
                        </a:rPr>
                        <a:t>Apply the sociological perspective to events, problems, and situations in the world; </a:t>
                      </a:r>
                      <a:r>
                        <a:rPr lang="en-US" sz="2200" dirty="0" smtClean="0">
                          <a:effectLst/>
                          <a:latin typeface="+mn-lt"/>
                          <a:ea typeface="Times New Roman"/>
                          <a:cs typeface="Times New Roman"/>
                        </a:rPr>
                        <a:t>and</a:t>
                      </a:r>
                    </a:p>
                    <a:p>
                      <a:pPr marL="342900" marR="0" lvl="0" indent="-342900" algn="l">
                        <a:spcBef>
                          <a:spcPts val="0"/>
                        </a:spcBef>
                        <a:spcAft>
                          <a:spcPts val="0"/>
                        </a:spcAft>
                        <a:buFont typeface="+mj-lt"/>
                        <a:buAutoNum type="arabicParenR"/>
                      </a:pPr>
                      <a:r>
                        <a:rPr lang="en-US" sz="2200" dirty="0" smtClean="0">
                          <a:effectLst/>
                          <a:latin typeface="+mn-lt"/>
                          <a:ea typeface="Times New Roman"/>
                          <a:cs typeface="Times New Roman"/>
                        </a:rPr>
                        <a:t>Apply the sociological</a:t>
                      </a:r>
                      <a:r>
                        <a:rPr lang="en-US" sz="2200" baseline="0" dirty="0" smtClean="0">
                          <a:effectLst/>
                          <a:latin typeface="+mn-lt"/>
                          <a:ea typeface="Times New Roman"/>
                          <a:cs typeface="Times New Roman"/>
                        </a:rPr>
                        <a:t> perspective to your own everyday life.</a:t>
                      </a:r>
                      <a:endParaRPr lang="en-US" sz="2200" dirty="0">
                        <a:effectLst/>
                        <a:latin typeface="+mn-lt"/>
                        <a:ea typeface="ＭＳ 明朝"/>
                        <a:cs typeface="Times New Roman"/>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624041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6567"/>
            <a:ext cx="8674099" cy="842433"/>
          </a:xfrm>
        </p:spPr>
        <p:txBody>
          <a:bodyPr>
            <a:normAutofit/>
          </a:bodyPr>
          <a:lstStyle/>
          <a:p>
            <a:r>
              <a:rPr lang="en-US" sz="2800" dirty="0" smtClean="0"/>
              <a:t>Find the learning objectives! Photography Course</a:t>
            </a:r>
            <a:endParaRPr lang="en-US" sz="2800"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165363"/>
              </p:ext>
            </p:extLst>
          </p:nvPr>
        </p:nvGraphicFramePr>
        <p:xfrm>
          <a:off x="830263" y="955676"/>
          <a:ext cx="7983538" cy="5546724"/>
        </p:xfrm>
        <a:graphic>
          <a:graphicData uri="http://schemas.openxmlformats.org/drawingml/2006/table">
            <a:tbl>
              <a:tblPr firstRow="1" bandRow="1">
                <a:tableStyleId>{5C22544A-7EE6-4342-B048-85BDC9FD1C3A}</a:tableStyleId>
              </a:tblPr>
              <a:tblGrid>
                <a:gridCol w="4757737"/>
                <a:gridCol w="3225801"/>
              </a:tblGrid>
              <a:tr h="1341474">
                <a:tc>
                  <a:txBody>
                    <a:bodyPr/>
                    <a:lstStyle/>
                    <a:p>
                      <a:pPr marL="0" marR="0" algn="ctr">
                        <a:spcBef>
                          <a:spcPts val="0"/>
                        </a:spcBef>
                        <a:spcAft>
                          <a:spcPts val="0"/>
                        </a:spcAft>
                      </a:pPr>
                      <a:r>
                        <a:rPr lang="en-US" sz="2400" dirty="0" smtClean="0">
                          <a:effectLst/>
                          <a:latin typeface="+mj-lt"/>
                          <a:ea typeface="ＭＳ 明朝"/>
                          <a:cs typeface="Arial"/>
                        </a:rPr>
                        <a:t>Identified as “Course Objectives”</a:t>
                      </a:r>
                    </a:p>
                    <a:p>
                      <a:pPr marL="0" marR="0" algn="ctr">
                        <a:spcBef>
                          <a:spcPts val="0"/>
                        </a:spcBef>
                        <a:spcAft>
                          <a:spcPts val="0"/>
                        </a:spcAft>
                      </a:pPr>
                      <a:r>
                        <a:rPr lang="en-US" sz="2000" dirty="0" smtClean="0">
                          <a:effectLst/>
                          <a:latin typeface="+mj-lt"/>
                          <a:ea typeface="ＭＳ 明朝"/>
                          <a:cs typeface="Arial"/>
                        </a:rPr>
                        <a:t>(excerpted as written; used by permission)</a:t>
                      </a:r>
                      <a:endParaRPr lang="en-US" sz="2000" dirty="0">
                        <a:effectLst/>
                        <a:latin typeface="+mj-lt"/>
                        <a:ea typeface="ＭＳ 明朝"/>
                        <a:cs typeface="Arial"/>
                      </a:endParaRPr>
                    </a:p>
                  </a:txBody>
                  <a:tcPr marL="114300" marR="114300" marT="0" marB="0"/>
                </a:tc>
                <a:tc>
                  <a:txBody>
                    <a:bodyPr/>
                    <a:lstStyle/>
                    <a:p>
                      <a:pPr algn="ctr"/>
                      <a:r>
                        <a:rPr lang="en-US" sz="2400" dirty="0" smtClean="0">
                          <a:latin typeface="+mj-lt"/>
                        </a:rPr>
                        <a:t>Which are actually</a:t>
                      </a:r>
                    </a:p>
                    <a:p>
                      <a:pPr algn="ctr"/>
                      <a:r>
                        <a:rPr lang="en-US" sz="2400" dirty="0" smtClean="0">
                          <a:latin typeface="+mj-lt"/>
                        </a:rPr>
                        <a:t>Learning Objectives?</a:t>
                      </a:r>
                    </a:p>
                  </a:txBody>
                  <a:tcPr/>
                </a:tc>
              </a:tr>
              <a:tr h="4205250">
                <a:tc>
                  <a:txBody>
                    <a:bodyPr/>
                    <a:lstStyle/>
                    <a:p>
                      <a:r>
                        <a:rPr lang="en-US" sz="2400" b="1" kern="1200" dirty="0" smtClean="0">
                          <a:solidFill>
                            <a:schemeClr val="dk1"/>
                          </a:solidFill>
                          <a:effectLst/>
                          <a:latin typeface="+mn-lt"/>
                          <a:ea typeface="+mn-ea"/>
                          <a:cs typeface="+mn-cs"/>
                        </a:rPr>
                        <a:t>Course objectives</a:t>
                      </a:r>
                      <a:r>
                        <a:rPr lang="en-US" sz="2400" kern="1200" dirty="0" smtClean="0">
                          <a:solidFill>
                            <a:schemeClr val="dk1"/>
                          </a:solidFill>
                          <a:effectLst/>
                          <a:latin typeface="+mn-lt"/>
                          <a:ea typeface="+mn-ea"/>
                          <a:cs typeface="+mn-cs"/>
                        </a:rPr>
                        <a:t>: To develop proficiency at making prints of consistent quality on fiber-based paper; to provide an introduction to the work of historical and contemporary photographers; to provide a critical vocabulary for photography; and to begin the development of a personal vision for artists working in photography.</a:t>
                      </a:r>
                      <a:endParaRPr lang="en-US" sz="2400" kern="1200" dirty="0">
                        <a:solidFill>
                          <a:schemeClr val="dk1"/>
                        </a:solidFill>
                        <a:effectLst/>
                        <a:latin typeface="+mn-lt"/>
                        <a:ea typeface="+mn-ea"/>
                        <a:cs typeface="+mn-cs"/>
                      </a:endParaRPr>
                    </a:p>
                  </a:txBody>
                  <a:tcPr marL="114300" marR="114300" marT="0" marB="0"/>
                </a:tc>
                <a:tc>
                  <a:txBody>
                    <a:bodyPr/>
                    <a:lstStyle/>
                    <a:p>
                      <a:pPr marL="0" marR="0" algn="l">
                        <a:spcBef>
                          <a:spcPts val="0"/>
                        </a:spcBef>
                        <a:spcAft>
                          <a:spcPts val="0"/>
                        </a:spcAft>
                      </a:pPr>
                      <a:endParaRPr lang="en-US" sz="2400" dirty="0">
                        <a:effectLst/>
                        <a:latin typeface="+mn-lt"/>
                        <a:ea typeface="ＭＳ 明朝"/>
                        <a:cs typeface="Arial"/>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16</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869855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6567"/>
            <a:ext cx="8674099" cy="842433"/>
          </a:xfrm>
        </p:spPr>
        <p:txBody>
          <a:bodyPr>
            <a:normAutofit/>
          </a:bodyPr>
          <a:lstStyle/>
          <a:p>
            <a:r>
              <a:rPr lang="en-US" sz="2800" dirty="0" smtClean="0"/>
              <a:t>Find the learning objectives! Photography Course</a:t>
            </a:r>
            <a:endParaRPr lang="en-US" sz="2800" dirty="0"/>
          </a:p>
        </p:txBody>
      </p:sp>
      <p:graphicFrame>
        <p:nvGraphicFramePr>
          <p:cNvPr id="6" name="Content Placeholder 5"/>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7165363"/>
              </p:ext>
            </p:extLst>
          </p:nvPr>
        </p:nvGraphicFramePr>
        <p:xfrm>
          <a:off x="830263" y="1057276"/>
          <a:ext cx="7983538" cy="4938674"/>
        </p:xfrm>
        <a:graphic>
          <a:graphicData uri="http://schemas.openxmlformats.org/drawingml/2006/table">
            <a:tbl>
              <a:tblPr firstRow="1" bandRow="1">
                <a:tableStyleId>{5C22544A-7EE6-4342-B048-85BDC9FD1C3A}</a:tableStyleId>
              </a:tblPr>
              <a:tblGrid>
                <a:gridCol w="4313237"/>
                <a:gridCol w="3670301"/>
              </a:tblGrid>
              <a:tr h="733424">
                <a:tc>
                  <a:txBody>
                    <a:bodyPr/>
                    <a:lstStyle/>
                    <a:p>
                      <a:pPr marL="0" marR="0" algn="ctr">
                        <a:spcBef>
                          <a:spcPts val="0"/>
                        </a:spcBef>
                        <a:spcAft>
                          <a:spcPts val="0"/>
                        </a:spcAft>
                      </a:pPr>
                      <a:r>
                        <a:rPr lang="en-US" sz="2400" dirty="0" smtClean="0">
                          <a:effectLst/>
                          <a:latin typeface="+mj-lt"/>
                          <a:ea typeface="ＭＳ 明朝"/>
                          <a:cs typeface="Arial"/>
                        </a:rPr>
                        <a:t>Course Goals</a:t>
                      </a:r>
                      <a:endParaRPr lang="en-US" sz="2000" dirty="0">
                        <a:effectLst/>
                        <a:latin typeface="+mj-lt"/>
                        <a:ea typeface="ＭＳ 明朝"/>
                        <a:cs typeface="Arial"/>
                      </a:endParaRPr>
                    </a:p>
                  </a:txBody>
                  <a:tcPr marL="114300" marR="114300" marT="0" marB="0"/>
                </a:tc>
                <a:tc>
                  <a:txBody>
                    <a:bodyPr/>
                    <a:lstStyle/>
                    <a:p>
                      <a:pPr algn="ctr"/>
                      <a:r>
                        <a:rPr lang="en-US" sz="2400" dirty="0" smtClean="0">
                          <a:latin typeface="+mj-lt"/>
                        </a:rPr>
                        <a:t>Learning Objectives</a:t>
                      </a:r>
                    </a:p>
                  </a:txBody>
                  <a:tcPr/>
                </a:tc>
              </a:tr>
              <a:tr h="4205250">
                <a:tc>
                  <a:txBody>
                    <a:bodyPr/>
                    <a:lstStyle/>
                    <a:p>
                      <a:pPr marL="457200" indent="-457200">
                        <a:buFont typeface="+mj-lt"/>
                        <a:buAutoNum type="arabicPeriod"/>
                      </a:pPr>
                      <a:r>
                        <a:rPr lang="en-US" sz="2400" kern="1200" dirty="0" smtClean="0">
                          <a:solidFill>
                            <a:schemeClr val="dk1"/>
                          </a:solidFill>
                          <a:effectLst/>
                          <a:latin typeface="+mn-lt"/>
                          <a:ea typeface="+mn-ea"/>
                          <a:cs typeface="+mn-cs"/>
                        </a:rPr>
                        <a:t>To provide an introduction to the work of historical and contemporary photographers</a:t>
                      </a:r>
                    </a:p>
                    <a:p>
                      <a:pPr marL="457200" indent="-457200">
                        <a:buFont typeface="+mj-lt"/>
                        <a:buAutoNum type="arabicPeriod"/>
                      </a:pPr>
                      <a:r>
                        <a:rPr lang="en-US" sz="2400" kern="1200" dirty="0" smtClean="0">
                          <a:solidFill>
                            <a:schemeClr val="dk1"/>
                          </a:solidFill>
                          <a:effectLst/>
                          <a:latin typeface="+mn-lt"/>
                          <a:ea typeface="+mn-ea"/>
                          <a:cs typeface="+mn-cs"/>
                        </a:rPr>
                        <a:t>To provide a critical vocabulary for photography</a:t>
                      </a:r>
                    </a:p>
                  </a:txBody>
                  <a:tcPr marL="114300" marR="114300" marT="0" marB="0"/>
                </a:tc>
                <a:tc>
                  <a:txBody>
                    <a:bodyPr/>
                    <a:lstStyle/>
                    <a:p>
                      <a:pPr marL="457200" marR="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sz="2400" kern="1200" dirty="0" smtClean="0">
                          <a:solidFill>
                            <a:schemeClr val="dk1"/>
                          </a:solidFill>
                          <a:effectLst/>
                          <a:latin typeface="+mn-lt"/>
                          <a:ea typeface="+mn-ea"/>
                          <a:cs typeface="+mn-cs"/>
                        </a:rPr>
                        <a:t>To develop proficiency at making prints of consistent quality on fiber-based paper</a:t>
                      </a:r>
                    </a:p>
                    <a:p>
                      <a:pPr marL="457200" marR="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sz="2400" kern="1200" dirty="0" smtClean="0">
                          <a:solidFill>
                            <a:schemeClr val="dk1"/>
                          </a:solidFill>
                          <a:effectLst/>
                          <a:latin typeface="+mn-lt"/>
                          <a:ea typeface="+mn-ea"/>
                          <a:cs typeface="+mn-cs"/>
                        </a:rPr>
                        <a:t>To begin the development of a personal vision for artists working in photography.</a:t>
                      </a:r>
                    </a:p>
                    <a:p>
                      <a:pPr marL="0" marR="0" algn="l">
                        <a:spcBef>
                          <a:spcPts val="0"/>
                        </a:spcBef>
                        <a:spcAft>
                          <a:spcPts val="0"/>
                        </a:spcAft>
                      </a:pPr>
                      <a:endParaRPr lang="en-US" sz="2400" dirty="0">
                        <a:effectLst/>
                        <a:latin typeface="+mn-lt"/>
                        <a:ea typeface="ＭＳ 明朝"/>
                        <a:cs typeface="Arial"/>
                      </a:endParaRPr>
                    </a:p>
                  </a:txBody>
                  <a:tcPr marL="114300" marR="114300" marT="0" marB="0"/>
                </a:tc>
              </a:tr>
            </a:tbl>
          </a:graphicData>
        </a:graphic>
      </p:graphicFrame>
      <p:sp>
        <p:nvSpPr>
          <p:cNvPr id="4" name="Slide Number Placeholder 3"/>
          <p:cNvSpPr>
            <a:spLocks noGrp="1"/>
          </p:cNvSpPr>
          <p:nvPr>
            <p:ph type="sldNum" sz="quarter" idx="12"/>
          </p:nvPr>
        </p:nvSpPr>
        <p:spPr/>
        <p:txBody>
          <a:bodyPr/>
          <a:lstStyle/>
          <a:p>
            <a:fld id="{50A2839A-B22A-6440-B709-7F07E1B8B9A6}" type="slidenum">
              <a:rPr lang="en-US" smtClean="0"/>
              <a:pPr/>
              <a:t>17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9869855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703384" y="2645160"/>
            <a:ext cx="8212016" cy="976320"/>
          </a:xfrm>
        </p:spPr>
        <p:txBody>
          <a:bodyPr>
            <a:normAutofit/>
          </a:bodyPr>
          <a:lstStyle/>
          <a:p>
            <a:r>
              <a:rPr lang="en-US" dirty="0" smtClean="0">
                <a:latin typeface="+mj-lt"/>
              </a:rPr>
              <a:t>Four domains of learning objectives</a:t>
            </a:r>
            <a:endParaRPr lang="en-US" i="1" dirty="0">
              <a:latin typeface="+mj-lt"/>
            </a:endParaRPr>
          </a:p>
        </p:txBody>
      </p:sp>
      <p:sp>
        <p:nvSpPr>
          <p:cNvPr id="7" name="Subtitle 6"/>
          <p:cNvSpPr>
            <a:spLocks noGrp="1"/>
          </p:cNvSpPr>
          <p:nvPr>
            <p:ph type="subTitle" idx="1"/>
          </p:nvPr>
        </p:nvSpPr>
        <p:spPr/>
        <p:txBody>
          <a:bodyPr/>
          <a:lstStyle/>
          <a:p>
            <a:r>
              <a:rPr lang="en-US" dirty="0" smtClean="0"/>
              <a:t>Cognitive, Psychomotor, Affective, Interpersonal</a:t>
            </a:r>
          </a:p>
          <a:p>
            <a:endParaRPr lang="en-US" dirty="0"/>
          </a:p>
        </p:txBody>
      </p:sp>
      <p:sp>
        <p:nvSpPr>
          <p:cNvPr id="5" name="Slide Number Placeholder 4"/>
          <p:cNvSpPr>
            <a:spLocks noGrp="1"/>
          </p:cNvSpPr>
          <p:nvPr>
            <p:ph type="sldNum" sz="quarter" idx="4294967295"/>
          </p:nvPr>
        </p:nvSpPr>
        <p:spPr>
          <a:xfrm>
            <a:off x="6540500" y="6356350"/>
            <a:ext cx="2133600" cy="365125"/>
          </a:xfrm>
        </p:spPr>
        <p:txBody>
          <a:bodyPr/>
          <a:lstStyle/>
          <a:p>
            <a:fld id="{50A2839A-B22A-6440-B709-7F07E1B8B9A6}" type="slidenum">
              <a:rPr lang="en-US" smtClean="0"/>
              <a:pPr/>
              <a:t>18</a:t>
            </a:fld>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35467"/>
            <a:ext cx="8440615" cy="842433"/>
          </a:xfrm>
        </p:spPr>
        <p:txBody>
          <a:bodyPr>
            <a:normAutofit fontScale="90000"/>
          </a:bodyPr>
          <a:lstStyle/>
          <a:p>
            <a:r>
              <a:rPr lang="en-US" dirty="0" smtClean="0"/>
              <a:t>Cognitive Domain</a:t>
            </a:r>
            <a:br>
              <a:rPr lang="en-US" dirty="0" smtClean="0"/>
            </a:br>
            <a:r>
              <a:rPr lang="en-US" b="0" dirty="0" smtClean="0"/>
              <a:t>(</a:t>
            </a:r>
            <a:r>
              <a:rPr lang="en-US" sz="3111" b="0" dirty="0" smtClean="0"/>
              <a:t>Bloom, 1956; Anderson &amp; </a:t>
            </a:r>
            <a:r>
              <a:rPr lang="en-US" sz="3111" b="0" dirty="0" err="1" smtClean="0"/>
              <a:t>Krathwohl</a:t>
            </a:r>
            <a:r>
              <a:rPr lang="en-US" sz="3111" b="0" dirty="0" smtClean="0"/>
              <a:t>, 2001)</a:t>
            </a:r>
            <a:endParaRPr lang="en-US" sz="3111" b="0" dirty="0"/>
          </a:p>
        </p:txBody>
      </p:sp>
      <p:sp>
        <p:nvSpPr>
          <p:cNvPr id="3" name="Content Placeholder 2"/>
          <p:cNvSpPr>
            <a:spLocks noGrp="1"/>
          </p:cNvSpPr>
          <p:nvPr>
            <p:ph idx="1"/>
          </p:nvPr>
        </p:nvSpPr>
        <p:spPr>
          <a:xfrm>
            <a:off x="533400" y="6314016"/>
            <a:ext cx="8751763" cy="297903"/>
          </a:xfrm>
        </p:spPr>
        <p:txBody>
          <a:bodyPr>
            <a:noAutofit/>
          </a:bodyPr>
          <a:lstStyle/>
          <a:p>
            <a:pPr>
              <a:buNone/>
            </a:pPr>
            <a:r>
              <a:rPr lang="en-US" sz="1200" dirty="0" smtClean="0">
                <a:solidFill>
                  <a:srgbClr val="000000"/>
                </a:solidFill>
              </a:rPr>
              <a:t>Image courtesy of Leslie Owen Wilson </a:t>
            </a:r>
            <a:r>
              <a:rPr lang="en-US" sz="1200" dirty="0" smtClean="0">
                <a:solidFill>
                  <a:srgbClr val="000000"/>
                </a:solidFill>
                <a:hlinkClick r:id="rId3"/>
              </a:rPr>
              <a:t>http://www4.uwsp.edu/education/lwilson/curric/newtaxonomy.htm</a:t>
            </a:r>
            <a:r>
              <a:rPr lang="en-US" sz="1200" dirty="0" smtClean="0">
                <a:solidFill>
                  <a:srgbClr val="000000"/>
                </a:solidFill>
              </a:rPr>
              <a:t> </a:t>
            </a:r>
            <a:endParaRPr lang="en-US" sz="1200" dirty="0">
              <a:solidFill>
                <a:srgbClr val="000000"/>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19</a:t>
            </a:fld>
            <a:endParaRPr lang="en-US" dirty="0"/>
          </a:p>
        </p:txBody>
      </p:sp>
      <p:pic>
        <p:nvPicPr>
          <p:cNvPr id="5" name="Picture 4"/>
          <p:cNvPicPr>
            <a:picLocks noChangeAspect="1"/>
          </p:cNvPicPr>
          <p:nvPr/>
        </p:nvPicPr>
        <p:blipFill>
          <a:blip r:embed="rId4"/>
          <a:stretch>
            <a:fillRect/>
          </a:stretch>
        </p:blipFill>
        <p:spPr>
          <a:xfrm>
            <a:off x="1187449" y="1079500"/>
            <a:ext cx="6885958" cy="5277908"/>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a:xfrm>
            <a:off x="703383" y="1214967"/>
            <a:ext cx="7983415" cy="4679462"/>
          </a:xfrm>
        </p:spPr>
        <p:txBody>
          <a:bodyPr>
            <a:normAutofit fontScale="85000" lnSpcReduction="20000"/>
          </a:bodyPr>
          <a:lstStyle/>
          <a:p>
            <a:pPr>
              <a:buNone/>
            </a:pPr>
            <a:r>
              <a:rPr lang="en-US" dirty="0" smtClean="0"/>
              <a:t>This session will</a:t>
            </a:r>
          </a:p>
          <a:p>
            <a:endParaRPr lang="en-US" dirty="0" smtClean="0"/>
          </a:p>
          <a:p>
            <a:r>
              <a:rPr lang="en-US" dirty="0" smtClean="0"/>
              <a:t>Distinguish course descriptions, course goals, course objectives, and module objectives.</a:t>
            </a:r>
          </a:p>
          <a:p>
            <a:r>
              <a:rPr lang="en-US" dirty="0" smtClean="0"/>
              <a:t>Present several theoretical frameworks associated with learning objectives, including:</a:t>
            </a:r>
          </a:p>
          <a:p>
            <a:pPr lvl="1"/>
            <a:r>
              <a:rPr lang="en-US" dirty="0" smtClean="0"/>
              <a:t>Cognitive</a:t>
            </a:r>
          </a:p>
          <a:p>
            <a:pPr lvl="1"/>
            <a:r>
              <a:rPr lang="en-US" dirty="0" smtClean="0"/>
              <a:t>Affective</a:t>
            </a:r>
          </a:p>
          <a:p>
            <a:pPr lvl="1"/>
            <a:r>
              <a:rPr lang="en-US" dirty="0" smtClean="0"/>
              <a:t>Psychomotor</a:t>
            </a:r>
          </a:p>
          <a:p>
            <a:pPr lvl="1"/>
            <a:r>
              <a:rPr lang="en-US" dirty="0" smtClean="0"/>
              <a:t>Interpersonal</a:t>
            </a:r>
          </a:p>
          <a:p>
            <a:r>
              <a:rPr lang="en-US" dirty="0" smtClean="0"/>
              <a:t>Provide examples of strong and weak learning objectives for discussion.</a:t>
            </a:r>
          </a:p>
          <a:p>
            <a:r>
              <a:rPr lang="en-US" dirty="0" smtClean="0"/>
              <a:t>Offer authentic scenarios of courses with hidden learning objectives. </a:t>
            </a:r>
          </a:p>
          <a:p>
            <a:r>
              <a:rPr lang="en-US" dirty="0" smtClean="0"/>
              <a:t>Encourage participants to work in small groups to find and articulate the hidden objectives.</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a:t>
            </a:fld>
            <a:endParaRPr lang="en-US"/>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110067"/>
            <a:ext cx="8440615" cy="842433"/>
          </a:xfrm>
        </p:spPr>
        <p:txBody>
          <a:bodyPr>
            <a:normAutofit fontScale="90000"/>
          </a:bodyPr>
          <a:lstStyle/>
          <a:p>
            <a:r>
              <a:rPr lang="en-US" dirty="0" smtClean="0"/>
              <a:t>Psychomotor Domain</a:t>
            </a:r>
            <a:br>
              <a:rPr lang="en-US" dirty="0" smtClean="0"/>
            </a:br>
            <a:r>
              <a:rPr lang="en-US" b="0" dirty="0" smtClean="0"/>
              <a:t>(Bloom, 1956; Simpson, 1972)</a:t>
            </a:r>
            <a:endParaRPr lang="en-US" b="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20</a:t>
            </a:fld>
            <a:endParaRPr lang="en-US"/>
          </a:p>
        </p:txBody>
      </p:sp>
      <p:pic>
        <p:nvPicPr>
          <p:cNvPr id="3" name="Content Placeholder 2" descr="Screen Shot 2013-03-20 at 3.12.50 PM.pn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1163" t="5004" r="-506" b="-55"/>
          <a:stretch/>
        </p:blipFill>
        <p:spPr>
          <a:xfrm>
            <a:off x="1020883" y="1092200"/>
            <a:ext cx="7570007" cy="5442204"/>
          </a:xfrm>
        </p:spPr>
      </p:pic>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97367"/>
            <a:ext cx="8440615" cy="842433"/>
          </a:xfrm>
        </p:spPr>
        <p:txBody>
          <a:bodyPr>
            <a:normAutofit fontScale="90000"/>
          </a:bodyPr>
          <a:lstStyle/>
          <a:p>
            <a:r>
              <a:rPr lang="en-US" dirty="0" smtClean="0"/>
              <a:t>Affective Domain</a:t>
            </a:r>
            <a:br>
              <a:rPr lang="en-US" dirty="0" smtClean="0"/>
            </a:br>
            <a:r>
              <a:rPr lang="en-US" sz="2889" b="0" dirty="0" smtClean="0"/>
              <a:t>(Bloom, 1956; </a:t>
            </a:r>
            <a:r>
              <a:rPr lang="en-US" sz="2889" b="0" dirty="0" err="1" smtClean="0"/>
              <a:t>Krathwohl</a:t>
            </a:r>
            <a:r>
              <a:rPr lang="en-US" sz="2889" b="0" dirty="0" smtClean="0"/>
              <a:t>, Bloom, &amp; </a:t>
            </a:r>
            <a:r>
              <a:rPr lang="en-US" sz="2889" b="0" dirty="0" err="1" smtClean="0"/>
              <a:t>Masia</a:t>
            </a:r>
            <a:r>
              <a:rPr lang="en-US" sz="2889" b="0" dirty="0" smtClean="0"/>
              <a:t> 1964)</a:t>
            </a:r>
            <a:endParaRPr lang="en-US" sz="2889" b="0" dirty="0"/>
          </a:p>
        </p:txBody>
      </p:sp>
      <p:sp>
        <p:nvSpPr>
          <p:cNvPr id="3" name="Content Placeholder 2"/>
          <p:cNvSpPr>
            <a:spLocks noGrp="1"/>
          </p:cNvSpPr>
          <p:nvPr>
            <p:ph idx="1"/>
          </p:nvPr>
        </p:nvSpPr>
        <p:spPr>
          <a:xfrm>
            <a:off x="1270000" y="6101534"/>
            <a:ext cx="7873999" cy="604065"/>
          </a:xfrm>
          <a:noFill/>
        </p:spPr>
        <p:txBody>
          <a:bodyPr>
            <a:noAutofit/>
          </a:bodyPr>
          <a:lstStyle/>
          <a:p>
            <a:pPr marL="0" indent="0">
              <a:buNone/>
            </a:pPr>
            <a:r>
              <a:rPr lang="en-US" sz="1200" dirty="0" smtClean="0">
                <a:solidFill>
                  <a:schemeClr val="tx1"/>
                </a:solidFill>
              </a:rPr>
              <a:t>Image courtesy of </a:t>
            </a:r>
            <a:r>
              <a:rPr lang="en-US" sz="1200" dirty="0" err="1" smtClean="0">
                <a:solidFill>
                  <a:schemeClr val="tx1"/>
                </a:solidFill>
              </a:rPr>
              <a:t>Faizel</a:t>
            </a:r>
            <a:r>
              <a:rPr lang="en-US" sz="1200" dirty="0" smtClean="0">
                <a:solidFill>
                  <a:schemeClr val="tx1"/>
                </a:solidFill>
              </a:rPr>
              <a:t> </a:t>
            </a:r>
            <a:r>
              <a:rPr lang="en-US" sz="1200" dirty="0" err="1" smtClean="0">
                <a:solidFill>
                  <a:schemeClr val="tx1"/>
                </a:solidFill>
              </a:rPr>
              <a:t>Mohidin</a:t>
            </a:r>
            <a:r>
              <a:rPr lang="en-US" sz="1200" dirty="0" smtClean="0">
                <a:solidFill>
                  <a:schemeClr val="tx1"/>
                </a:solidFill>
              </a:rPr>
              <a:t>. Lowest level is receiving; move clockwise to characterizing. </a:t>
            </a:r>
            <a:r>
              <a:rPr lang="en-US" sz="1200" dirty="0" smtClean="0">
                <a:solidFill>
                  <a:schemeClr val="tx1"/>
                </a:solidFill>
                <a:hlinkClick r:id="rId3"/>
              </a:rPr>
              <a:t>http://www.mindmaptutor.com/2010/04/blooms-taxonomy-mind-map-of-the-affective-domain/</a:t>
            </a:r>
            <a:r>
              <a:rPr lang="en-US" sz="1200" dirty="0" smtClean="0">
                <a:solidFill>
                  <a:schemeClr val="tx1"/>
                </a:solidFill>
              </a:rPr>
              <a:t> </a:t>
            </a:r>
            <a:endParaRPr lang="en-US" sz="1200" dirty="0">
              <a:solidFill>
                <a:schemeClr val="tx1"/>
              </a:solidFill>
            </a:endParaRPr>
          </a:p>
        </p:txBody>
      </p:sp>
      <p:sp>
        <p:nvSpPr>
          <p:cNvPr id="4" name="Slide Number Placeholder 3"/>
          <p:cNvSpPr>
            <a:spLocks noGrp="1"/>
          </p:cNvSpPr>
          <p:nvPr>
            <p:ph type="sldNum" sz="quarter" idx="12"/>
          </p:nvPr>
        </p:nvSpPr>
        <p:spPr/>
        <p:txBody>
          <a:bodyPr/>
          <a:lstStyle/>
          <a:p>
            <a:fld id="{50A2839A-B22A-6440-B709-7F07E1B8B9A6}" type="slidenum">
              <a:rPr lang="en-US" smtClean="0"/>
              <a:pPr/>
              <a:t>21</a:t>
            </a:fld>
            <a:endParaRPr lang="en-US"/>
          </a:p>
        </p:txBody>
      </p:sp>
      <p:pic>
        <p:nvPicPr>
          <p:cNvPr id="5" name="Picture 4"/>
          <p:cNvPicPr>
            <a:picLocks noChangeAspect="1"/>
          </p:cNvPicPr>
          <p:nvPr/>
        </p:nvPicPr>
        <p:blipFill>
          <a:blip r:embed="rId4"/>
          <a:stretch>
            <a:fillRect/>
          </a:stretch>
        </p:blipFill>
        <p:spPr>
          <a:xfrm>
            <a:off x="1270000" y="1079500"/>
            <a:ext cx="6992880" cy="5060949"/>
          </a:xfrm>
          <a:prstGeom prst="rect">
            <a:avLst/>
          </a:prstGeom>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Interpersonal Domain</a:t>
            </a:r>
            <a:br>
              <a:rPr lang="en-US" dirty="0" smtClean="0"/>
            </a:br>
            <a:r>
              <a:rPr lang="en-US" b="0" dirty="0" smtClean="0"/>
              <a:t>(Rackham &amp; Morgan, 1977)</a:t>
            </a:r>
            <a:endParaRPr lang="en-US" b="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22</a:t>
            </a:fld>
            <a:endParaRPr lang="en-US" dirty="0"/>
          </a:p>
        </p:txBody>
      </p:sp>
      <p:pic>
        <p:nvPicPr>
          <p:cNvPr id="5" name="Picture 4"/>
          <p:cNvPicPr>
            <a:picLocks noChangeAspect="1"/>
          </p:cNvPicPr>
          <p:nvPr/>
        </p:nvPicPr>
        <p:blipFill>
          <a:blip r:embed="rId3"/>
          <a:stretch>
            <a:fillRect/>
          </a:stretch>
        </p:blipFill>
        <p:spPr>
          <a:xfrm>
            <a:off x="703383" y="1443567"/>
            <a:ext cx="6231561" cy="4679462"/>
          </a:xfrm>
          <a:prstGeom prst="rect">
            <a:avLst/>
          </a:prstGeom>
        </p:spPr>
      </p:pic>
      <p:sp>
        <p:nvSpPr>
          <p:cNvPr id="6" name="Rectangle 5"/>
          <p:cNvSpPr/>
          <p:nvPr/>
        </p:nvSpPr>
        <p:spPr>
          <a:xfrm>
            <a:off x="703384" y="6123029"/>
            <a:ext cx="6726117" cy="276999"/>
          </a:xfrm>
          <a:prstGeom prst="rect">
            <a:avLst/>
          </a:prstGeom>
        </p:spPr>
        <p:txBody>
          <a:bodyPr wrap="square">
            <a:spAutoFit/>
          </a:bodyPr>
          <a:lstStyle/>
          <a:p>
            <a:r>
              <a:rPr lang="en-US" sz="1200" dirty="0" smtClean="0">
                <a:latin typeface="Verdana"/>
                <a:cs typeface="Verdana"/>
              </a:rPr>
              <a:t>Image courtesy of Nick Anderson. </a:t>
            </a:r>
            <a:r>
              <a:rPr lang="en-US" sz="1200" dirty="0" smtClean="0">
                <a:latin typeface="Verdana"/>
                <a:cs typeface="Verdana"/>
                <a:hlinkClick r:id="rId4"/>
              </a:rPr>
              <a:t>http://thecrispianadvantage.com/tag/control/</a:t>
            </a:r>
            <a:r>
              <a:rPr lang="en-US" sz="1200" dirty="0" smtClean="0">
                <a:latin typeface="Verdana"/>
                <a:cs typeface="Verdana"/>
              </a:rPr>
              <a:t> </a:t>
            </a:r>
            <a:endParaRPr lang="en-US" sz="1200" dirty="0">
              <a:latin typeface="Verdana"/>
              <a:cs typeface="Verdana"/>
            </a:endParaRPr>
          </a:p>
        </p:txBody>
      </p:sp>
      <p:sp>
        <p:nvSpPr>
          <p:cNvPr id="7" name="TextBox 6"/>
          <p:cNvSpPr txBox="1"/>
          <p:nvPr/>
        </p:nvSpPr>
        <p:spPr>
          <a:xfrm>
            <a:off x="7124697" y="2247900"/>
            <a:ext cx="1498601" cy="3139321"/>
          </a:xfrm>
          <a:prstGeom prst="rect">
            <a:avLst/>
          </a:prstGeom>
          <a:noFill/>
        </p:spPr>
        <p:txBody>
          <a:bodyPr wrap="square" rtlCol="0">
            <a:spAutoFit/>
          </a:bodyPr>
          <a:lstStyle/>
          <a:p>
            <a:r>
              <a:rPr lang="en-US" dirty="0" smtClean="0">
                <a:solidFill>
                  <a:srgbClr val="000090"/>
                </a:solidFill>
              </a:rPr>
              <a:t>A fourth category, not depicted here, is “Process,” related to a participant pulling in or shutting out other participants.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7"/>
            <a:ext cx="8440615" cy="702733"/>
          </a:xfrm>
        </p:spPr>
        <p:txBody>
          <a:bodyPr>
            <a:normAutofit/>
          </a:bodyPr>
          <a:lstStyle/>
          <a:p>
            <a:r>
              <a:rPr lang="en-US" sz="2800" dirty="0" smtClean="0"/>
              <a:t>Types of Learning Objectives by Domain</a:t>
            </a:r>
            <a:endParaRPr lang="en-US" sz="2800" dirty="0"/>
          </a:p>
        </p:txBody>
      </p:sp>
      <p:pic>
        <p:nvPicPr>
          <p:cNvPr id="5" name="Content Placeholder 4" descr="Screen Shot 2013-03-18 at 4.40.48 PM.png"/>
          <p:cNvPicPr>
            <a:picLocks noGrp="1" noChangeAspect="1"/>
          </p:cNvPicPr>
          <p:nvPr>
            <p:ph idx="1"/>
          </p:nvPr>
        </p:nvPicPr>
        <p:blipFill rotWithShape="1">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386" r="384"/>
          <a:stretch/>
        </p:blipFill>
        <p:spPr>
          <a:xfrm>
            <a:off x="495301" y="914400"/>
            <a:ext cx="8622504" cy="5708390"/>
          </a:xfrm>
        </p:spPr>
      </p:pic>
      <p:sp>
        <p:nvSpPr>
          <p:cNvPr id="4" name="Slide Number Placeholder 3"/>
          <p:cNvSpPr>
            <a:spLocks noGrp="1"/>
          </p:cNvSpPr>
          <p:nvPr>
            <p:ph type="sldNum" sz="quarter" idx="12"/>
          </p:nvPr>
        </p:nvSpPr>
        <p:spPr/>
        <p:txBody>
          <a:bodyPr/>
          <a:lstStyle/>
          <a:p>
            <a:fld id="{50A2839A-B22A-6440-B709-7F07E1B8B9A6}" type="slidenum">
              <a:rPr lang="en-US" smtClean="0"/>
              <a:pPr/>
              <a:t>23</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5004725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338667"/>
            <a:ext cx="8440615" cy="842433"/>
          </a:xfrm>
        </p:spPr>
        <p:txBody>
          <a:bodyPr>
            <a:normAutofit fontScale="90000"/>
          </a:bodyPr>
          <a:lstStyle/>
          <a:p>
            <a:r>
              <a:rPr lang="en-US" dirty="0" smtClean="0"/>
              <a:t>IDEA Form Objective: Gaining factual knowledge (terminology, classification, methods, trends)  </a:t>
            </a:r>
            <a:endParaRPr lang="en-US" dirty="0"/>
          </a:p>
        </p:txBody>
      </p:sp>
      <p:sp>
        <p:nvSpPr>
          <p:cNvPr id="3" name="Content Placeholder 2"/>
          <p:cNvSpPr>
            <a:spLocks noGrp="1"/>
          </p:cNvSpPr>
          <p:nvPr>
            <p:ph idx="1"/>
          </p:nvPr>
        </p:nvSpPr>
        <p:spPr>
          <a:xfrm>
            <a:off x="703383" y="2527299"/>
            <a:ext cx="7983415" cy="3595729"/>
          </a:xfrm>
        </p:spPr>
        <p:txBody>
          <a:bodyPr/>
          <a:lstStyle/>
          <a:p>
            <a:pPr marL="457200" indent="-457200">
              <a:buFont typeface="+mj-lt"/>
              <a:buAutoNum type="alphaUcPeriod"/>
            </a:pPr>
            <a:r>
              <a:rPr lang="en-US" dirty="0" smtClean="0"/>
              <a:t>Cognitive</a:t>
            </a:r>
          </a:p>
          <a:p>
            <a:pPr marL="457200" indent="-457200">
              <a:buFont typeface="+mj-lt"/>
              <a:buAutoNum type="alphaUcPeriod"/>
            </a:pPr>
            <a:r>
              <a:rPr lang="en-US" dirty="0" smtClean="0"/>
              <a:t>Psychomotor</a:t>
            </a:r>
          </a:p>
          <a:p>
            <a:pPr marL="457200" indent="-457200">
              <a:buFont typeface="+mj-lt"/>
              <a:buAutoNum type="alphaUcPeriod"/>
            </a:pPr>
            <a:r>
              <a:rPr lang="en-US" dirty="0" smtClean="0"/>
              <a:t>Affective</a:t>
            </a:r>
          </a:p>
          <a:p>
            <a:pPr marL="457200" indent="-457200">
              <a:buFont typeface="+mj-lt"/>
              <a:buAutoNum type="alphaUcPeriod"/>
            </a:pPr>
            <a:r>
              <a:rPr lang="en-US" dirty="0" smtClean="0"/>
              <a:t>Interpersonal</a:t>
            </a:r>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24</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97111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Form Objective: Acquiring skills in working with others as a member of a team  </a:t>
            </a:r>
            <a:endParaRPr lang="en-US" dirty="0"/>
          </a:p>
        </p:txBody>
      </p:sp>
      <p:sp>
        <p:nvSpPr>
          <p:cNvPr id="3" name="Content Placeholder 2"/>
          <p:cNvSpPr>
            <a:spLocks noGrp="1"/>
          </p:cNvSpPr>
          <p:nvPr>
            <p:ph idx="1"/>
          </p:nvPr>
        </p:nvSpPr>
        <p:spPr>
          <a:xfrm>
            <a:off x="703383" y="2527299"/>
            <a:ext cx="7983415" cy="3595729"/>
          </a:xfrm>
        </p:spPr>
        <p:txBody>
          <a:bodyPr/>
          <a:lstStyle/>
          <a:p>
            <a:pPr marL="457200" indent="-457200">
              <a:buFont typeface="+mj-lt"/>
              <a:buAutoNum type="alphaUcPeriod"/>
            </a:pPr>
            <a:r>
              <a:rPr lang="en-US" dirty="0" smtClean="0"/>
              <a:t>Cognitive</a:t>
            </a:r>
          </a:p>
          <a:p>
            <a:pPr marL="457200" indent="-457200">
              <a:buFont typeface="+mj-lt"/>
              <a:buAutoNum type="alphaUcPeriod"/>
            </a:pPr>
            <a:r>
              <a:rPr lang="en-US" dirty="0" smtClean="0"/>
              <a:t>Psychomotor</a:t>
            </a:r>
          </a:p>
          <a:p>
            <a:pPr marL="457200" indent="-457200">
              <a:buFont typeface="+mj-lt"/>
              <a:buAutoNum type="alphaUcPeriod"/>
            </a:pPr>
            <a:r>
              <a:rPr lang="en-US" dirty="0" smtClean="0"/>
              <a:t>Affective</a:t>
            </a:r>
          </a:p>
          <a:p>
            <a:pPr marL="457200" indent="-457200">
              <a:buFont typeface="+mj-lt"/>
              <a:buAutoNum type="alphaUcPeriod"/>
            </a:pPr>
            <a:r>
              <a:rPr lang="en-US" dirty="0" smtClean="0"/>
              <a:t>Interpersonal</a:t>
            </a:r>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25</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14377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37067"/>
            <a:ext cx="8440615" cy="1413933"/>
          </a:xfrm>
        </p:spPr>
        <p:txBody>
          <a:bodyPr>
            <a:normAutofit fontScale="90000"/>
          </a:bodyPr>
          <a:lstStyle/>
          <a:p>
            <a:r>
              <a:rPr lang="en-US" dirty="0" smtClean="0"/>
              <a:t>IDEA Form Objective: Gaining a broader understanding and appreciation of intellectual/cultural activity (music, science, literature, etc.)</a:t>
            </a:r>
            <a:endParaRPr lang="en-US" dirty="0"/>
          </a:p>
        </p:txBody>
      </p:sp>
      <p:sp>
        <p:nvSpPr>
          <p:cNvPr id="3" name="Content Placeholder 2"/>
          <p:cNvSpPr>
            <a:spLocks noGrp="1"/>
          </p:cNvSpPr>
          <p:nvPr>
            <p:ph idx="1"/>
          </p:nvPr>
        </p:nvSpPr>
        <p:spPr>
          <a:xfrm>
            <a:off x="703383" y="2527299"/>
            <a:ext cx="7983415" cy="3595729"/>
          </a:xfrm>
        </p:spPr>
        <p:txBody>
          <a:bodyPr/>
          <a:lstStyle/>
          <a:p>
            <a:pPr marL="457200" indent="-457200">
              <a:buFont typeface="+mj-lt"/>
              <a:buAutoNum type="alphaUcPeriod"/>
            </a:pPr>
            <a:r>
              <a:rPr lang="en-US" dirty="0" smtClean="0"/>
              <a:t>Cognitive</a:t>
            </a:r>
          </a:p>
          <a:p>
            <a:pPr marL="457200" indent="-457200">
              <a:buFont typeface="+mj-lt"/>
              <a:buAutoNum type="alphaUcPeriod"/>
            </a:pPr>
            <a:r>
              <a:rPr lang="en-US" dirty="0" smtClean="0"/>
              <a:t>Psychomotor</a:t>
            </a:r>
          </a:p>
          <a:p>
            <a:pPr marL="457200" indent="-457200">
              <a:buFont typeface="+mj-lt"/>
              <a:buAutoNum type="alphaUcPeriod"/>
            </a:pPr>
            <a:r>
              <a:rPr lang="en-US" dirty="0" smtClean="0"/>
              <a:t>Affective</a:t>
            </a:r>
          </a:p>
          <a:p>
            <a:pPr marL="457200" indent="-457200">
              <a:buFont typeface="+mj-lt"/>
              <a:buAutoNum type="alphaUcPeriod"/>
            </a:pPr>
            <a:r>
              <a:rPr lang="en-US" dirty="0" smtClean="0"/>
              <a:t>Interpersonal</a:t>
            </a:r>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26</a:t>
            </a:fld>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14377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does not include psychomotor objectives. Can you write one for your own course?</a:t>
            </a:r>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27</a:t>
            </a:fld>
            <a:endParaRPr lang="en-US" dirty="0"/>
          </a:p>
        </p:txBody>
      </p:sp>
      <p:sp>
        <p:nvSpPr>
          <p:cNvPr id="5" name="Content Placeholder 4"/>
          <p:cNvSpPr>
            <a:spLocks noGrp="1"/>
          </p:cNvSpPr>
          <p:nvPr>
            <p:ph idx="1"/>
          </p:nvPr>
        </p:nvSpPr>
        <p:spPr/>
        <p:txBody>
          <a:bodyP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143772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703384" y="2645160"/>
            <a:ext cx="8047403" cy="976320"/>
          </a:xfrm>
        </p:spPr>
        <p:txBody>
          <a:bodyPr>
            <a:normAutofit fontScale="90000"/>
          </a:bodyPr>
          <a:lstStyle/>
          <a:p>
            <a:r>
              <a:rPr lang="en-US" dirty="0" smtClean="0">
                <a:latin typeface="+mj-lt"/>
              </a:rPr>
              <a:t>The Characteristics</a:t>
            </a:r>
            <a:br>
              <a:rPr lang="en-US" dirty="0" smtClean="0">
                <a:latin typeface="+mj-lt"/>
              </a:rPr>
            </a:br>
            <a:r>
              <a:rPr lang="en-US" dirty="0" smtClean="0">
                <a:latin typeface="+mj-lt"/>
              </a:rPr>
              <a:t>of Learning Objectives</a:t>
            </a:r>
            <a:endParaRPr lang="en-US" i="1" dirty="0">
              <a:latin typeface="+mj-lt"/>
            </a:endParaRPr>
          </a:p>
        </p:txBody>
      </p:sp>
      <p:sp>
        <p:nvSpPr>
          <p:cNvPr id="7" name="Subtitle 6"/>
          <p:cNvSpPr>
            <a:spLocks noGrp="1"/>
          </p:cNvSpPr>
          <p:nvPr>
            <p:ph type="subTitle" idx="1"/>
          </p:nvPr>
        </p:nvSpPr>
        <p:spPr>
          <a:xfrm>
            <a:off x="703383" y="3911320"/>
            <a:ext cx="8047403" cy="560520"/>
          </a:xfrm>
        </p:spPr>
        <p:txBody>
          <a:bodyPr/>
          <a:lstStyle/>
          <a:p>
            <a:r>
              <a:rPr lang="en-US" dirty="0" smtClean="0"/>
              <a:t>Performance, Conditions, Criteria…and Audience</a:t>
            </a:r>
            <a:endParaRPr lang="en-US" dirty="0"/>
          </a:p>
        </p:txBody>
      </p:sp>
      <p:sp>
        <p:nvSpPr>
          <p:cNvPr id="5" name="Slide Number Placeholder 4"/>
          <p:cNvSpPr>
            <a:spLocks noGrp="1"/>
          </p:cNvSpPr>
          <p:nvPr>
            <p:ph type="sldNum" sz="quarter" idx="4294967295"/>
          </p:nvPr>
        </p:nvSpPr>
        <p:spPr>
          <a:xfrm>
            <a:off x="6540500" y="6356350"/>
            <a:ext cx="2133600" cy="365125"/>
          </a:xfrm>
        </p:spPr>
        <p:txBody>
          <a:bodyPr/>
          <a:lstStyle/>
          <a:p>
            <a:fld id="{50A2839A-B22A-6440-B709-7F07E1B8B9A6}" type="slidenum">
              <a:rPr lang="en-US" smtClean="0"/>
              <a:pPr/>
              <a:t>28</a:t>
            </a:fld>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1167"/>
            <a:ext cx="8440615" cy="842433"/>
          </a:xfrm>
        </p:spPr>
        <p:txBody>
          <a:bodyPr>
            <a:normAutofit/>
          </a:bodyPr>
          <a:lstStyle/>
          <a:p>
            <a:r>
              <a:rPr lang="en-US" sz="2800" dirty="0" smtClean="0"/>
              <a:t>What does a learning objective focus on?</a:t>
            </a:r>
            <a:endParaRPr lang="en-US" sz="2800" dirty="0"/>
          </a:p>
        </p:txBody>
      </p:sp>
      <p:sp>
        <p:nvSpPr>
          <p:cNvPr id="3" name="Content Placeholder 2"/>
          <p:cNvSpPr>
            <a:spLocks noGrp="1"/>
          </p:cNvSpPr>
          <p:nvPr>
            <p:ph idx="1"/>
          </p:nvPr>
        </p:nvSpPr>
        <p:spPr>
          <a:xfrm>
            <a:off x="449383" y="990600"/>
            <a:ext cx="8529517" cy="5740400"/>
          </a:xfrm>
        </p:spPr>
        <p:txBody>
          <a:bodyPr>
            <a:normAutofit lnSpcReduction="10000"/>
          </a:bodyPr>
          <a:lstStyle/>
          <a:p>
            <a:pPr>
              <a:spcBef>
                <a:spcPts val="0"/>
              </a:spcBef>
              <a:spcAft>
                <a:spcPts val="600"/>
              </a:spcAft>
            </a:pPr>
            <a:r>
              <a:rPr lang="en-US" dirty="0" smtClean="0"/>
              <a:t>“</a:t>
            </a:r>
            <a:r>
              <a:rPr lang="en-US" i="1" dirty="0" smtClean="0"/>
              <a:t>Given any objective in a subject matter with which you are familiar, in all instances be able to identify </a:t>
            </a:r>
            <a:r>
              <a:rPr lang="en-US" dirty="0" smtClean="0"/>
              <a:t>(label) </a:t>
            </a:r>
            <a:r>
              <a:rPr lang="en-US" i="1" dirty="0" smtClean="0"/>
              <a:t>correctly the </a:t>
            </a:r>
            <a:r>
              <a:rPr lang="en-US" dirty="0" smtClean="0"/>
              <a:t>PERFORMANCE</a:t>
            </a:r>
            <a:r>
              <a:rPr lang="en-US" i="1" dirty="0" smtClean="0"/>
              <a:t>, the </a:t>
            </a:r>
            <a:r>
              <a:rPr lang="en-US" dirty="0" smtClean="0"/>
              <a:t>CONDITIONS</a:t>
            </a:r>
            <a:r>
              <a:rPr lang="en-US" i="1" dirty="0" smtClean="0"/>
              <a:t>, and the </a:t>
            </a:r>
            <a:r>
              <a:rPr lang="en-US" dirty="0" smtClean="0"/>
              <a:t>CRITERION</a:t>
            </a:r>
            <a:r>
              <a:rPr lang="en-US" i="1" dirty="0" smtClean="0"/>
              <a:t> of acceptable performance when any or all those characteristics are present.” </a:t>
            </a:r>
            <a:r>
              <a:rPr lang="en-US" dirty="0" err="1" smtClean="0"/>
              <a:t>Mager</a:t>
            </a:r>
            <a:r>
              <a:rPr lang="en-US" dirty="0" smtClean="0"/>
              <a:t>, 1984, p. 3.</a:t>
            </a:r>
          </a:p>
          <a:p>
            <a:pPr>
              <a:spcBef>
                <a:spcPts val="0"/>
              </a:spcBef>
              <a:spcAft>
                <a:spcPts val="600"/>
              </a:spcAft>
            </a:pPr>
            <a:r>
              <a:rPr lang="en-US" dirty="0" smtClean="0"/>
              <a:t>Note that learning objectives do not necessarily contain all three attributes!</a:t>
            </a:r>
          </a:p>
          <a:p>
            <a:pPr>
              <a:spcBef>
                <a:spcPts val="0"/>
              </a:spcBef>
              <a:spcAft>
                <a:spcPts val="600"/>
              </a:spcAft>
            </a:pPr>
            <a:r>
              <a:rPr lang="en-US" dirty="0" err="1" smtClean="0"/>
              <a:t>Heinich</a:t>
            </a:r>
            <a:r>
              <a:rPr lang="en-US" dirty="0" smtClean="0"/>
              <a:t> </a:t>
            </a:r>
            <a:r>
              <a:rPr lang="en-US" i="1" dirty="0" smtClean="0"/>
              <a:t>et al </a:t>
            </a:r>
            <a:r>
              <a:rPr lang="en-US" dirty="0" smtClean="0"/>
              <a:t>incorporated these into the </a:t>
            </a:r>
            <a:r>
              <a:rPr lang="en-US" b="1" dirty="0" smtClean="0"/>
              <a:t>ABCD model</a:t>
            </a:r>
            <a:r>
              <a:rPr lang="en-US" dirty="0" smtClean="0"/>
              <a:t>:</a:t>
            </a:r>
          </a:p>
          <a:p>
            <a:pPr marL="857250" lvl="1" indent="-457200">
              <a:spcBef>
                <a:spcPts val="0"/>
              </a:spcBef>
              <a:spcAft>
                <a:spcPts val="600"/>
              </a:spcAft>
              <a:buFont typeface="+mj-lt"/>
              <a:buAutoNum type="alphaUcPeriod"/>
            </a:pPr>
            <a:r>
              <a:rPr lang="en-US" b="1" dirty="0" smtClean="0"/>
              <a:t>Audience</a:t>
            </a:r>
            <a:r>
              <a:rPr lang="en-US" dirty="0" smtClean="0"/>
              <a:t> (who will perform; added by </a:t>
            </a:r>
            <a:r>
              <a:rPr lang="en-US" dirty="0" err="1" smtClean="0"/>
              <a:t>Heinich</a:t>
            </a:r>
            <a:r>
              <a:rPr lang="en-US" dirty="0" smtClean="0"/>
              <a:t> </a:t>
            </a:r>
            <a:r>
              <a:rPr lang="en-US" i="1" dirty="0" smtClean="0"/>
              <a:t>et al</a:t>
            </a:r>
            <a:r>
              <a:rPr lang="en-US" dirty="0" smtClean="0"/>
              <a:t>)</a:t>
            </a:r>
          </a:p>
          <a:p>
            <a:pPr marL="857250" lvl="1" indent="-457200">
              <a:spcBef>
                <a:spcPts val="0"/>
              </a:spcBef>
              <a:spcAft>
                <a:spcPts val="600"/>
              </a:spcAft>
              <a:buFont typeface="+mj-lt"/>
              <a:buAutoNum type="alphaUcPeriod"/>
            </a:pPr>
            <a:r>
              <a:rPr lang="en-US" b="1" dirty="0" smtClean="0"/>
              <a:t>Behaviors</a:t>
            </a:r>
            <a:r>
              <a:rPr lang="en-US" dirty="0" smtClean="0"/>
              <a:t> (Performance; written as a measurable verb)</a:t>
            </a:r>
          </a:p>
          <a:p>
            <a:pPr marL="857250" lvl="1" indent="-457200">
              <a:spcBef>
                <a:spcPts val="0"/>
              </a:spcBef>
              <a:spcAft>
                <a:spcPts val="600"/>
              </a:spcAft>
              <a:buFont typeface="+mj-lt"/>
              <a:buAutoNum type="alphaUcPeriod"/>
            </a:pPr>
            <a:r>
              <a:rPr lang="en-US" b="1" dirty="0" smtClean="0"/>
              <a:t>Conditions</a:t>
            </a:r>
            <a:r>
              <a:rPr lang="en-US" dirty="0" smtClean="0"/>
              <a:t> (under which performance will occur)</a:t>
            </a:r>
          </a:p>
          <a:p>
            <a:pPr marL="857250" lvl="1" indent="-457200">
              <a:spcBef>
                <a:spcPts val="0"/>
              </a:spcBef>
              <a:spcAft>
                <a:spcPts val="600"/>
              </a:spcAft>
              <a:buFont typeface="+mj-lt"/>
              <a:buAutoNum type="alphaUcPeriod"/>
            </a:pPr>
            <a:r>
              <a:rPr lang="en-US" b="1" dirty="0" smtClean="0"/>
              <a:t>Degree of Mastery </a:t>
            </a:r>
            <a:r>
              <a:rPr lang="en-US" dirty="0" smtClean="0"/>
              <a:t>(Criteria of acceptable performance, e.g., speed, accuracy, quality)</a:t>
            </a:r>
          </a:p>
          <a:p>
            <a:pPr marL="457200" indent="-457200">
              <a:buFont typeface="+mj-lt"/>
              <a:buAutoNum type="alphaUcPeriod"/>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50A2839A-B22A-6440-B709-7F07E1B8B9A6}"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003185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Frames of Reference</a:t>
            </a:r>
            <a:endParaRPr lang="en-US" dirty="0"/>
          </a:p>
        </p:txBody>
      </p:sp>
      <p:sp>
        <p:nvSpPr>
          <p:cNvPr id="3" name="Subtitle 2"/>
          <p:cNvSpPr>
            <a:spLocks noGrp="1"/>
          </p:cNvSpPr>
          <p:nvPr>
            <p:ph type="subTitle" idx="1"/>
          </p:nvPr>
        </p:nvSpPr>
        <p:spPr/>
        <p:txBody>
          <a:bodyPr>
            <a:normAutofit/>
          </a:bodyPr>
          <a:lstStyle/>
          <a:p>
            <a:r>
              <a:rPr lang="en-US" dirty="0" smtClean="0"/>
              <a:t>Courses and Students and Modules, Oh My!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4294132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(Behaviors):</a:t>
            </a:r>
            <a:br>
              <a:rPr lang="en-US" dirty="0" smtClean="0"/>
            </a:br>
            <a:r>
              <a:rPr lang="en-US" sz="2667" dirty="0" smtClean="0"/>
              <a:t>must be present in the learning objective</a:t>
            </a:r>
            <a:endParaRPr lang="en-US" sz="2667" dirty="0"/>
          </a:p>
        </p:txBody>
      </p:sp>
      <p:sp>
        <p:nvSpPr>
          <p:cNvPr id="3" name="Content Placeholder 2"/>
          <p:cNvSpPr>
            <a:spLocks noGrp="1"/>
          </p:cNvSpPr>
          <p:nvPr>
            <p:ph idx="1"/>
          </p:nvPr>
        </p:nvSpPr>
        <p:spPr>
          <a:xfrm>
            <a:off x="703383" y="1443566"/>
            <a:ext cx="7983415" cy="4912783"/>
          </a:xfrm>
        </p:spPr>
        <p:txBody>
          <a:bodyPr>
            <a:normAutofit lnSpcReduction="10000"/>
          </a:bodyPr>
          <a:lstStyle/>
          <a:p>
            <a:r>
              <a:rPr lang="en-US" dirty="0" smtClean="0"/>
              <a:t>Performance references what the learner should be able to do or perform as a result of the course. It is measurable!</a:t>
            </a:r>
          </a:p>
          <a:p>
            <a:r>
              <a:rPr lang="en-US" dirty="0" smtClean="0"/>
              <a:t>Internal states can be demonstrated by “visible or audible human behavior” (</a:t>
            </a:r>
            <a:r>
              <a:rPr lang="en-US" dirty="0" err="1" smtClean="0"/>
              <a:t>Mager</a:t>
            </a:r>
            <a:r>
              <a:rPr lang="en-US" dirty="0" smtClean="0"/>
              <a:t>, p. 24).</a:t>
            </a:r>
          </a:p>
          <a:p>
            <a:r>
              <a:rPr lang="en-US" dirty="0" smtClean="0"/>
              <a:t>The focus is what the learner will be able to do</a:t>
            </a:r>
          </a:p>
          <a:p>
            <a:pPr lvl="1"/>
            <a:r>
              <a:rPr lang="en-US" dirty="0" smtClean="0"/>
              <a:t>NOT the learner’s internal state</a:t>
            </a:r>
          </a:p>
          <a:p>
            <a:pPr lvl="1"/>
            <a:r>
              <a:rPr lang="en-US" dirty="0" smtClean="0"/>
              <a:t>NOT how the course is conducted.</a:t>
            </a:r>
          </a:p>
          <a:p>
            <a:r>
              <a:rPr lang="en-US" dirty="0" smtClean="0"/>
              <a:t>If the performance is “covert,” add an indicator behavior.</a:t>
            </a:r>
          </a:p>
          <a:p>
            <a:pPr lvl="1"/>
            <a:r>
              <a:rPr lang="en-US" dirty="0" smtClean="0"/>
              <a:t>Covert: “recall”</a:t>
            </a:r>
          </a:p>
          <a:p>
            <a:pPr lvl="1"/>
            <a:r>
              <a:rPr lang="en-US" dirty="0" smtClean="0"/>
              <a:t>Overt: “describe”</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326242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701003" y="147310"/>
            <a:ext cx="8354097" cy="842433"/>
          </a:xfrm>
        </p:spPr>
        <p:txBody>
          <a:bodyPr>
            <a:normAutofit fontScale="90000"/>
          </a:bodyPr>
          <a:lstStyle/>
          <a:p>
            <a:r>
              <a:rPr lang="en-US" dirty="0" smtClean="0"/>
              <a:t>Verbs! (</a:t>
            </a:r>
            <a:r>
              <a:rPr lang="en-US" dirty="0" err="1" smtClean="0"/>
              <a:t>Mager</a:t>
            </a:r>
            <a:r>
              <a:rPr lang="en-US" dirty="0" smtClean="0"/>
              <a:t>, p. 20)</a:t>
            </a:r>
            <a:br>
              <a:rPr lang="en-US" dirty="0" smtClean="0"/>
            </a:br>
            <a:r>
              <a:rPr lang="en-US" sz="2400" dirty="0" smtClean="0"/>
              <a:t>(note the differences between the two columns) </a:t>
            </a:r>
            <a:endParaRPr lang="en-US" sz="2400" dirty="0"/>
          </a:p>
        </p:txBody>
      </p:sp>
      <p:sp>
        <p:nvSpPr>
          <p:cNvPr id="6" name="Content Placeholder 5"/>
          <p:cNvSpPr>
            <a:spLocks noGrp="1"/>
          </p:cNvSpPr>
          <p:nvPr>
            <p:ph sz="half" idx="1"/>
          </p:nvPr>
        </p:nvSpPr>
        <p:spPr>
          <a:xfrm>
            <a:off x="942303" y="1435199"/>
            <a:ext cx="4038600" cy="4886591"/>
          </a:xfrm>
        </p:spPr>
        <p:txBody>
          <a:bodyPr/>
          <a:lstStyle/>
          <a:p>
            <a:r>
              <a:rPr lang="en-US" dirty="0" smtClean="0"/>
              <a:t>To know</a:t>
            </a:r>
          </a:p>
          <a:p>
            <a:r>
              <a:rPr lang="en-US" dirty="0" smtClean="0"/>
              <a:t>To understand</a:t>
            </a:r>
          </a:p>
          <a:p>
            <a:r>
              <a:rPr lang="en-US" dirty="0" smtClean="0"/>
              <a:t>To </a:t>
            </a:r>
            <a:r>
              <a:rPr lang="en-US" i="1" dirty="0" smtClean="0"/>
              <a:t>really</a:t>
            </a:r>
            <a:r>
              <a:rPr lang="en-US" dirty="0" smtClean="0"/>
              <a:t> understand</a:t>
            </a:r>
          </a:p>
          <a:p>
            <a:r>
              <a:rPr lang="en-US" dirty="0" smtClean="0"/>
              <a:t>To appreciate</a:t>
            </a:r>
          </a:p>
          <a:p>
            <a:r>
              <a:rPr lang="en-US" dirty="0" smtClean="0"/>
              <a:t>To fully appreciate</a:t>
            </a:r>
          </a:p>
          <a:p>
            <a:r>
              <a:rPr lang="en-US" dirty="0" smtClean="0"/>
              <a:t>To grasp the significance of</a:t>
            </a:r>
          </a:p>
          <a:p>
            <a:r>
              <a:rPr lang="en-US" dirty="0" smtClean="0"/>
              <a:t>To enjoy</a:t>
            </a:r>
          </a:p>
          <a:p>
            <a:r>
              <a:rPr lang="en-US" dirty="0" smtClean="0"/>
              <a:t>To believe</a:t>
            </a:r>
          </a:p>
          <a:p>
            <a:r>
              <a:rPr lang="en-US" dirty="0" smtClean="0"/>
              <a:t>To have faith in</a:t>
            </a:r>
          </a:p>
          <a:p>
            <a:r>
              <a:rPr lang="en-US" dirty="0" smtClean="0"/>
              <a:t>To internalize</a:t>
            </a:r>
            <a:endParaRPr lang="en-US" dirty="0"/>
          </a:p>
        </p:txBody>
      </p:sp>
      <p:sp>
        <p:nvSpPr>
          <p:cNvPr id="7" name="Content Placeholder 6"/>
          <p:cNvSpPr>
            <a:spLocks noGrp="1"/>
          </p:cNvSpPr>
          <p:nvPr>
            <p:ph sz="half" idx="2"/>
          </p:nvPr>
        </p:nvSpPr>
        <p:spPr>
          <a:xfrm>
            <a:off x="5146003" y="1435199"/>
            <a:ext cx="3388397" cy="4886591"/>
          </a:xfrm>
        </p:spPr>
        <p:txBody>
          <a:bodyPr/>
          <a:lstStyle/>
          <a:p>
            <a:r>
              <a:rPr lang="en-US" dirty="0" smtClean="0"/>
              <a:t>To write</a:t>
            </a:r>
          </a:p>
          <a:p>
            <a:r>
              <a:rPr lang="en-US" dirty="0" smtClean="0"/>
              <a:t>To recite</a:t>
            </a:r>
          </a:p>
          <a:p>
            <a:r>
              <a:rPr lang="en-US" dirty="0" smtClean="0"/>
              <a:t>To identify </a:t>
            </a:r>
          </a:p>
          <a:p>
            <a:r>
              <a:rPr lang="en-US" dirty="0" smtClean="0"/>
              <a:t>To sort</a:t>
            </a:r>
          </a:p>
          <a:p>
            <a:r>
              <a:rPr lang="en-US" dirty="0" smtClean="0"/>
              <a:t>To solve</a:t>
            </a:r>
          </a:p>
          <a:p>
            <a:r>
              <a:rPr lang="en-US" dirty="0" smtClean="0"/>
              <a:t>To construct</a:t>
            </a:r>
          </a:p>
          <a:p>
            <a:r>
              <a:rPr lang="en-US" dirty="0" smtClean="0"/>
              <a:t>To build</a:t>
            </a:r>
          </a:p>
          <a:p>
            <a:r>
              <a:rPr lang="en-US" dirty="0" smtClean="0"/>
              <a:t>To compare</a:t>
            </a:r>
          </a:p>
          <a:p>
            <a:r>
              <a:rPr lang="en-US" dirty="0" smtClean="0"/>
              <a:t>To contrast</a:t>
            </a:r>
          </a:p>
          <a:p>
            <a:r>
              <a:rPr lang="en-US" dirty="0" smtClean="0"/>
              <a:t>To smile</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31</a:t>
            </a:fld>
            <a:endParaRPr lang="en-US"/>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are not effective learning objectives? (To be able to…)</a:t>
            </a:r>
            <a:endParaRPr lang="en-US" dirty="0"/>
          </a:p>
        </p:txBody>
      </p:sp>
      <p:sp>
        <p:nvSpPr>
          <p:cNvPr id="3" name="Content Placeholder 2"/>
          <p:cNvSpPr>
            <a:spLocks noGrp="1"/>
          </p:cNvSpPr>
          <p:nvPr>
            <p:ph idx="1"/>
          </p:nvPr>
        </p:nvSpPr>
        <p:spPr>
          <a:xfrm>
            <a:off x="855783" y="1460499"/>
            <a:ext cx="7983415" cy="2374901"/>
          </a:xfrm>
        </p:spPr>
        <p:txBody>
          <a:bodyPr>
            <a:normAutofit lnSpcReduction="10000"/>
          </a:bodyPr>
          <a:lstStyle/>
          <a:p>
            <a:pPr marL="457200" indent="-457200">
              <a:buFont typeface="+mj-lt"/>
              <a:buAutoNum type="arabicPeriod"/>
            </a:pPr>
            <a:r>
              <a:rPr lang="en-US" dirty="0" smtClean="0"/>
              <a:t>Write a news article</a:t>
            </a:r>
          </a:p>
          <a:p>
            <a:pPr marL="457200" indent="-457200">
              <a:buFont typeface="+mj-lt"/>
              <a:buAutoNum type="arabicPeriod"/>
            </a:pPr>
            <a:r>
              <a:rPr lang="en-US" dirty="0" smtClean="0"/>
              <a:t>Develop an understanding of basic grant writing concepts </a:t>
            </a:r>
          </a:p>
          <a:p>
            <a:pPr marL="457200" indent="-457200">
              <a:buFont typeface="+mj-lt"/>
              <a:buAutoNum type="arabicPeriod"/>
            </a:pPr>
            <a:r>
              <a:rPr lang="en-US" dirty="0" smtClean="0"/>
              <a:t>Sew a seam</a:t>
            </a:r>
          </a:p>
          <a:p>
            <a:pPr marL="457200" indent="-457200">
              <a:buFont typeface="+mj-lt"/>
              <a:buAutoNum type="arabicPeriod"/>
            </a:pPr>
            <a:r>
              <a:rPr lang="en-US" dirty="0" smtClean="0"/>
              <a:t>Stain slides</a:t>
            </a:r>
          </a:p>
          <a:p>
            <a:pPr marL="457200" indent="-457200">
              <a:buFont typeface="+mj-lt"/>
              <a:buAutoNum type="arabicPeriod"/>
            </a:pPr>
            <a:r>
              <a:rPr lang="en-US" dirty="0" smtClean="0"/>
              <a:t>Know the characteristics of historical theater</a:t>
            </a: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32</a:t>
            </a:fld>
            <a:endParaRPr lang="en-US"/>
          </a:p>
        </p:txBody>
      </p:sp>
      <p:sp>
        <p:nvSpPr>
          <p:cNvPr id="5" name="Content Placeholder 2"/>
          <p:cNvSpPr txBox="1">
            <a:spLocks/>
          </p:cNvSpPr>
          <p:nvPr/>
        </p:nvSpPr>
        <p:spPr>
          <a:xfrm>
            <a:off x="855783" y="3987800"/>
            <a:ext cx="7983415" cy="23749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Calibri"/>
                <a:ea typeface="+mn-ea"/>
                <a:cs typeface="Verdana"/>
              </a:defRPr>
            </a:lvl1pPr>
            <a:lvl2pPr marL="742950" indent="-285750" algn="l" defTabSz="457200" rtl="0" eaLnBrk="1" latinLnBrk="0" hangingPunct="1">
              <a:spcBef>
                <a:spcPct val="20000"/>
              </a:spcBef>
              <a:buFont typeface="Arial"/>
              <a:buChar char="–"/>
              <a:defRPr sz="2400" kern="1200">
                <a:solidFill>
                  <a:srgbClr val="000090"/>
                </a:solidFill>
                <a:latin typeface="Calibri"/>
                <a:ea typeface="+mn-ea"/>
                <a:cs typeface="Verdana"/>
              </a:defRPr>
            </a:lvl2pPr>
            <a:lvl3pPr marL="11430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3pPr>
            <a:lvl4pPr marL="16002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4pPr>
            <a:lvl5pPr marL="20574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None/>
            </a:pPr>
            <a:endParaRPr lang="en-US" dirty="0" smtClean="0"/>
          </a:p>
          <a:p>
            <a:pPr marL="457200" indent="-457200">
              <a:buFont typeface="+mj-lt"/>
              <a:buAutoNum type="arabicPeriod"/>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478989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are not effective learning objectives? </a:t>
            </a:r>
            <a:endParaRPr lang="en-US" dirty="0"/>
          </a:p>
        </p:txBody>
      </p:sp>
      <p:sp>
        <p:nvSpPr>
          <p:cNvPr id="3" name="Content Placeholder 2"/>
          <p:cNvSpPr>
            <a:spLocks noGrp="1"/>
          </p:cNvSpPr>
          <p:nvPr>
            <p:ph idx="1"/>
          </p:nvPr>
        </p:nvSpPr>
        <p:spPr>
          <a:xfrm>
            <a:off x="703383" y="1409699"/>
            <a:ext cx="7983415" cy="2603501"/>
          </a:xfrm>
        </p:spPr>
        <p:txBody>
          <a:bodyPr/>
          <a:lstStyle/>
          <a:p>
            <a:pPr marL="457200" indent="-457200">
              <a:buFont typeface="+mj-lt"/>
              <a:buAutoNum type="arabicPeriod"/>
            </a:pPr>
            <a:r>
              <a:rPr lang="en-US" dirty="0" smtClean="0"/>
              <a:t>Develop a knowledge of food service equipment</a:t>
            </a:r>
          </a:p>
          <a:p>
            <a:pPr marL="457200" indent="-457200">
              <a:buFont typeface="+mj-lt"/>
              <a:buAutoNum type="arabicPeriod"/>
            </a:pPr>
            <a:r>
              <a:rPr lang="en-US" dirty="0" smtClean="0"/>
              <a:t>Add a column of numbers</a:t>
            </a:r>
          </a:p>
          <a:p>
            <a:pPr marL="457200" indent="-457200">
              <a:buFont typeface="+mj-lt"/>
              <a:buAutoNum type="arabicPeriod"/>
            </a:pPr>
            <a:r>
              <a:rPr lang="en-US" dirty="0" smtClean="0"/>
              <a:t>Solve linear equations in one unknown.</a:t>
            </a:r>
          </a:p>
          <a:p>
            <a:pPr marL="457200" indent="-457200">
              <a:buFont typeface="+mj-lt"/>
              <a:buAutoNum type="arabicPeriod"/>
            </a:pPr>
            <a:r>
              <a:rPr lang="en-US" dirty="0" smtClean="0"/>
              <a:t>Memorize the list of American Presidents in chronological order.</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33</a:t>
            </a:fld>
            <a:endParaRPr lang="en-US"/>
          </a:p>
        </p:txBody>
      </p:sp>
      <p:sp>
        <p:nvSpPr>
          <p:cNvPr id="5" name="Content Placeholder 2"/>
          <p:cNvSpPr txBox="1">
            <a:spLocks/>
          </p:cNvSpPr>
          <p:nvPr/>
        </p:nvSpPr>
        <p:spPr>
          <a:xfrm>
            <a:off x="855783" y="3987800"/>
            <a:ext cx="7983415" cy="23749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Calibri"/>
                <a:ea typeface="+mn-ea"/>
                <a:cs typeface="Verdana"/>
              </a:defRPr>
            </a:lvl1pPr>
            <a:lvl2pPr marL="742950" indent="-285750" algn="l" defTabSz="457200" rtl="0" eaLnBrk="1" latinLnBrk="0" hangingPunct="1">
              <a:spcBef>
                <a:spcPct val="20000"/>
              </a:spcBef>
              <a:buFont typeface="Arial"/>
              <a:buChar char="–"/>
              <a:defRPr sz="2400" kern="1200">
                <a:solidFill>
                  <a:srgbClr val="000090"/>
                </a:solidFill>
                <a:latin typeface="Calibri"/>
                <a:ea typeface="+mn-ea"/>
                <a:cs typeface="Verdana"/>
              </a:defRPr>
            </a:lvl2pPr>
            <a:lvl3pPr marL="11430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3pPr>
            <a:lvl4pPr marL="16002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4pPr>
            <a:lvl5pPr marL="2057400" indent="-228600" algn="l" defTabSz="457200" rtl="0" eaLnBrk="1" latinLnBrk="0" hangingPunct="1">
              <a:spcBef>
                <a:spcPct val="20000"/>
              </a:spcBef>
              <a:buFont typeface="Arial"/>
              <a:buChar char="»"/>
              <a:defRPr sz="2400" kern="1200">
                <a:solidFill>
                  <a:srgbClr val="000090"/>
                </a:solidFill>
                <a:latin typeface="Calibri"/>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2880212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Conditions:</a:t>
            </a:r>
            <a:br>
              <a:rPr lang="en-US" dirty="0" smtClean="0"/>
            </a:br>
            <a:r>
              <a:rPr lang="en-US" sz="2667" dirty="0" smtClean="0"/>
              <a:t>not required</a:t>
            </a:r>
            <a:endParaRPr lang="en-US" sz="2667" dirty="0"/>
          </a:p>
        </p:txBody>
      </p:sp>
      <p:sp>
        <p:nvSpPr>
          <p:cNvPr id="3" name="Content Placeholder 2"/>
          <p:cNvSpPr>
            <a:spLocks noGrp="1"/>
          </p:cNvSpPr>
          <p:nvPr>
            <p:ph idx="1"/>
          </p:nvPr>
        </p:nvSpPr>
        <p:spPr>
          <a:xfrm>
            <a:off x="703383" y="1219200"/>
            <a:ext cx="7983415" cy="5372100"/>
          </a:xfrm>
        </p:spPr>
        <p:txBody>
          <a:bodyPr>
            <a:normAutofit/>
          </a:bodyPr>
          <a:lstStyle/>
          <a:p>
            <a:r>
              <a:rPr lang="en-US" dirty="0" smtClean="0"/>
              <a:t>The relevant conditions when students demonstrate mastery or an acceptable skill level</a:t>
            </a:r>
          </a:p>
          <a:p>
            <a:r>
              <a:rPr lang="en-US" dirty="0" smtClean="0"/>
              <a:t>Example: </a:t>
            </a:r>
            <a:r>
              <a:rPr lang="en-US" i="1" dirty="0" smtClean="0"/>
              <a:t>Given a list of thirty-five chemical elements, be able to recall </a:t>
            </a:r>
            <a:r>
              <a:rPr lang="en-US" dirty="0" smtClean="0"/>
              <a:t>(write) </a:t>
            </a:r>
            <a:r>
              <a:rPr lang="en-US" i="1" dirty="0" smtClean="0"/>
              <a:t>the valences of at least thirty.</a:t>
            </a:r>
          </a:p>
          <a:p>
            <a:pPr lvl="1"/>
            <a:r>
              <a:rPr lang="en-US" dirty="0" smtClean="0"/>
              <a:t>Condition:</a:t>
            </a:r>
            <a:r>
              <a:rPr lang="en-US" i="1" dirty="0" smtClean="0"/>
              <a:t> Given a list of thirty-five chemical elements</a:t>
            </a:r>
          </a:p>
          <a:p>
            <a:pPr lvl="1"/>
            <a:r>
              <a:rPr lang="en-US" dirty="0" smtClean="0"/>
              <a:t>Performance</a:t>
            </a:r>
            <a:r>
              <a:rPr lang="en-US" i="1" dirty="0" smtClean="0"/>
              <a:t>: Be able to recall (write) the valences of at least thirty</a:t>
            </a:r>
          </a:p>
          <a:p>
            <a:r>
              <a:rPr lang="en-US" dirty="0" smtClean="0"/>
              <a:t>Example</a:t>
            </a:r>
            <a:r>
              <a:rPr lang="en-US" i="1" dirty="0" smtClean="0"/>
              <a:t>: Be able to solve simple linear equations in one unknown.</a:t>
            </a:r>
          </a:p>
          <a:p>
            <a:pPr lvl="1"/>
            <a:r>
              <a:rPr lang="en-US" dirty="0" smtClean="0"/>
              <a:t>What is the condition?</a:t>
            </a:r>
          </a:p>
          <a:p>
            <a:endParaRPr lang="en-US" i="1" dirty="0" smtClean="0"/>
          </a:p>
          <a:p>
            <a:pPr>
              <a:buNone/>
            </a:pPr>
            <a:r>
              <a:rPr lang="en-US" i="1" dirty="0" smtClean="0"/>
              <a:t>Example taken from </a:t>
            </a:r>
            <a:r>
              <a:rPr lang="en-US" i="1" dirty="0" err="1" smtClean="0"/>
              <a:t>Mager</a:t>
            </a:r>
            <a:r>
              <a:rPr lang="en-US" i="1" dirty="0" smtClean="0"/>
              <a:t>, 1984.</a:t>
            </a:r>
            <a:endParaRPr lang="en-US" i="1"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0572993"/>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0"/>
            <a:ext cx="8440615" cy="842433"/>
          </a:xfrm>
        </p:spPr>
        <p:txBody>
          <a:bodyPr>
            <a:normAutofit fontScale="90000"/>
          </a:bodyPr>
          <a:lstStyle/>
          <a:p>
            <a:r>
              <a:rPr lang="en-US" dirty="0" smtClean="0"/>
              <a:t>Criteria (Degree of Mastery):</a:t>
            </a:r>
            <a:br>
              <a:rPr lang="en-US" dirty="0" smtClean="0"/>
            </a:br>
            <a:r>
              <a:rPr lang="en-US" sz="2667" dirty="0" smtClean="0"/>
              <a:t>not required, but a basis of assessment</a:t>
            </a:r>
            <a:endParaRPr lang="en-US" sz="2667" dirty="0"/>
          </a:p>
        </p:txBody>
      </p:sp>
      <p:sp>
        <p:nvSpPr>
          <p:cNvPr id="3" name="Content Placeholder 2"/>
          <p:cNvSpPr>
            <a:spLocks noGrp="1"/>
          </p:cNvSpPr>
          <p:nvPr>
            <p:ph idx="1"/>
          </p:nvPr>
        </p:nvSpPr>
        <p:spPr>
          <a:xfrm>
            <a:off x="390768" y="1083733"/>
            <a:ext cx="7983415" cy="4679462"/>
          </a:xfrm>
        </p:spPr>
        <p:txBody>
          <a:bodyPr/>
          <a:lstStyle/>
          <a:p>
            <a:r>
              <a:rPr lang="en-US" dirty="0" smtClean="0"/>
              <a:t>A criterion is “the standard by which performance is evaluated.” </a:t>
            </a:r>
            <a:r>
              <a:rPr lang="en-US" dirty="0" err="1" smtClean="0"/>
              <a:t>Mager</a:t>
            </a:r>
            <a:r>
              <a:rPr lang="en-US" dirty="0" smtClean="0"/>
              <a:t>, </a:t>
            </a:r>
            <a:r>
              <a:rPr lang="en-US" dirty="0" err="1" smtClean="0"/>
              <a:t>p</a:t>
            </a:r>
            <a:r>
              <a:rPr lang="en-US" dirty="0" smtClean="0"/>
              <a:t>. 71</a:t>
            </a:r>
          </a:p>
          <a:p>
            <a:r>
              <a:rPr lang="en-US" dirty="0" smtClean="0"/>
              <a:t>Rubrics are a great way to operationalize the criteria you are using to evaluate performance!</a:t>
            </a:r>
          </a:p>
          <a:p>
            <a:r>
              <a:rPr lang="en-US" dirty="0" smtClean="0"/>
              <a:t>American Idol and Dancing with the Stars</a:t>
            </a:r>
          </a:p>
          <a:p>
            <a:pPr lvl="1"/>
            <a:r>
              <a:rPr lang="en-US" dirty="0" smtClean="0"/>
              <a:t>Your perception of performance is probably based on internalized criteria.</a:t>
            </a:r>
          </a:p>
          <a:p>
            <a:pPr lvl="1"/>
            <a:r>
              <a:rPr lang="en-US" dirty="0" smtClean="0"/>
              <a:t>The judges are good at articulating those criteria.</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35</a:t>
            </a:fld>
            <a:endParaRPr lang="en-US"/>
          </a:p>
        </p:txBody>
      </p:sp>
      <p:pic>
        <p:nvPicPr>
          <p:cNvPr id="5" name="Picture 4"/>
          <p:cNvPicPr>
            <a:picLocks noChangeAspect="1"/>
          </p:cNvPicPr>
          <p:nvPr/>
        </p:nvPicPr>
        <p:blipFill>
          <a:blip r:embed="rId3"/>
          <a:stretch>
            <a:fillRect/>
          </a:stretch>
        </p:blipFill>
        <p:spPr>
          <a:xfrm>
            <a:off x="6710379" y="4457699"/>
            <a:ext cx="2293919" cy="2293919"/>
          </a:xfrm>
          <a:prstGeom prst="rect">
            <a:avLst/>
          </a:prstGeom>
        </p:spPr>
      </p:pic>
      <p:sp>
        <p:nvSpPr>
          <p:cNvPr id="6" name="Rectangle 5"/>
          <p:cNvSpPr/>
          <p:nvPr/>
        </p:nvSpPr>
        <p:spPr>
          <a:xfrm>
            <a:off x="2184400" y="6288943"/>
            <a:ext cx="4140200" cy="461665"/>
          </a:xfrm>
          <a:prstGeom prst="rect">
            <a:avLst/>
          </a:prstGeom>
        </p:spPr>
        <p:txBody>
          <a:bodyPr wrap="square">
            <a:spAutoFit/>
          </a:bodyPr>
          <a:lstStyle/>
          <a:p>
            <a:r>
              <a:rPr lang="en-US" sz="1200" dirty="0"/>
              <a:t>http://</a:t>
            </a:r>
            <a:r>
              <a:rPr lang="en-US" sz="1200" dirty="0" err="1"/>
              <a:t>www.justjaredjr.com</a:t>
            </a:r>
            <a:r>
              <a:rPr lang="en-US" sz="1200" dirty="0"/>
              <a:t>/2014/03/31/meryl-davis-maksim-chmerkovskiy-almost-kiss-during-foxtrot-on-dwts-watch-now/</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4057299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Speed, Accuracy, Quality</a:t>
            </a:r>
            <a:br>
              <a:rPr lang="en-US" dirty="0" smtClean="0"/>
            </a:br>
            <a:r>
              <a:rPr lang="en-US" dirty="0" smtClean="0"/>
              <a:t>(examples adapted from </a:t>
            </a:r>
            <a:r>
              <a:rPr lang="en-US" dirty="0" err="1" smtClean="0"/>
              <a:t>Mager</a:t>
            </a:r>
            <a:r>
              <a:rPr lang="en-US" dirty="0" smtClean="0"/>
              <a:t>, 1984)</a:t>
            </a:r>
            <a:endParaRPr lang="en-US" dirty="0"/>
          </a:p>
        </p:txBody>
      </p:sp>
      <p:sp>
        <p:nvSpPr>
          <p:cNvPr id="3" name="Content Placeholder 2"/>
          <p:cNvSpPr>
            <a:spLocks noGrp="1"/>
          </p:cNvSpPr>
          <p:nvPr>
            <p:ph idx="1"/>
          </p:nvPr>
        </p:nvSpPr>
        <p:spPr>
          <a:xfrm>
            <a:off x="703383" y="1701799"/>
            <a:ext cx="7983415" cy="4421229"/>
          </a:xfrm>
        </p:spPr>
        <p:txBody>
          <a:bodyPr/>
          <a:lstStyle/>
          <a:p>
            <a:pPr marL="457200" indent="-457200">
              <a:buFont typeface="+mj-lt"/>
              <a:buAutoNum type="alphaUcPeriod"/>
            </a:pPr>
            <a:r>
              <a:rPr lang="en-US" dirty="0" smtClean="0"/>
              <a:t>Weigh materials accurately to the nearest gram. </a:t>
            </a:r>
          </a:p>
          <a:p>
            <a:pPr marL="457200" indent="-457200">
              <a:buFont typeface="+mj-lt"/>
              <a:buAutoNum type="alphaUcPeriod"/>
            </a:pPr>
            <a:r>
              <a:rPr lang="en-US" dirty="0" smtClean="0"/>
              <a:t>Write </a:t>
            </a:r>
            <a:r>
              <a:rPr lang="en-US" dirty="0"/>
              <a:t>a research paper that meets standards of publication in the field.</a:t>
            </a:r>
          </a:p>
          <a:p>
            <a:pPr marL="457200" indent="-457200">
              <a:buFont typeface="+mj-lt"/>
              <a:buAutoNum type="alphaUcPeriod"/>
            </a:pPr>
            <a:r>
              <a:rPr lang="en-US" dirty="0" smtClean="0"/>
              <a:t>Run </a:t>
            </a:r>
            <a:r>
              <a:rPr lang="en-US" dirty="0"/>
              <a:t>the hundred-yard dash on a dry track within fourteen seconds</a:t>
            </a:r>
            <a:r>
              <a:rPr lang="en-US" dirty="0" smtClean="0"/>
              <a:t>.</a:t>
            </a:r>
          </a:p>
          <a:p>
            <a:pPr marL="457200" indent="-457200">
              <a:buFont typeface="+mj-lt"/>
              <a:buAutoNum type="alphaUcPeriod"/>
            </a:pPr>
            <a:r>
              <a:rPr lang="en-US" dirty="0" smtClean="0"/>
              <a:t>Clear all the jelly and earn 100000 points.</a:t>
            </a:r>
          </a:p>
          <a:p>
            <a:pPr marL="457200" indent="-457200">
              <a:buFont typeface="+mj-lt"/>
              <a:buAutoNum type="alphaUcPeriod"/>
            </a:pPr>
            <a:endParaRPr lang="en-US" dirty="0"/>
          </a:p>
          <a:p>
            <a:pPr marL="0" indent="0">
              <a:buNone/>
            </a:pPr>
            <a:r>
              <a:rPr lang="en-US" dirty="0" smtClean="0"/>
              <a:t>Identify the criterion associated with each objective.</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36</a:t>
            </a:fld>
            <a:endParaRPr lang="en-US"/>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Additional Characteristic: Audience</a:t>
            </a:r>
            <a:br>
              <a:rPr lang="en-US" dirty="0" smtClean="0"/>
            </a:br>
            <a:r>
              <a:rPr lang="en-US" sz="2667" dirty="0" smtClean="0"/>
              <a:t>not required</a:t>
            </a:r>
            <a:endParaRPr lang="en-US" sz="2667" dirty="0"/>
          </a:p>
        </p:txBody>
      </p:sp>
      <p:sp>
        <p:nvSpPr>
          <p:cNvPr id="3" name="Content Placeholder 2"/>
          <p:cNvSpPr>
            <a:spLocks noGrp="1"/>
          </p:cNvSpPr>
          <p:nvPr>
            <p:ph idx="1"/>
          </p:nvPr>
        </p:nvSpPr>
        <p:spPr>
          <a:xfrm>
            <a:off x="703383" y="1443567"/>
            <a:ext cx="8161217" cy="4679462"/>
          </a:xfrm>
        </p:spPr>
        <p:txBody>
          <a:bodyPr>
            <a:normAutofit/>
          </a:bodyPr>
          <a:lstStyle/>
          <a:p>
            <a:r>
              <a:rPr lang="en-US" dirty="0" err="1" smtClean="0"/>
              <a:t>Heinich</a:t>
            </a:r>
            <a:r>
              <a:rPr lang="en-US" dirty="0" smtClean="0"/>
              <a:t>, </a:t>
            </a:r>
            <a:r>
              <a:rPr lang="en-US" dirty="0" err="1" smtClean="0"/>
              <a:t>Molenda</a:t>
            </a:r>
            <a:r>
              <a:rPr lang="en-US" dirty="0" smtClean="0"/>
              <a:t>, Russell &amp; </a:t>
            </a:r>
            <a:r>
              <a:rPr lang="en-US" dirty="0" err="1" smtClean="0"/>
              <a:t>Smaldino</a:t>
            </a:r>
            <a:r>
              <a:rPr lang="en-US" dirty="0" smtClean="0"/>
              <a:t> (1996) elaborated on </a:t>
            </a:r>
            <a:r>
              <a:rPr lang="en-US" dirty="0" err="1" smtClean="0"/>
              <a:t>Mager’s</a:t>
            </a:r>
            <a:r>
              <a:rPr lang="en-US" dirty="0" smtClean="0"/>
              <a:t> model by adding “Audience” as a fourth characteristic. </a:t>
            </a:r>
          </a:p>
          <a:p>
            <a:r>
              <a:rPr lang="en-US" dirty="0" smtClean="0"/>
              <a:t>“Slash” courses may need to consider two audiences: undergraduate and graduate students.</a:t>
            </a:r>
          </a:p>
          <a:p>
            <a:r>
              <a:rPr lang="en-US" dirty="0" smtClean="0"/>
              <a:t>What is the “audience” specified in the following objective: “Given a bar, line, or circle graph, the seventh-grade mathematics student will be able to verbally present all the statistical or numerical information shown on the graph with 100 percent accuracy.” (</a:t>
            </a:r>
            <a:r>
              <a:rPr lang="en-US" dirty="0" err="1" smtClean="0"/>
              <a:t>Smaldino</a:t>
            </a:r>
            <a:r>
              <a:rPr lang="en-US" dirty="0" smtClean="0"/>
              <a:t> &amp; Russell 2005 p. 57)</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37</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4614436"/>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97367"/>
            <a:ext cx="8440615" cy="842433"/>
          </a:xfrm>
        </p:spPr>
        <p:txBody>
          <a:bodyPr>
            <a:normAutofit fontScale="90000"/>
          </a:bodyPr>
          <a:lstStyle/>
          <a:p>
            <a:r>
              <a:rPr lang="en-US" dirty="0" smtClean="0"/>
              <a:t>Putting It All Together</a:t>
            </a:r>
            <a:br>
              <a:rPr lang="en-US" dirty="0" smtClean="0"/>
            </a:br>
            <a:r>
              <a:rPr lang="en-US" sz="2667" dirty="0" smtClean="0"/>
              <a:t>Audience, Behavior, Condition, Degree of mastery </a:t>
            </a:r>
            <a:endParaRPr lang="en-US" sz="2667" dirty="0"/>
          </a:p>
        </p:txBody>
      </p:sp>
      <p:sp>
        <p:nvSpPr>
          <p:cNvPr id="3" name="Content Placeholder 2"/>
          <p:cNvSpPr>
            <a:spLocks noGrp="1"/>
          </p:cNvSpPr>
          <p:nvPr>
            <p:ph idx="1"/>
          </p:nvPr>
        </p:nvSpPr>
        <p:spPr>
          <a:xfrm>
            <a:off x="703383" y="1443567"/>
            <a:ext cx="8161217" cy="4679462"/>
          </a:xfrm>
        </p:spPr>
        <p:txBody>
          <a:bodyPr>
            <a:normAutofit/>
          </a:bodyPr>
          <a:lstStyle/>
          <a:p>
            <a:pPr marL="457200" indent="-457200">
              <a:buFont typeface="+mj-lt"/>
              <a:buAutoNum type="arabicPeriod"/>
            </a:pPr>
            <a:r>
              <a:rPr lang="en-US" dirty="0" smtClean="0"/>
              <a:t>Given a bar, line, or circle graph,</a:t>
            </a:r>
          </a:p>
          <a:p>
            <a:pPr marL="457200" indent="-457200">
              <a:buFont typeface="+mj-lt"/>
              <a:buAutoNum type="arabicPeriod"/>
            </a:pPr>
            <a:r>
              <a:rPr lang="en-US" dirty="0" smtClean="0"/>
              <a:t>…the seventh-grade mathematics student…</a:t>
            </a:r>
          </a:p>
          <a:p>
            <a:pPr marL="457200" indent="-457200">
              <a:buFont typeface="+mj-lt"/>
              <a:buAutoNum type="arabicPeriod"/>
            </a:pPr>
            <a:r>
              <a:rPr lang="en-US" dirty="0" smtClean="0"/>
              <a:t>…will be able to verbally present all the statistical or numerical information shown on the graph…</a:t>
            </a:r>
          </a:p>
          <a:p>
            <a:pPr marL="457200" indent="-457200">
              <a:buFont typeface="+mj-lt"/>
              <a:buAutoNum type="arabicPeriod"/>
            </a:pPr>
            <a:r>
              <a:rPr lang="en-US" dirty="0" smtClean="0"/>
              <a:t>…with 100 percent accuracy. </a:t>
            </a:r>
          </a:p>
          <a:p>
            <a:pPr marL="457200" indent="-457200">
              <a:buFont typeface="+mj-lt"/>
              <a:buAutoNum type="arabicPeriod"/>
            </a:pPr>
            <a:endParaRPr lang="en-US" dirty="0" smtClean="0"/>
          </a:p>
          <a:p>
            <a:pPr marL="457200" indent="-457200">
              <a:buNone/>
            </a:pPr>
            <a:r>
              <a:rPr lang="en-US" dirty="0" smtClean="0"/>
              <a:t>(adapted from </a:t>
            </a:r>
            <a:r>
              <a:rPr lang="en-US" dirty="0" err="1" smtClean="0"/>
              <a:t>Smaldino</a:t>
            </a:r>
            <a:r>
              <a:rPr lang="en-US" dirty="0" smtClean="0"/>
              <a:t> &amp; Russell 2005 p. 57)</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38</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461443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Learning objectives that need your help!</a:t>
            </a:r>
            <a:br>
              <a:rPr lang="en-US" dirty="0" smtClean="0"/>
            </a:br>
            <a:r>
              <a:rPr lang="en-US" sz="2667" dirty="0" smtClean="0"/>
              <a:t>Can these be assessed?</a:t>
            </a:r>
            <a:endParaRPr lang="en-US" sz="2667"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Demonstrate a thorough comprehension of…</a:t>
            </a:r>
          </a:p>
          <a:p>
            <a:pPr marL="457200" indent="-457200">
              <a:buFont typeface="+mj-lt"/>
              <a:buAutoNum type="arabicPeriod"/>
            </a:pPr>
            <a:r>
              <a:rPr lang="en-US" dirty="0" smtClean="0"/>
              <a:t>Have a favorable attitude toward reading.</a:t>
            </a:r>
          </a:p>
          <a:p>
            <a:pPr marL="457200" indent="-457200">
              <a:buFont typeface="+mj-lt"/>
              <a:buAutoNum type="arabicPeriod"/>
            </a:pPr>
            <a:r>
              <a:rPr lang="en-US" dirty="0" smtClean="0"/>
              <a:t>Develop a positive attitude toward…</a:t>
            </a:r>
          </a:p>
          <a:p>
            <a:pPr marL="457200" indent="-457200">
              <a:buFont typeface="+mj-lt"/>
              <a:buAutoNum type="arabicPeriod"/>
            </a:pPr>
            <a:r>
              <a:rPr lang="en-US" dirty="0" smtClean="0"/>
              <a:t>Given twenty minutes of instruction and a lab exercise, be able to develop an understanding of the difference between igneous, metamorphic, and sedimentary rocks. Criterion: 80 percent correct.</a:t>
            </a:r>
          </a:p>
          <a:p>
            <a:pPr marL="457200" indent="-457200">
              <a:buFont typeface="+mj-lt"/>
              <a:buAutoNum type="arabicPeriod"/>
            </a:pPr>
            <a:r>
              <a:rPr lang="en-US" dirty="0" smtClean="0"/>
              <a:t>The student will learn the basic sanitary standards in the food industry, according to local and state codes.</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39</a:t>
            </a:fld>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6567"/>
            <a:ext cx="8440615" cy="842433"/>
          </a:xfrm>
        </p:spPr>
        <p:txBody>
          <a:bodyPr/>
          <a:lstStyle/>
          <a:p>
            <a:r>
              <a:rPr lang="en-US" dirty="0" smtClean="0"/>
              <a:t>Constantly Confused Concepts</a:t>
            </a:r>
            <a:endParaRPr lang="en-US" dirty="0"/>
          </a:p>
        </p:txBody>
      </p:sp>
      <p:sp>
        <p:nvSpPr>
          <p:cNvPr id="3" name="Content Placeholder 2"/>
          <p:cNvSpPr>
            <a:spLocks noGrp="1"/>
          </p:cNvSpPr>
          <p:nvPr>
            <p:ph idx="1"/>
          </p:nvPr>
        </p:nvSpPr>
        <p:spPr>
          <a:xfrm>
            <a:off x="550983" y="965199"/>
            <a:ext cx="8440616" cy="5651501"/>
          </a:xfrm>
        </p:spPr>
        <p:txBody>
          <a:bodyPr>
            <a:normAutofit lnSpcReduction="10000"/>
          </a:bodyPr>
          <a:lstStyle/>
          <a:p>
            <a:pPr lvl="0">
              <a:spcBef>
                <a:spcPts val="0"/>
              </a:spcBef>
              <a:spcAft>
                <a:spcPts val="600"/>
              </a:spcAft>
              <a:buFont typeface="Symbol"/>
              <a:buChar char=""/>
            </a:pPr>
            <a:r>
              <a:rPr lang="en-US" sz="2600" b="1" dirty="0">
                <a:ea typeface="Times New Roman"/>
              </a:rPr>
              <a:t>Course </a:t>
            </a:r>
            <a:r>
              <a:rPr lang="en-US" sz="2600" b="1" dirty="0" smtClean="0">
                <a:ea typeface="Times New Roman"/>
              </a:rPr>
              <a:t>description (and goals)</a:t>
            </a:r>
          </a:p>
          <a:p>
            <a:pPr lvl="1">
              <a:spcBef>
                <a:spcPts val="0"/>
              </a:spcBef>
              <a:spcAft>
                <a:spcPts val="600"/>
              </a:spcAft>
              <a:buFont typeface="Courier New"/>
              <a:buChar char="o"/>
            </a:pPr>
            <a:r>
              <a:rPr lang="en-US" sz="2600" dirty="0" smtClean="0">
                <a:ea typeface="Times New Roman"/>
              </a:rPr>
              <a:t>“</a:t>
            </a:r>
            <a:r>
              <a:rPr lang="en-US" sz="2600" dirty="0">
                <a:ea typeface="Times New Roman"/>
              </a:rPr>
              <a:t>tells you something about the content and procedures of a course” (</a:t>
            </a:r>
            <a:r>
              <a:rPr lang="en-US" sz="2600" dirty="0" err="1">
                <a:ea typeface="Times New Roman"/>
              </a:rPr>
              <a:t>Mager</a:t>
            </a:r>
            <a:r>
              <a:rPr lang="en-US" sz="2600" dirty="0">
                <a:ea typeface="Times New Roman"/>
              </a:rPr>
              <a:t> 1984, p. 11)</a:t>
            </a:r>
            <a:r>
              <a:rPr lang="en-US" sz="2600" dirty="0" smtClean="0">
                <a:ea typeface="Times New Roman"/>
              </a:rPr>
              <a:t>.</a:t>
            </a:r>
            <a:endParaRPr lang="en-US" sz="2600" b="1" dirty="0" smtClean="0">
              <a:ea typeface="Times New Roman"/>
            </a:endParaRPr>
          </a:p>
          <a:p>
            <a:pPr lvl="0">
              <a:spcBef>
                <a:spcPts val="0"/>
              </a:spcBef>
              <a:spcAft>
                <a:spcPts val="600"/>
              </a:spcAft>
              <a:buFont typeface="Symbol"/>
              <a:buChar char=""/>
            </a:pPr>
            <a:r>
              <a:rPr lang="en-US" sz="2600" b="1" dirty="0">
                <a:ea typeface="Times New Roman"/>
              </a:rPr>
              <a:t>Learning </a:t>
            </a:r>
            <a:r>
              <a:rPr lang="en-US" sz="2600" b="1" dirty="0" smtClean="0">
                <a:ea typeface="Times New Roman"/>
              </a:rPr>
              <a:t>objectives: (what’s supposed to happen)</a:t>
            </a:r>
            <a:endParaRPr lang="en-US" sz="2600" b="1" dirty="0">
              <a:ea typeface="Times New Roman"/>
            </a:endParaRPr>
          </a:p>
          <a:p>
            <a:pPr lvl="1">
              <a:spcBef>
                <a:spcPts val="0"/>
              </a:spcBef>
              <a:spcAft>
                <a:spcPts val="600"/>
              </a:spcAft>
              <a:buFont typeface="Courier New"/>
              <a:buChar char="o"/>
            </a:pPr>
            <a:r>
              <a:rPr lang="en-US" sz="2600" b="1" dirty="0">
                <a:ea typeface="Times New Roman"/>
              </a:rPr>
              <a:t>Course objectives: </a:t>
            </a:r>
            <a:r>
              <a:rPr lang="en-US" sz="2600" dirty="0">
                <a:ea typeface="Times New Roman"/>
              </a:rPr>
              <a:t>(also referred to as competencies and/or course outcomes)</a:t>
            </a:r>
          </a:p>
          <a:p>
            <a:pPr lvl="2">
              <a:spcBef>
                <a:spcPts val="0"/>
              </a:spcBef>
              <a:spcAft>
                <a:spcPts val="600"/>
              </a:spcAft>
              <a:buFont typeface="Wingdings" charset="2"/>
              <a:buChar char="§"/>
            </a:pPr>
            <a:r>
              <a:rPr lang="en-US" sz="2000" dirty="0">
                <a:ea typeface="Times New Roman"/>
              </a:rPr>
              <a:t>Describe “a desired outcome of a course” (</a:t>
            </a:r>
            <a:r>
              <a:rPr lang="en-US" sz="2000" dirty="0" err="1">
                <a:ea typeface="Times New Roman"/>
              </a:rPr>
              <a:t>Mager</a:t>
            </a:r>
            <a:r>
              <a:rPr lang="en-US" sz="2000" dirty="0">
                <a:ea typeface="Times New Roman"/>
              </a:rPr>
              <a:t> 1984, p. 11).</a:t>
            </a:r>
          </a:p>
          <a:p>
            <a:pPr lvl="2">
              <a:spcBef>
                <a:spcPts val="0"/>
              </a:spcBef>
              <a:spcAft>
                <a:spcPts val="600"/>
              </a:spcAft>
              <a:buFont typeface="Wingdings" charset="2"/>
              <a:buChar char="§"/>
            </a:pPr>
            <a:r>
              <a:rPr lang="en-US" sz="2000" dirty="0">
                <a:ea typeface="Times New Roman"/>
              </a:rPr>
              <a:t>Focus on broad skills or attitudes students are expected to achieve.</a:t>
            </a:r>
          </a:p>
          <a:p>
            <a:pPr lvl="2">
              <a:spcBef>
                <a:spcPts val="0"/>
              </a:spcBef>
              <a:spcAft>
                <a:spcPts val="600"/>
              </a:spcAft>
              <a:buFont typeface="Wingdings" charset="2"/>
              <a:buChar char="§"/>
            </a:pPr>
            <a:r>
              <a:rPr lang="en-US" sz="2000" dirty="0">
                <a:ea typeface="Times New Roman"/>
              </a:rPr>
              <a:t>These skills can be listed on a resume (e.g., Create PowerPoint presentations)</a:t>
            </a:r>
            <a:r>
              <a:rPr lang="en-US" sz="2000" dirty="0" smtClean="0">
                <a:ea typeface="Times New Roman"/>
              </a:rPr>
              <a:t>.</a:t>
            </a:r>
          </a:p>
          <a:p>
            <a:pPr lvl="1">
              <a:spcBef>
                <a:spcPts val="0"/>
              </a:spcBef>
              <a:spcAft>
                <a:spcPts val="600"/>
              </a:spcAft>
              <a:buFont typeface="Courier New"/>
              <a:buChar char="o"/>
            </a:pPr>
            <a:r>
              <a:rPr lang="en-US" sz="2600" b="1" dirty="0" smtClean="0">
                <a:ea typeface="Times New Roman"/>
              </a:rPr>
              <a:t>Module </a:t>
            </a:r>
            <a:r>
              <a:rPr lang="en-US" sz="2600" b="1" dirty="0">
                <a:ea typeface="Times New Roman"/>
              </a:rPr>
              <a:t>objectives</a:t>
            </a:r>
          </a:p>
          <a:p>
            <a:pPr lvl="2">
              <a:spcBef>
                <a:spcPts val="0"/>
              </a:spcBef>
              <a:spcAft>
                <a:spcPts val="600"/>
              </a:spcAft>
              <a:buFont typeface="Wingdings" charset="2"/>
              <a:buChar char="§"/>
            </a:pPr>
            <a:r>
              <a:rPr lang="en-US" sz="2000" dirty="0">
                <a:ea typeface="Times New Roman"/>
              </a:rPr>
              <a:t>the individual steps required to achieve the broader </a:t>
            </a:r>
            <a:r>
              <a:rPr lang="en-US" sz="2000" dirty="0" smtClean="0">
                <a:ea typeface="Times New Roman"/>
              </a:rPr>
              <a:t>course objectives (e.g., Insert Images into a PowerPoint presentation).</a:t>
            </a:r>
            <a:endParaRPr lang="en-US" sz="2600" b="1" dirty="0">
              <a:solidFill>
                <a:schemeClr val="tx2">
                  <a:lumMod val="75000"/>
                </a:schemeClr>
              </a:solidFill>
              <a:ea typeface="Times New Roman"/>
            </a:endParaRPr>
          </a:p>
          <a:p>
            <a:pPr lvl="0">
              <a:spcBef>
                <a:spcPts val="0"/>
              </a:spcBef>
              <a:spcAft>
                <a:spcPts val="600"/>
              </a:spcAft>
              <a:buFont typeface="Symbol"/>
              <a:buChar char=""/>
            </a:pPr>
            <a:r>
              <a:rPr lang="en-US" sz="2600" b="1" dirty="0" smtClean="0">
                <a:ea typeface="Times New Roman"/>
              </a:rPr>
              <a:t>Learning outcomes: (what happened)</a:t>
            </a:r>
          </a:p>
          <a:p>
            <a:pPr marL="0" indent="0">
              <a:buNone/>
            </a:pP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0974513"/>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703384" y="2645160"/>
            <a:ext cx="8047403" cy="976320"/>
          </a:xfrm>
        </p:spPr>
        <p:txBody>
          <a:bodyPr>
            <a:normAutofit fontScale="90000"/>
          </a:bodyPr>
          <a:lstStyle/>
          <a:p>
            <a:r>
              <a:rPr lang="en-US" dirty="0" smtClean="0"/>
              <a:t>Uncover</a:t>
            </a:r>
            <a:br>
              <a:rPr lang="en-US" dirty="0" smtClean="0"/>
            </a:br>
            <a:r>
              <a:rPr lang="en-US" dirty="0" smtClean="0"/>
              <a:t>the inner learning objectives</a:t>
            </a:r>
            <a:endParaRPr lang="en-US" i="1" dirty="0"/>
          </a:p>
        </p:txBody>
      </p:sp>
      <p:sp>
        <p:nvSpPr>
          <p:cNvPr id="7" name="Subtitle 6"/>
          <p:cNvSpPr>
            <a:spLocks noGrp="1"/>
          </p:cNvSpPr>
          <p:nvPr>
            <p:ph type="subTitle" idx="1"/>
          </p:nvPr>
        </p:nvSpPr>
        <p:spPr/>
        <p:txBody>
          <a:bodyPr/>
          <a:lstStyle/>
          <a:p>
            <a:endParaRPr lang="en-US" dirty="0"/>
          </a:p>
        </p:txBody>
      </p:sp>
      <p:sp>
        <p:nvSpPr>
          <p:cNvPr id="5" name="Slide Number Placeholder 4"/>
          <p:cNvSpPr>
            <a:spLocks noGrp="1"/>
          </p:cNvSpPr>
          <p:nvPr>
            <p:ph type="sldNum" sz="quarter" idx="4294967295"/>
          </p:nvPr>
        </p:nvSpPr>
        <p:spPr>
          <a:xfrm>
            <a:off x="6540500" y="6356350"/>
            <a:ext cx="2133600" cy="365125"/>
          </a:xfrm>
        </p:spPr>
        <p:txBody>
          <a:bodyPr/>
          <a:lstStyle/>
          <a:p>
            <a:fld id="{50A2839A-B22A-6440-B709-7F07E1B8B9A6}" type="slidenum">
              <a:rPr lang="en-US" smtClean="0"/>
              <a:pPr/>
              <a:t>40</a:t>
            </a:fld>
            <a:endParaRPr lang="en-US" dirty="0"/>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Inner Learning Objectives  </a:t>
            </a:r>
            <a:endParaRPr lang="en-US" dirty="0"/>
          </a:p>
        </p:txBody>
      </p:sp>
      <p:sp>
        <p:nvSpPr>
          <p:cNvPr id="3" name="Content Placeholder 2"/>
          <p:cNvSpPr>
            <a:spLocks noGrp="1"/>
          </p:cNvSpPr>
          <p:nvPr>
            <p:ph idx="1"/>
          </p:nvPr>
        </p:nvSpPr>
        <p:spPr/>
        <p:txBody>
          <a:bodyPr/>
          <a:lstStyle/>
          <a:p>
            <a:r>
              <a:rPr lang="en-US" dirty="0" smtClean="0"/>
              <a:t>As a Quality Matters reviewer, I have frequently encountered courses where some of the learning objectives remained "inner," very much a part of the instructor's underlying goals for the course but never articulated to students.</a:t>
            </a:r>
          </a:p>
          <a:p>
            <a:r>
              <a:rPr lang="en-US" dirty="0" smtClean="0"/>
              <a:t>Recommending that they be formulated, or even drafting some as examples, then becomes part of the review feedback.</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41</a:t>
            </a:fld>
            <a:endParaRPr lang="en-US"/>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1967"/>
            <a:ext cx="8440615" cy="842433"/>
          </a:xfrm>
        </p:spPr>
        <p:txBody>
          <a:bodyPr>
            <a:normAutofit fontScale="90000"/>
          </a:bodyPr>
          <a:lstStyle/>
          <a:p>
            <a:r>
              <a:rPr lang="en-US" dirty="0" smtClean="0"/>
              <a:t>My Feedback on QM Reviews:</a:t>
            </a:r>
            <a:br>
              <a:rPr lang="en-US" dirty="0" smtClean="0"/>
            </a:br>
            <a:r>
              <a:rPr lang="en-US" sz="2667" dirty="0" smtClean="0"/>
              <a:t>Biology Course</a:t>
            </a:r>
            <a:endParaRPr lang="en-US" sz="2667" dirty="0"/>
          </a:p>
        </p:txBody>
      </p:sp>
      <p:sp>
        <p:nvSpPr>
          <p:cNvPr id="3" name="Content Placeholder 2"/>
          <p:cNvSpPr>
            <a:spLocks noGrp="1"/>
          </p:cNvSpPr>
          <p:nvPr>
            <p:ph idx="1"/>
          </p:nvPr>
        </p:nvSpPr>
        <p:spPr>
          <a:xfrm>
            <a:off x="703383" y="1308100"/>
            <a:ext cx="7983415" cy="5549900"/>
          </a:xfrm>
        </p:spPr>
        <p:txBody>
          <a:bodyPr>
            <a:normAutofit/>
          </a:bodyPr>
          <a:lstStyle/>
          <a:p>
            <a:r>
              <a:rPr lang="en-US" i="1" dirty="0" smtClean="0"/>
              <a:t>“</a:t>
            </a:r>
            <a:r>
              <a:rPr lang="en-US" dirty="0" smtClean="0"/>
              <a:t>Given the thought-provoking questions included in chapter discussions, please consider adding a course level learning objective like ‘Relate course concepts to contemporary medical and ethical debates and articulate your own position.’” </a:t>
            </a:r>
          </a:p>
          <a:p>
            <a:r>
              <a:rPr lang="en-US" dirty="0" smtClean="0"/>
              <a:t>What domain/</a:t>
            </a:r>
            <a:r>
              <a:rPr lang="en-US" dirty="0" err="1" smtClean="0"/>
              <a:t>s</a:t>
            </a:r>
            <a:r>
              <a:rPr lang="en-US" dirty="0" smtClean="0"/>
              <a:t> does this proposed objective relate to?</a:t>
            </a:r>
          </a:p>
          <a:p>
            <a:pPr marL="857250" lvl="1" indent="-457200">
              <a:buFont typeface="+mj-lt"/>
              <a:buAutoNum type="alphaUcPeriod"/>
            </a:pPr>
            <a:r>
              <a:rPr lang="en-US" dirty="0" smtClean="0"/>
              <a:t>Cognitive</a:t>
            </a:r>
          </a:p>
          <a:p>
            <a:pPr marL="857250" lvl="1" indent="-457200">
              <a:buFont typeface="+mj-lt"/>
              <a:buAutoNum type="alphaUcPeriod"/>
            </a:pPr>
            <a:r>
              <a:rPr lang="en-US" dirty="0" smtClean="0"/>
              <a:t>Psychomotor</a:t>
            </a:r>
          </a:p>
          <a:p>
            <a:pPr marL="857250" lvl="1" indent="-457200">
              <a:buFont typeface="+mj-lt"/>
              <a:buAutoNum type="alphaUcPeriod"/>
            </a:pPr>
            <a:r>
              <a:rPr lang="en-US" dirty="0" smtClean="0"/>
              <a:t>Affective</a:t>
            </a:r>
          </a:p>
          <a:p>
            <a:pPr marL="857250" lvl="1" indent="-457200">
              <a:buFont typeface="+mj-lt"/>
              <a:buAutoNum type="alphaUcPeriod"/>
            </a:pPr>
            <a:r>
              <a:rPr lang="en-US" dirty="0" smtClean="0"/>
              <a:t>Interpersonal</a:t>
            </a:r>
          </a:p>
        </p:txBody>
      </p:sp>
      <p:sp>
        <p:nvSpPr>
          <p:cNvPr id="4" name="Slide Number Placeholder 3"/>
          <p:cNvSpPr>
            <a:spLocks noGrp="1"/>
          </p:cNvSpPr>
          <p:nvPr>
            <p:ph type="sldNum" sz="quarter" idx="12"/>
          </p:nvPr>
        </p:nvSpPr>
        <p:spPr/>
        <p:txBody>
          <a:bodyPr/>
          <a:lstStyle/>
          <a:p>
            <a:fld id="{50A2839A-B22A-6440-B709-7F07E1B8B9A6}" type="slidenum">
              <a:rPr lang="en-US" smtClean="0"/>
              <a:pPr/>
              <a:t>42</a:t>
            </a:fld>
            <a:endParaRPr lang="en-US"/>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1967"/>
            <a:ext cx="8440615" cy="842433"/>
          </a:xfrm>
        </p:spPr>
        <p:txBody>
          <a:bodyPr>
            <a:normAutofit fontScale="90000"/>
          </a:bodyPr>
          <a:lstStyle/>
          <a:p>
            <a:r>
              <a:rPr lang="en-US" dirty="0" smtClean="0"/>
              <a:t>My Feedback on QM Reviews:</a:t>
            </a:r>
            <a:br>
              <a:rPr lang="en-US" dirty="0" smtClean="0"/>
            </a:br>
            <a:r>
              <a:rPr lang="en-US" dirty="0" smtClean="0"/>
              <a:t>English as a Second Language</a:t>
            </a:r>
            <a:endParaRPr lang="en-US" dirty="0"/>
          </a:p>
        </p:txBody>
      </p:sp>
      <p:sp>
        <p:nvSpPr>
          <p:cNvPr id="3" name="Content Placeholder 2"/>
          <p:cNvSpPr>
            <a:spLocks noGrp="1"/>
          </p:cNvSpPr>
          <p:nvPr>
            <p:ph idx="1"/>
          </p:nvPr>
        </p:nvSpPr>
        <p:spPr>
          <a:xfrm>
            <a:off x="703383" y="1308100"/>
            <a:ext cx="7983415" cy="5549900"/>
          </a:xfrm>
        </p:spPr>
        <p:txBody>
          <a:bodyPr>
            <a:normAutofit/>
          </a:bodyPr>
          <a:lstStyle/>
          <a:p>
            <a:r>
              <a:rPr lang="en-US" i="1" dirty="0" smtClean="0"/>
              <a:t>“</a:t>
            </a:r>
            <a:r>
              <a:rPr lang="en-US" dirty="0" smtClean="0"/>
              <a:t>There appears to be at least one additional course level learning objective that is not listed, however: a suggestion might be ‘Create digital learning objects that could be used in an authentic ESL environment.’”</a:t>
            </a:r>
          </a:p>
          <a:p>
            <a:r>
              <a:rPr lang="en-US" dirty="0"/>
              <a:t>What </a:t>
            </a:r>
            <a:r>
              <a:rPr lang="en-US" dirty="0" smtClean="0"/>
              <a:t>domain/</a:t>
            </a:r>
            <a:r>
              <a:rPr lang="en-US" dirty="0" err="1" smtClean="0"/>
              <a:t>s</a:t>
            </a:r>
            <a:r>
              <a:rPr lang="en-US" dirty="0" smtClean="0"/>
              <a:t> </a:t>
            </a:r>
            <a:r>
              <a:rPr lang="en-US" dirty="0"/>
              <a:t>does this proposed objective relate to?</a:t>
            </a:r>
          </a:p>
          <a:p>
            <a:pPr marL="857250" lvl="1" indent="-457200">
              <a:buFont typeface="+mj-lt"/>
              <a:buAutoNum type="alphaUcPeriod"/>
            </a:pPr>
            <a:r>
              <a:rPr lang="en-US" dirty="0"/>
              <a:t>Cognitive</a:t>
            </a:r>
          </a:p>
          <a:p>
            <a:pPr marL="857250" lvl="1" indent="-457200">
              <a:buFont typeface="+mj-lt"/>
              <a:buAutoNum type="alphaUcPeriod"/>
            </a:pPr>
            <a:r>
              <a:rPr lang="en-US" dirty="0"/>
              <a:t>Psychomotor</a:t>
            </a:r>
          </a:p>
          <a:p>
            <a:pPr marL="857250" lvl="1" indent="-457200">
              <a:buFont typeface="+mj-lt"/>
              <a:buAutoNum type="alphaUcPeriod"/>
            </a:pPr>
            <a:r>
              <a:rPr lang="en-US" dirty="0"/>
              <a:t>Affective</a:t>
            </a:r>
          </a:p>
          <a:p>
            <a:pPr marL="857250" lvl="1" indent="-457200">
              <a:buFont typeface="+mj-lt"/>
              <a:buAutoNum type="alphaUcPeriod"/>
            </a:pPr>
            <a:r>
              <a:rPr lang="en-US" dirty="0"/>
              <a:t>Interpersonal</a:t>
            </a:r>
          </a:p>
          <a:p>
            <a:pPr marL="0" indent="0">
              <a:buNone/>
            </a:pPr>
            <a:endParaRPr lang="en-US" dirty="0" smtClean="0"/>
          </a:p>
        </p:txBody>
      </p:sp>
      <p:sp>
        <p:nvSpPr>
          <p:cNvPr id="4" name="Slide Number Placeholder 3"/>
          <p:cNvSpPr>
            <a:spLocks noGrp="1"/>
          </p:cNvSpPr>
          <p:nvPr>
            <p:ph type="sldNum" sz="quarter" idx="12"/>
          </p:nvPr>
        </p:nvSpPr>
        <p:spPr/>
        <p:txBody>
          <a:bodyPr/>
          <a:lstStyle/>
          <a:p>
            <a:fld id="{50A2839A-B22A-6440-B709-7F07E1B8B9A6}" type="slidenum">
              <a:rPr lang="en-US" smtClean="0"/>
              <a:pPr/>
              <a:t>43</a:t>
            </a:fld>
            <a:endParaRPr lang="en-US"/>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Feedback on QM Reviews:</a:t>
            </a:r>
            <a:br>
              <a:rPr lang="en-US" dirty="0" smtClean="0"/>
            </a:br>
            <a:r>
              <a:rPr lang="en-US" dirty="0" smtClean="0"/>
              <a:t>Education</a:t>
            </a:r>
            <a:endParaRPr lang="en-US" dirty="0"/>
          </a:p>
        </p:txBody>
      </p:sp>
      <p:sp>
        <p:nvSpPr>
          <p:cNvPr id="3" name="Content Placeholder 2"/>
          <p:cNvSpPr>
            <a:spLocks noGrp="1"/>
          </p:cNvSpPr>
          <p:nvPr>
            <p:ph idx="1"/>
          </p:nvPr>
        </p:nvSpPr>
        <p:spPr>
          <a:xfrm>
            <a:off x="703383" y="1227666"/>
            <a:ext cx="7983415" cy="5617633"/>
          </a:xfrm>
        </p:spPr>
        <p:txBody>
          <a:bodyPr>
            <a:normAutofit/>
          </a:bodyPr>
          <a:lstStyle/>
          <a:p>
            <a:r>
              <a:rPr lang="en-US" i="1" dirty="0" smtClean="0"/>
              <a:t>“</a:t>
            </a:r>
            <a:r>
              <a:rPr lang="en-US" dirty="0" smtClean="0"/>
              <a:t>Based on the final blog assignment, which appears to be a capstone assignment for the class, please consider also adding objectives like ‘Explore communication and collaboration strategies that enhance the online learning experience’ and ‘Reflect on your growth in utilizing learning technologies to become a more successful learner’ or something like that.”</a:t>
            </a:r>
            <a:endParaRPr lang="en-US" i="1" dirty="0" smtClean="0"/>
          </a:p>
          <a:p>
            <a:r>
              <a:rPr lang="en-US" dirty="0"/>
              <a:t>What </a:t>
            </a:r>
            <a:r>
              <a:rPr lang="en-US" dirty="0" smtClean="0"/>
              <a:t>domain/</a:t>
            </a:r>
            <a:r>
              <a:rPr lang="en-US" dirty="0" err="1" smtClean="0"/>
              <a:t>s</a:t>
            </a:r>
            <a:r>
              <a:rPr lang="en-US" dirty="0" smtClean="0"/>
              <a:t> </a:t>
            </a:r>
            <a:r>
              <a:rPr lang="en-US" dirty="0"/>
              <a:t>does this proposed objective relate to?</a:t>
            </a:r>
          </a:p>
          <a:p>
            <a:pPr marL="857250" lvl="1" indent="-457200">
              <a:buFont typeface="+mj-lt"/>
              <a:buAutoNum type="alphaUcPeriod"/>
            </a:pPr>
            <a:r>
              <a:rPr lang="en-US" dirty="0"/>
              <a:t>Cognitive</a:t>
            </a:r>
          </a:p>
          <a:p>
            <a:pPr marL="857250" lvl="1" indent="-457200">
              <a:buFont typeface="+mj-lt"/>
              <a:buAutoNum type="alphaUcPeriod"/>
            </a:pPr>
            <a:r>
              <a:rPr lang="en-US" dirty="0"/>
              <a:t>Psychomotor</a:t>
            </a:r>
          </a:p>
          <a:p>
            <a:pPr marL="857250" lvl="1" indent="-457200">
              <a:buFont typeface="+mj-lt"/>
              <a:buAutoNum type="alphaUcPeriod"/>
            </a:pPr>
            <a:r>
              <a:rPr lang="en-US" dirty="0"/>
              <a:t>Affective</a:t>
            </a:r>
          </a:p>
          <a:p>
            <a:pPr marL="857250" lvl="1" indent="-457200">
              <a:buFont typeface="+mj-lt"/>
              <a:buAutoNum type="alphaUcPeriod"/>
            </a:pPr>
            <a:r>
              <a:rPr lang="en-US" dirty="0" smtClean="0"/>
              <a:t>Interpersonal</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44</a:t>
            </a:fld>
            <a:endParaRPr lang="en-US"/>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Feedback on QM Reviews:</a:t>
            </a:r>
            <a:br>
              <a:rPr lang="en-US" dirty="0" smtClean="0"/>
            </a:br>
            <a:r>
              <a:rPr lang="en-US" dirty="0" smtClean="0"/>
              <a:t>Instructional Design</a:t>
            </a:r>
            <a:endParaRPr lang="en-US" dirty="0"/>
          </a:p>
        </p:txBody>
      </p:sp>
      <p:sp>
        <p:nvSpPr>
          <p:cNvPr id="3" name="Content Placeholder 2"/>
          <p:cNvSpPr>
            <a:spLocks noGrp="1"/>
          </p:cNvSpPr>
          <p:nvPr>
            <p:ph idx="1"/>
          </p:nvPr>
        </p:nvSpPr>
        <p:spPr>
          <a:xfrm>
            <a:off x="703383" y="1354667"/>
            <a:ext cx="7983415" cy="5277908"/>
          </a:xfrm>
        </p:spPr>
        <p:txBody>
          <a:bodyPr>
            <a:normAutofit/>
          </a:bodyPr>
          <a:lstStyle/>
          <a:p>
            <a:r>
              <a:rPr lang="en-US" i="1" dirty="0" smtClean="0"/>
              <a:t>“</a:t>
            </a:r>
            <a:r>
              <a:rPr lang="en-US" dirty="0" smtClean="0"/>
              <a:t>Since the group problem-solving process is such a critical part of this course, I would recommend adding an objective or objectives that directly relate this.”</a:t>
            </a:r>
          </a:p>
          <a:p>
            <a:r>
              <a:rPr lang="en-US" dirty="0"/>
              <a:t>What domain does this proposed objective relate to?</a:t>
            </a:r>
          </a:p>
          <a:p>
            <a:pPr marL="857250" lvl="1" indent="-457200">
              <a:buFont typeface="+mj-lt"/>
              <a:buAutoNum type="alphaUcPeriod"/>
            </a:pPr>
            <a:r>
              <a:rPr lang="en-US" dirty="0"/>
              <a:t>Cognitive</a:t>
            </a:r>
          </a:p>
          <a:p>
            <a:pPr marL="857250" lvl="1" indent="-457200">
              <a:buFont typeface="+mj-lt"/>
              <a:buAutoNum type="alphaUcPeriod"/>
            </a:pPr>
            <a:r>
              <a:rPr lang="en-US" dirty="0"/>
              <a:t>Psychomotor</a:t>
            </a:r>
          </a:p>
          <a:p>
            <a:pPr marL="857250" lvl="1" indent="-457200">
              <a:buFont typeface="+mj-lt"/>
              <a:buAutoNum type="alphaUcPeriod"/>
            </a:pPr>
            <a:r>
              <a:rPr lang="en-US" dirty="0"/>
              <a:t>Affective</a:t>
            </a:r>
          </a:p>
          <a:p>
            <a:pPr marL="857250" lvl="1" indent="-457200">
              <a:buFont typeface="+mj-lt"/>
              <a:buAutoNum type="alphaUcPeriod"/>
            </a:pPr>
            <a:r>
              <a:rPr lang="en-US" dirty="0"/>
              <a:t>Interpersonal</a:t>
            </a:r>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45</a:t>
            </a:fld>
            <a:endParaRPr lang="en-US"/>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SPCH 1113 Course Worksheet</a:t>
            </a:r>
            <a:endParaRPr lang="en-US" dirty="0"/>
          </a:p>
        </p:txBody>
      </p:sp>
      <p:sp>
        <p:nvSpPr>
          <p:cNvPr id="3" name="Content Placeholder 2"/>
          <p:cNvSpPr>
            <a:spLocks noGrp="1"/>
          </p:cNvSpPr>
          <p:nvPr>
            <p:ph idx="1"/>
          </p:nvPr>
        </p:nvSpPr>
        <p:spPr>
          <a:xfrm>
            <a:off x="703383" y="1354667"/>
            <a:ext cx="7983415" cy="5277908"/>
          </a:xfrm>
        </p:spPr>
        <p:txBody>
          <a:bodyPr>
            <a:normAutofit/>
          </a:bodyPr>
          <a:lstStyle/>
          <a:p>
            <a:pPr>
              <a:buNone/>
            </a:pPr>
            <a:r>
              <a:rPr lang="en-US" dirty="0" smtClean="0"/>
              <a:t>29. Identify any particular aspects of this course you would like specific feedback on from the Review Team. (If none, please enter "N/</a:t>
            </a:r>
            <a:r>
              <a:rPr lang="en-US" i="1" dirty="0" smtClean="0"/>
              <a:t>A.")</a:t>
            </a:r>
          </a:p>
          <a:p>
            <a:endParaRPr lang="en-US" i="1" dirty="0" smtClean="0"/>
          </a:p>
          <a:p>
            <a:pPr>
              <a:buNone/>
            </a:pPr>
            <a:r>
              <a:rPr lang="en-US" i="1" dirty="0" smtClean="0"/>
              <a:t>I crave help in making the Problem Solving Group Speeches less painful for the students. They constantly complain about having to do group work in an online class, but I know how vitally important group work is in the business world today and they need to learn that skill.</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46</a:t>
            </a:fld>
            <a:endParaRPr lang="en-US"/>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Objectives for a Nursing Course</a:t>
            </a:r>
            <a:endParaRPr lang="en-US" dirty="0"/>
          </a:p>
        </p:txBody>
      </p:sp>
      <p:sp>
        <p:nvSpPr>
          <p:cNvPr id="3" name="Content Placeholder 2"/>
          <p:cNvSpPr>
            <a:spLocks noGrp="1"/>
          </p:cNvSpPr>
          <p:nvPr>
            <p:ph idx="1"/>
          </p:nvPr>
        </p:nvSpPr>
        <p:spPr>
          <a:xfrm>
            <a:off x="703383" y="1854199"/>
            <a:ext cx="7983415" cy="4268829"/>
          </a:xfrm>
        </p:spPr>
        <p:txBody>
          <a:bodyPr/>
          <a:lstStyle/>
          <a:p>
            <a:pPr marL="457200" indent="-457200">
              <a:buFont typeface="+mj-lt"/>
              <a:buAutoNum type="arabicPeriod"/>
            </a:pPr>
            <a:r>
              <a:rPr lang="en-US" dirty="0" smtClean="0"/>
              <a:t>Collaborate with team members on a group presentation</a:t>
            </a:r>
          </a:p>
          <a:p>
            <a:pPr marL="457200" indent="-457200">
              <a:buFont typeface="+mj-lt"/>
              <a:buAutoNum type="arabicPeriod"/>
            </a:pPr>
            <a:r>
              <a:rPr lang="en-US" dirty="0" smtClean="0"/>
              <a:t>Present content to an audience of peers</a:t>
            </a:r>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47</a:t>
            </a:fld>
            <a:endParaRPr lang="en-US" dirty="0"/>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211667"/>
            <a:ext cx="8440615" cy="677333"/>
          </a:xfrm>
        </p:spPr>
        <p:txBody>
          <a:bodyPr>
            <a:normAutofit fontScale="90000"/>
          </a:bodyPr>
          <a:lstStyle/>
          <a:p>
            <a:r>
              <a:rPr lang="en-US" dirty="0" smtClean="0"/>
              <a:t>Instructional Technology Course</a:t>
            </a:r>
            <a:br>
              <a:rPr lang="en-US" dirty="0" smtClean="0"/>
            </a:br>
            <a:r>
              <a:rPr lang="en-US" sz="2667" dirty="0" smtClean="0"/>
              <a:t>Info shared in intro and assessments suggests “inner” module objectives that are not articulated</a:t>
            </a:r>
            <a:endParaRPr lang="en-US" sz="2667" dirty="0"/>
          </a:p>
        </p:txBody>
      </p:sp>
      <p:sp>
        <p:nvSpPr>
          <p:cNvPr id="3" name="Content Placeholder 2"/>
          <p:cNvSpPr>
            <a:spLocks noGrp="1"/>
          </p:cNvSpPr>
          <p:nvPr>
            <p:ph idx="1"/>
          </p:nvPr>
        </p:nvSpPr>
        <p:spPr>
          <a:xfrm>
            <a:off x="457200" y="1181100"/>
            <a:ext cx="8686799" cy="6146800"/>
          </a:xfrm>
        </p:spPr>
        <p:txBody>
          <a:bodyPr>
            <a:noAutofit/>
          </a:bodyPr>
          <a:lstStyle/>
          <a:p>
            <a:r>
              <a:rPr lang="en-US" sz="1800" b="1" dirty="0" smtClean="0"/>
              <a:t>Module intro</a:t>
            </a:r>
            <a:r>
              <a:rPr lang="en-US" sz="1800" dirty="0" smtClean="0"/>
              <a:t>: </a:t>
            </a:r>
            <a:r>
              <a:rPr lang="en-US" sz="1800" dirty="0"/>
              <a:t>During this first module, you will be reading about the National </a:t>
            </a:r>
            <a:r>
              <a:rPr lang="en-US" sz="1800" dirty="0" smtClean="0"/>
              <a:t>Educational Technology </a:t>
            </a:r>
            <a:r>
              <a:rPr lang="en-US" sz="1800" dirty="0"/>
              <a:t>Standards (NETS) for Teachers, Students, </a:t>
            </a:r>
            <a:r>
              <a:rPr lang="en-US" sz="1800" dirty="0" smtClean="0"/>
              <a:t>and Administrators</a:t>
            </a:r>
            <a:r>
              <a:rPr lang="en-US" sz="1800" dirty="0"/>
              <a:t>. </a:t>
            </a:r>
            <a:r>
              <a:rPr lang="en-US" sz="1800" dirty="0" smtClean="0"/>
              <a:t>It is </a:t>
            </a:r>
            <a:r>
              <a:rPr lang="en-US" sz="1800" dirty="0"/>
              <a:t>a very important unit to help you understand what standards should </a:t>
            </a:r>
            <a:r>
              <a:rPr lang="en-US" sz="1800" dirty="0" smtClean="0"/>
              <a:t>be addressed </a:t>
            </a:r>
            <a:r>
              <a:rPr lang="en-US" sz="1800" dirty="0"/>
              <a:t>when integrating technologies into educational settings. </a:t>
            </a:r>
            <a:r>
              <a:rPr lang="en-US" sz="1800" dirty="0" smtClean="0"/>
              <a:t>The NETS</a:t>
            </a:r>
            <a:r>
              <a:rPr lang="en-US" sz="1800" dirty="0"/>
              <a:t>-T focus on the skills you need as a teacher; the NETS-T are the </a:t>
            </a:r>
            <a:r>
              <a:rPr lang="en-US" sz="1800" dirty="0" smtClean="0"/>
              <a:t>basic skill </a:t>
            </a:r>
            <a:r>
              <a:rPr lang="en-US" sz="1800" dirty="0"/>
              <a:t>sets needed. The NETS-TF are more advanced standards and these </a:t>
            </a:r>
            <a:r>
              <a:rPr lang="en-US" sz="1800" dirty="0" smtClean="0"/>
              <a:t>are the </a:t>
            </a:r>
            <a:r>
              <a:rPr lang="en-US" sz="1800" dirty="0"/>
              <a:t>focused on your ability to not only integrate technology in your </a:t>
            </a:r>
            <a:r>
              <a:rPr lang="en-US" sz="1800" dirty="0" smtClean="0"/>
              <a:t>own classroom </a:t>
            </a:r>
            <a:r>
              <a:rPr lang="en-US" sz="1800" dirty="0"/>
              <a:t>or work setting, but set standards for facilitators of </a:t>
            </a:r>
            <a:r>
              <a:rPr lang="en-US" sz="1800" dirty="0" smtClean="0"/>
              <a:t>technology. Mastering </a:t>
            </a:r>
            <a:r>
              <a:rPr lang="en-US" sz="1800" dirty="0"/>
              <a:t>the NETS-TF means you are proficient at helping others </a:t>
            </a:r>
            <a:r>
              <a:rPr lang="en-US" sz="1800" dirty="0" smtClean="0"/>
              <a:t>understand how </a:t>
            </a:r>
            <a:r>
              <a:rPr lang="en-US" sz="1800" dirty="0"/>
              <a:t>technology can be used to support learning. It is </a:t>
            </a:r>
            <a:r>
              <a:rPr lang="en-US" sz="1800" dirty="0" smtClean="0"/>
              <a:t>important foundational </a:t>
            </a:r>
            <a:r>
              <a:rPr lang="en-US" sz="1800" dirty="0"/>
              <a:t>knowledge for this program that you understand how </a:t>
            </a:r>
            <a:r>
              <a:rPr lang="en-US" sz="1800" dirty="0" smtClean="0"/>
              <a:t>the International </a:t>
            </a:r>
            <a:r>
              <a:rPr lang="en-US" sz="1800" dirty="0"/>
              <a:t>Technology Standards fit into our work and what standards </a:t>
            </a:r>
            <a:r>
              <a:rPr lang="en-US" sz="1800" dirty="0" smtClean="0"/>
              <a:t>you are </a:t>
            </a:r>
            <a:r>
              <a:rPr lang="en-US" sz="1800" dirty="0"/>
              <a:t>accountable to as leaders in technology integration and facilitation</a:t>
            </a:r>
            <a:r>
              <a:rPr lang="en-US" sz="1800" dirty="0" smtClean="0"/>
              <a:t>.</a:t>
            </a:r>
          </a:p>
          <a:p>
            <a:r>
              <a:rPr lang="en-US" sz="1800" b="1" dirty="0" smtClean="0"/>
              <a:t>Assignment</a:t>
            </a:r>
            <a:r>
              <a:rPr lang="en-US" sz="1800" dirty="0" smtClean="0"/>
              <a:t>: Introduce yourself on </a:t>
            </a:r>
            <a:r>
              <a:rPr lang="en-US" sz="1800" dirty="0" err="1" smtClean="0"/>
              <a:t>VoiceThread</a:t>
            </a:r>
            <a:r>
              <a:rPr lang="en-US" sz="1800" dirty="0" smtClean="0"/>
              <a:t>.</a:t>
            </a:r>
          </a:p>
          <a:p>
            <a:r>
              <a:rPr lang="en-US" sz="1800" b="1" dirty="0" smtClean="0"/>
              <a:t>Assignment</a:t>
            </a:r>
            <a:r>
              <a:rPr lang="en-US" sz="1800" dirty="0" smtClean="0"/>
              <a:t>: Sign up and start a Wiki.</a:t>
            </a:r>
          </a:p>
          <a:p>
            <a:r>
              <a:rPr lang="en-US" sz="1800" b="1" dirty="0" smtClean="0"/>
              <a:t>Assignment</a:t>
            </a:r>
            <a:r>
              <a:rPr lang="en-US" sz="1800" dirty="0" smtClean="0"/>
              <a:t>: Post to discussion “your </a:t>
            </a:r>
            <a:r>
              <a:rPr lang="en-US" sz="1800" dirty="0"/>
              <a:t>thoughts about how understanding and applying the standards will change the way you think about </a:t>
            </a:r>
            <a:r>
              <a:rPr lang="en-US" sz="1800" dirty="0" smtClean="0"/>
              <a:t>technology. Share </a:t>
            </a:r>
            <a:r>
              <a:rPr lang="en-US" sz="1800" dirty="0"/>
              <a:t>at least 2 technologies you currently use that you think impact student learning in your class or workplace</a:t>
            </a:r>
            <a:r>
              <a:rPr lang="en-US" sz="1800" dirty="0" smtClean="0"/>
              <a:t>. </a:t>
            </a:r>
            <a:r>
              <a:rPr lang="en-US" sz="1800" dirty="0"/>
              <a:t>How do these impact learning</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48</a:t>
            </a:fld>
            <a:endParaRPr lang="en-US"/>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module objectives = review suspended</a:t>
            </a:r>
            <a:br>
              <a:rPr lang="en-US" dirty="0" smtClean="0"/>
            </a:br>
            <a:r>
              <a:rPr lang="en-US" sz="2667" dirty="0" smtClean="0"/>
              <a:t>E-mail to Instructional Technology faculty member</a:t>
            </a:r>
            <a:endParaRPr lang="en-US" sz="2667" dirty="0"/>
          </a:p>
        </p:txBody>
      </p:sp>
      <p:sp>
        <p:nvSpPr>
          <p:cNvPr id="3" name="Content Placeholder 2"/>
          <p:cNvSpPr>
            <a:spLocks noGrp="1"/>
          </p:cNvSpPr>
          <p:nvPr>
            <p:ph idx="1"/>
          </p:nvPr>
        </p:nvSpPr>
        <p:spPr/>
        <p:txBody>
          <a:bodyPr>
            <a:normAutofit fontScale="92500"/>
          </a:bodyPr>
          <a:lstStyle/>
          <a:p>
            <a:r>
              <a:rPr lang="en-US" dirty="0"/>
              <a:t>Hi,</a:t>
            </a:r>
            <a:r>
              <a:rPr lang="en-US" dirty="0" smtClean="0"/>
              <a:t> [</a:t>
            </a:r>
            <a:r>
              <a:rPr lang="en-US" dirty="0" err="1" smtClean="0"/>
              <a:t>FirstName</a:t>
            </a:r>
            <a:r>
              <a:rPr lang="en-US" dirty="0" smtClean="0"/>
              <a:t>]. [another reviewer] </a:t>
            </a:r>
            <a:r>
              <a:rPr lang="en-US" dirty="0"/>
              <a:t>and I are involved in the review of your Intro to Tech course and just had a discussion of the course and module objectives. We agree that while the course objectives are clearly articulated, the module objectives appear to be distributed among the introduction to each module and the assignments for the module. For example, if you consider Module 1 of the course, there are objectives that can be gleaned from the Module One Overview, and others that can be gleaned from the discussion assignment, external resources that students are asked to consider, and the Wiki Journal assignment.  If articulated more explicitly, Module One Learning Objectives might look something like this:</a:t>
            </a:r>
          </a:p>
          <a:p>
            <a:endParaRPr lang="en-US" dirty="0"/>
          </a:p>
          <a:p>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49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518736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Missions &amp; Goals &amp; Objectives &amp; Outcomes</a:t>
            </a:r>
            <a:endParaRPr lang="en-US" dirty="0"/>
          </a:p>
        </p:txBody>
      </p:sp>
      <p:pic>
        <p:nvPicPr>
          <p:cNvPr id="5" name="Content Placeholder 4" descr="GoalsObjectivesOutcomesPyramid.jpg"/>
          <p:cNvPicPr>
            <a:picLocks noGrp="1" noChangeAspect="1"/>
          </p:cNvPicPr>
          <p:nvPr>
            <p:ph idx="1"/>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24877" r="-24877"/>
          <a:stretch>
            <a:fillRect/>
          </a:stretch>
        </p:blipFill>
        <p:spPr/>
      </p:pic>
      <p:sp>
        <p:nvSpPr>
          <p:cNvPr id="4" name="Slide Number Placeholder 3"/>
          <p:cNvSpPr>
            <a:spLocks noGrp="1"/>
          </p:cNvSpPr>
          <p:nvPr>
            <p:ph type="sldNum" sz="quarter" idx="12"/>
          </p:nvPr>
        </p:nvSpPr>
        <p:spPr/>
        <p:txBody>
          <a:bodyPr/>
          <a:lstStyle/>
          <a:p>
            <a:pPr algn="l"/>
            <a:fld id="{50A2839A-B22A-6440-B709-7F07E1B8B9A6}" type="slidenum">
              <a:rPr lang="en-US" smtClean="0"/>
              <a:pPr algn="l"/>
              <a:t>5</a:t>
            </a:fld>
            <a:endParaRPr lang="en-US" dirty="0"/>
          </a:p>
        </p:txBody>
      </p:sp>
      <p:sp>
        <p:nvSpPr>
          <p:cNvPr id="6" name="Rectangle 5"/>
          <p:cNvSpPr/>
          <p:nvPr/>
        </p:nvSpPr>
        <p:spPr>
          <a:xfrm>
            <a:off x="2044700" y="6282316"/>
            <a:ext cx="5626100" cy="369332"/>
          </a:xfrm>
          <a:prstGeom prst="rect">
            <a:avLst/>
          </a:prstGeom>
        </p:spPr>
        <p:txBody>
          <a:bodyPr wrap="square">
            <a:spAutoFit/>
          </a:bodyPr>
          <a:lstStyle/>
          <a:p>
            <a:r>
              <a:rPr lang="en-US" dirty="0"/>
              <a:t>http://</a:t>
            </a:r>
            <a:r>
              <a:rPr lang="en-US" dirty="0" err="1"/>
              <a:t>assessment.uconn.edu</a:t>
            </a:r>
            <a:r>
              <a:rPr lang="en-US" dirty="0"/>
              <a:t>/primer/goals1.html</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5612324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338667"/>
            <a:ext cx="8440615" cy="842433"/>
          </a:xfrm>
        </p:spPr>
        <p:txBody>
          <a:bodyPr>
            <a:normAutofit fontScale="90000"/>
          </a:bodyPr>
          <a:lstStyle/>
          <a:p>
            <a:r>
              <a:rPr lang="en-US" dirty="0" smtClean="0"/>
              <a:t>Module 1 Objectives</a:t>
            </a:r>
            <a:br>
              <a:rPr lang="en-US" dirty="0" smtClean="0"/>
            </a:br>
            <a:r>
              <a:rPr lang="en-US" sz="2700" b="0" dirty="0" smtClean="0"/>
              <a:t>as suggested in e-mail to instructor: instructor additions are in italics; instructor deletions are indicated by strikethroughs)</a:t>
            </a:r>
            <a:endParaRPr lang="en-US" sz="2700" b="0" dirty="0"/>
          </a:p>
        </p:txBody>
      </p:sp>
      <p:sp>
        <p:nvSpPr>
          <p:cNvPr id="3" name="Content Placeholder 2"/>
          <p:cNvSpPr>
            <a:spLocks noGrp="1"/>
          </p:cNvSpPr>
          <p:nvPr>
            <p:ph idx="1"/>
          </p:nvPr>
        </p:nvSpPr>
        <p:spPr>
          <a:xfrm>
            <a:off x="703383" y="1583267"/>
            <a:ext cx="8224717" cy="5277908"/>
          </a:xfrm>
        </p:spPr>
        <p:txBody>
          <a:bodyPr>
            <a:normAutofit/>
          </a:bodyPr>
          <a:lstStyle/>
          <a:p>
            <a:pPr marL="457200" indent="-457200">
              <a:buFont typeface="+mj-lt"/>
              <a:buAutoNum type="arabicPeriod"/>
            </a:pPr>
            <a:r>
              <a:rPr lang="en-US" dirty="0" smtClean="0"/>
              <a:t>Identify </a:t>
            </a:r>
            <a:r>
              <a:rPr lang="en-US" i="1" dirty="0" smtClean="0"/>
              <a:t>ISTE</a:t>
            </a:r>
            <a:r>
              <a:rPr lang="en-US" dirty="0" smtClean="0"/>
              <a:t> NETS </a:t>
            </a:r>
            <a:r>
              <a:rPr lang="en-US" dirty="0"/>
              <a:t>standards</a:t>
            </a:r>
            <a:r>
              <a:rPr lang="en-US" dirty="0" smtClean="0"/>
              <a:t>.</a:t>
            </a:r>
          </a:p>
          <a:p>
            <a:pPr marL="457200" indent="-457200">
              <a:buFont typeface="+mj-lt"/>
              <a:buAutoNum type="arabicPeriod"/>
            </a:pPr>
            <a:r>
              <a:rPr lang="en-US" dirty="0" smtClean="0"/>
              <a:t>Distinguish </a:t>
            </a:r>
            <a:r>
              <a:rPr lang="en-US" dirty="0"/>
              <a:t>among NETS-S, NETS-T, NETS-TF and NETS-</a:t>
            </a:r>
            <a:r>
              <a:rPr lang="en-US" dirty="0" smtClean="0"/>
              <a:t>A </a:t>
            </a:r>
            <a:r>
              <a:rPr lang="en-US" strike="sngStrike" dirty="0" smtClean="0"/>
              <a:t>and the environments in which they are used</a:t>
            </a:r>
            <a:r>
              <a:rPr lang="en-US" dirty="0" smtClean="0"/>
              <a:t>.</a:t>
            </a:r>
          </a:p>
          <a:p>
            <a:pPr marL="457200" indent="-457200">
              <a:buFont typeface="+mj-lt"/>
              <a:buAutoNum type="arabicPeriod"/>
            </a:pPr>
            <a:r>
              <a:rPr lang="en-US" dirty="0" smtClean="0"/>
              <a:t>Reflect </a:t>
            </a:r>
            <a:r>
              <a:rPr lang="en-US" dirty="0"/>
              <a:t>on how applying the ISTE standards impacts </a:t>
            </a:r>
            <a:r>
              <a:rPr lang="en-US" strike="sngStrike" dirty="0" smtClean="0"/>
              <a:t>the use of technology for </a:t>
            </a:r>
            <a:r>
              <a:rPr lang="en-US" dirty="0" smtClean="0"/>
              <a:t>teaching </a:t>
            </a:r>
            <a:r>
              <a:rPr lang="en-US" dirty="0"/>
              <a:t>and learning</a:t>
            </a:r>
            <a:r>
              <a:rPr lang="en-US" dirty="0" smtClean="0"/>
              <a:t>.</a:t>
            </a:r>
          </a:p>
          <a:p>
            <a:pPr marL="457200" indent="-457200">
              <a:buFont typeface="+mj-lt"/>
              <a:buAutoNum type="arabicPeriod"/>
            </a:pPr>
            <a:r>
              <a:rPr lang="en-US" dirty="0" smtClean="0"/>
              <a:t>Discuss the </a:t>
            </a:r>
            <a:r>
              <a:rPr lang="en-US" dirty="0"/>
              <a:t>benefits of integrating technology </a:t>
            </a:r>
            <a:r>
              <a:rPr lang="en-US" strike="sngStrike" dirty="0"/>
              <a:t>for </a:t>
            </a:r>
            <a:r>
              <a:rPr lang="en-US" strike="sngStrike" dirty="0" smtClean="0"/>
              <a:t>learning</a:t>
            </a:r>
            <a:r>
              <a:rPr lang="en-US" dirty="0" smtClean="0"/>
              <a:t> </a:t>
            </a:r>
            <a:r>
              <a:rPr lang="en-US" i="1" dirty="0" smtClean="0"/>
              <a:t>in the classroom or work setting</a:t>
            </a:r>
            <a:r>
              <a:rPr lang="en-US" dirty="0" smtClean="0"/>
              <a:t>.</a:t>
            </a:r>
          </a:p>
          <a:p>
            <a:pPr marL="457200" indent="-457200">
              <a:buFont typeface="+mj-lt"/>
              <a:buAutoNum type="arabicPeriod"/>
            </a:pPr>
            <a:r>
              <a:rPr lang="en-US" strike="sngStrike" dirty="0" smtClean="0"/>
              <a:t>Identify ITS standards used in technology integration and facilitation</a:t>
            </a:r>
            <a:r>
              <a:rPr lang="en-US" dirty="0" smtClean="0"/>
              <a:t>.</a:t>
            </a:r>
          </a:p>
          <a:p>
            <a:pPr marL="457200" indent="-457200">
              <a:buFont typeface="+mj-lt"/>
              <a:buAutoNum type="arabicPeriod"/>
            </a:pPr>
            <a:r>
              <a:rPr lang="en-US" i="1" dirty="0" smtClean="0"/>
              <a:t>Reflect on </a:t>
            </a:r>
            <a:r>
              <a:rPr lang="en-US" i="1" dirty="0"/>
              <a:t>your own technology strengths and challenges</a:t>
            </a:r>
            <a:r>
              <a:rPr lang="en-US" i="1" dirty="0" smtClean="0"/>
              <a:t>.</a:t>
            </a:r>
          </a:p>
          <a:p>
            <a:pPr marL="457200" indent="-457200">
              <a:buFont typeface="+mj-lt"/>
              <a:buAutoNum type="arabicPeriod"/>
            </a:pPr>
            <a:r>
              <a:rPr lang="en-US" dirty="0" smtClean="0"/>
              <a:t>Discuss setting </a:t>
            </a:r>
            <a:r>
              <a:rPr lang="en-US" dirty="0"/>
              <a:t>standards for Technology Facilitators.</a:t>
            </a:r>
          </a:p>
        </p:txBody>
      </p:sp>
      <p:sp>
        <p:nvSpPr>
          <p:cNvPr id="4" name="Slide Number Placeholder 3"/>
          <p:cNvSpPr>
            <a:spLocks noGrp="1"/>
          </p:cNvSpPr>
          <p:nvPr>
            <p:ph type="sldNum" sz="quarter" idx="12"/>
          </p:nvPr>
        </p:nvSpPr>
        <p:spPr/>
        <p:txBody>
          <a:bodyPr/>
          <a:lstStyle/>
          <a:p>
            <a:fld id="{50A2839A-B22A-6440-B709-7F07E1B8B9A6}" type="slidenum">
              <a:rPr lang="en-US" smtClean="0"/>
              <a:pPr/>
              <a:t>50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9410619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4233"/>
            <a:ext cx="8440615" cy="842433"/>
          </a:xfrm>
        </p:spPr>
        <p:txBody>
          <a:bodyPr/>
          <a:lstStyle/>
          <a:p>
            <a:r>
              <a:rPr lang="en-US" dirty="0" smtClean="0"/>
              <a:t>Summary</a:t>
            </a:r>
            <a:endParaRPr lang="en-US" dirty="0"/>
          </a:p>
        </p:txBody>
      </p:sp>
      <p:sp>
        <p:nvSpPr>
          <p:cNvPr id="3" name="Content Placeholder 2"/>
          <p:cNvSpPr>
            <a:spLocks noGrp="1"/>
          </p:cNvSpPr>
          <p:nvPr>
            <p:ph idx="1"/>
          </p:nvPr>
        </p:nvSpPr>
        <p:spPr>
          <a:xfrm>
            <a:off x="703383" y="761999"/>
            <a:ext cx="8148517" cy="5880101"/>
          </a:xfrm>
        </p:spPr>
        <p:txBody>
          <a:bodyPr>
            <a:normAutofit fontScale="92500"/>
          </a:bodyPr>
          <a:lstStyle/>
          <a:p>
            <a:r>
              <a:rPr lang="en-US" dirty="0" smtClean="0"/>
              <a:t>Terms like “description,” “goals,” “objectives” (or “competencies”) and “outcomes” are sometimes used interchangeably, but distinctions can be made.</a:t>
            </a:r>
          </a:p>
          <a:p>
            <a:r>
              <a:rPr lang="en-US" dirty="0" smtClean="0"/>
              <a:t>Learning objectives are written from the perspective of the student!</a:t>
            </a:r>
          </a:p>
          <a:p>
            <a:r>
              <a:rPr lang="en-US" dirty="0" smtClean="0"/>
              <a:t>At least four domains of learning objectives have been identified by researchers: cognitive, affective, psychomotor, and interpersonal.</a:t>
            </a:r>
          </a:p>
          <a:p>
            <a:r>
              <a:rPr lang="en-US" dirty="0" smtClean="0"/>
              <a:t>Within each domain, learning objectives can be further categorized by four characteristics: audience, behaviors (performance), conditions, and degree of mastery.</a:t>
            </a:r>
          </a:p>
          <a:p>
            <a:r>
              <a:rPr lang="en-US" dirty="0" smtClean="0"/>
              <a:t>Frequently, there is a gap between learning objectives that instructors have internalized for their courses and those that they explicitly express.</a:t>
            </a:r>
          </a:p>
          <a:p>
            <a:r>
              <a:rPr lang="en-US" dirty="0" smtClean="0"/>
              <a:t>Asking instructors to reflect on their inner learning objectives will help them articulate those objectives to students.</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51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134239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8467"/>
            <a:ext cx="8440615" cy="842433"/>
          </a:xfrm>
        </p:spPr>
        <p:txBody>
          <a:bodyPr/>
          <a:lstStyle/>
          <a:p>
            <a:r>
              <a:rPr lang="en-US" dirty="0" smtClean="0"/>
              <a:t>References</a:t>
            </a:r>
            <a:endParaRPr lang="en-US" dirty="0"/>
          </a:p>
        </p:txBody>
      </p:sp>
      <p:sp>
        <p:nvSpPr>
          <p:cNvPr id="3" name="Content Placeholder 2"/>
          <p:cNvSpPr>
            <a:spLocks noGrp="1"/>
          </p:cNvSpPr>
          <p:nvPr>
            <p:ph idx="1"/>
          </p:nvPr>
        </p:nvSpPr>
        <p:spPr>
          <a:xfrm>
            <a:off x="703383" y="757766"/>
            <a:ext cx="7983415" cy="5277909"/>
          </a:xfrm>
        </p:spPr>
        <p:txBody>
          <a:bodyPr>
            <a:noAutofit/>
          </a:bodyPr>
          <a:lstStyle/>
          <a:p>
            <a:pPr marL="457200" indent="-457200">
              <a:buNone/>
            </a:pPr>
            <a:r>
              <a:rPr lang="en-US" sz="1600" dirty="0"/>
              <a:t>Anderson, L. &amp; </a:t>
            </a:r>
            <a:r>
              <a:rPr lang="en-US" sz="1600" dirty="0" err="1"/>
              <a:t>Krathwohl</a:t>
            </a:r>
            <a:r>
              <a:rPr lang="en-US" sz="1600" dirty="0"/>
              <a:t>, D. A. (2001). </a:t>
            </a:r>
            <a:r>
              <a:rPr lang="en-US" sz="1600" i="1" dirty="0"/>
              <a:t>Taxonomy for learning, teaching </a:t>
            </a:r>
            <a:r>
              <a:rPr lang="en-US" sz="1600" i="1" dirty="0" smtClean="0"/>
              <a:t>and </a:t>
            </a:r>
            <a:r>
              <a:rPr lang="en-US" sz="1600" i="1" dirty="0"/>
              <a:t>assessing: A revision of Bloom's </a:t>
            </a:r>
            <a:r>
              <a:rPr lang="en-US" sz="1600" i="1" dirty="0" err="1"/>
              <a:t>raxonomy</a:t>
            </a:r>
            <a:r>
              <a:rPr lang="en-US" sz="1600" i="1" dirty="0"/>
              <a:t> of educational objectives</a:t>
            </a:r>
            <a:r>
              <a:rPr lang="en-US" sz="1600" dirty="0"/>
              <a:t> New York: Longman</a:t>
            </a:r>
            <a:r>
              <a:rPr lang="en-US" sz="1600" dirty="0" smtClean="0"/>
              <a:t>.</a:t>
            </a:r>
            <a:endParaRPr lang="en-US" sz="1600" dirty="0"/>
          </a:p>
          <a:p>
            <a:pPr marL="457200" indent="-457200">
              <a:buNone/>
            </a:pPr>
            <a:r>
              <a:rPr lang="en-US" sz="1600" dirty="0"/>
              <a:t>Bloom, Benjamin S. </a:t>
            </a:r>
            <a:r>
              <a:rPr lang="en-US" sz="1600" i="1" dirty="0"/>
              <a:t>Taxonomy of educational objectives</a:t>
            </a:r>
            <a:r>
              <a:rPr lang="en-US" sz="1600" dirty="0"/>
              <a:t> (1956). Boston MA: </a:t>
            </a:r>
            <a:r>
              <a:rPr lang="en-US" sz="1600" dirty="0" err="1"/>
              <a:t>Allyn</a:t>
            </a:r>
            <a:r>
              <a:rPr lang="en-US" sz="1600" dirty="0"/>
              <a:t> and Bacon; copyright (c) 1984 by Pearson Education.</a:t>
            </a:r>
          </a:p>
          <a:p>
            <a:pPr marL="457200" indent="-457200">
              <a:buNone/>
            </a:pPr>
            <a:r>
              <a:rPr lang="en-US" sz="1600" dirty="0" err="1"/>
              <a:t>Heinich</a:t>
            </a:r>
            <a:r>
              <a:rPr lang="en-US" sz="1600" dirty="0"/>
              <a:t>, R., </a:t>
            </a:r>
            <a:r>
              <a:rPr lang="en-US" sz="1600" dirty="0" err="1"/>
              <a:t>Molenda</a:t>
            </a:r>
            <a:r>
              <a:rPr lang="en-US" sz="1600" dirty="0"/>
              <a:t>, M., Russell, J.D., &amp; </a:t>
            </a:r>
            <a:r>
              <a:rPr lang="en-US" sz="1600" dirty="0" err="1"/>
              <a:t>Smaldino</a:t>
            </a:r>
            <a:r>
              <a:rPr lang="en-US" sz="1600" dirty="0"/>
              <a:t>, S. (1996). </a:t>
            </a:r>
            <a:r>
              <a:rPr lang="en-US" sz="1600" i="1" dirty="0"/>
              <a:t>Instructional media and technologies for learning</a:t>
            </a:r>
            <a:r>
              <a:rPr lang="en-US" sz="1600" dirty="0"/>
              <a:t>. Englewood Cliffs, NJ: Merrill.</a:t>
            </a:r>
          </a:p>
          <a:p>
            <a:pPr marL="457200" indent="-457200">
              <a:buNone/>
            </a:pPr>
            <a:r>
              <a:rPr lang="en-US" sz="1600" dirty="0"/>
              <a:t>Holden, J. T. (2012). A quick reference guide to developing cognitive learning objectives. Federal Government Distance Learning Association. </a:t>
            </a:r>
            <a:r>
              <a:rPr lang="en-US" sz="1600" u="sng" dirty="0">
                <a:hlinkClick r:id="rId3"/>
              </a:rPr>
              <a:t>http://ebookbrowse.com/a-quick-reference-guide-to-developing-cognitive-learning-objectives-fgdla-pdf-d57426271</a:t>
            </a:r>
            <a:endParaRPr lang="en-US" sz="1600" dirty="0"/>
          </a:p>
          <a:p>
            <a:pPr marL="457200" indent="-457200">
              <a:buNone/>
            </a:pPr>
            <a:r>
              <a:rPr lang="en-US" sz="1600" dirty="0" err="1"/>
              <a:t>Krathwohl</a:t>
            </a:r>
            <a:r>
              <a:rPr lang="en-US" sz="1600" dirty="0"/>
              <a:t>, D.R., Bloom, B.S., and </a:t>
            </a:r>
            <a:r>
              <a:rPr lang="en-US" sz="1600" dirty="0" err="1"/>
              <a:t>Masia</a:t>
            </a:r>
            <a:r>
              <a:rPr lang="en-US" sz="1600" dirty="0"/>
              <a:t>, B.B. (1964). </a:t>
            </a:r>
            <a:r>
              <a:rPr lang="en-US" sz="1600" i="1" dirty="0"/>
              <a:t>Taxonomy of educational objectives: Handbook II: Affective domain</a:t>
            </a:r>
            <a:r>
              <a:rPr lang="en-US" sz="1600" dirty="0"/>
              <a:t>. New York: David McKay Co.</a:t>
            </a:r>
          </a:p>
          <a:p>
            <a:pPr marL="457200" indent="-457200">
              <a:buNone/>
            </a:pPr>
            <a:r>
              <a:rPr lang="en-US" sz="1600" dirty="0" err="1"/>
              <a:t>Mager</a:t>
            </a:r>
            <a:r>
              <a:rPr lang="en-US" sz="1600" dirty="0"/>
              <a:t>, R. (1984). </a:t>
            </a:r>
            <a:r>
              <a:rPr lang="en-US" sz="1600" i="1" dirty="0"/>
              <a:t>Preparing instructional objectives (2</a:t>
            </a:r>
            <a:r>
              <a:rPr lang="en-US" sz="1600" i="1" baseline="30000" dirty="0"/>
              <a:t>nd</a:t>
            </a:r>
            <a:r>
              <a:rPr lang="en-US" sz="1600" i="1" dirty="0"/>
              <a:t> ed.)</a:t>
            </a:r>
            <a:r>
              <a:rPr lang="en-US" sz="1600" dirty="0"/>
              <a:t> Belmont, CA: David S. Lake Publishers</a:t>
            </a:r>
          </a:p>
          <a:p>
            <a:pPr marL="457200" indent="-457200">
              <a:buNone/>
            </a:pPr>
            <a:r>
              <a:rPr lang="en-US" sz="1600" dirty="0"/>
              <a:t>Rackham, N. &amp; Morgan, T. (1977). </a:t>
            </a:r>
            <a:r>
              <a:rPr lang="en-US" sz="1600" i="1" dirty="0" err="1"/>
              <a:t>Behaviour</a:t>
            </a:r>
            <a:r>
              <a:rPr lang="en-US" sz="1600" i="1" dirty="0"/>
              <a:t> analysis in training</a:t>
            </a:r>
            <a:r>
              <a:rPr lang="en-US" sz="1600" dirty="0"/>
              <a:t>. London: McGraw-Hill.</a:t>
            </a:r>
          </a:p>
          <a:p>
            <a:pPr marL="457200" indent="-457200">
              <a:buNone/>
            </a:pPr>
            <a:r>
              <a:rPr lang="en-US" sz="1600" dirty="0"/>
              <a:t>Simpson E. J. (1972). </a:t>
            </a:r>
            <a:r>
              <a:rPr lang="en-US" sz="1600" i="1" dirty="0"/>
              <a:t>The classification of educational objectives in the psychomotor domain.</a:t>
            </a:r>
            <a:r>
              <a:rPr lang="en-US" sz="1600" dirty="0"/>
              <a:t> Washington, DC: </a:t>
            </a:r>
            <a:r>
              <a:rPr lang="en-US" sz="1600" dirty="0" err="1"/>
              <a:t>Gryphon</a:t>
            </a:r>
            <a:r>
              <a:rPr lang="en-US" sz="1600" dirty="0"/>
              <a:t> House.</a:t>
            </a:r>
          </a:p>
          <a:p>
            <a:pPr marL="457200" indent="-457200">
              <a:buNone/>
            </a:pPr>
            <a:r>
              <a:rPr lang="en-US" sz="1600" dirty="0" err="1"/>
              <a:t>Smaldino</a:t>
            </a:r>
            <a:r>
              <a:rPr lang="en-US" sz="1600" dirty="0"/>
              <a:t>, S. &amp; Russell, J.D. (2005). Instructional Technology and Media for Learning (8</a:t>
            </a:r>
            <a:r>
              <a:rPr lang="en-US" sz="1600" baseline="30000" dirty="0"/>
              <a:t>th</a:t>
            </a:r>
            <a:r>
              <a:rPr lang="en-US" sz="1600" dirty="0"/>
              <a:t> edition). Upper Saddle River NJ: Pearson Prentice Hall. </a:t>
            </a:r>
          </a:p>
          <a:p>
            <a:pPr marL="457200" indent="-457200">
              <a:buNone/>
            </a:pPr>
            <a:endParaRPr lang="en-US" sz="1600"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52</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72555504"/>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383" y="1157000"/>
            <a:ext cx="8047403" cy="976320"/>
          </a:xfrm>
        </p:spPr>
        <p:txBody>
          <a:bodyPr/>
          <a:lstStyle/>
          <a:p>
            <a:r>
              <a:rPr lang="en-US" dirty="0" smtClean="0"/>
              <a:t>Acknowledgements</a:t>
            </a:r>
            <a:endParaRPr lang="en-US" dirty="0"/>
          </a:p>
        </p:txBody>
      </p:sp>
      <p:sp>
        <p:nvSpPr>
          <p:cNvPr id="3" name="Subtitle 2"/>
          <p:cNvSpPr>
            <a:spLocks noGrp="1"/>
          </p:cNvSpPr>
          <p:nvPr>
            <p:ph type="subTitle" idx="1"/>
          </p:nvPr>
        </p:nvSpPr>
        <p:spPr>
          <a:xfrm>
            <a:off x="901700" y="2654300"/>
            <a:ext cx="7658100" cy="2870200"/>
          </a:xfrm>
        </p:spPr>
        <p:txBody>
          <a:bodyPr>
            <a:normAutofit fontScale="92500"/>
          </a:bodyPr>
          <a:lstStyle/>
          <a:p>
            <a:r>
              <a:rPr lang="en-US" dirty="0" smtClean="0"/>
              <a:t>Many thanks to Jill Phipps and to the faculty members who generously allowed me to quote from their courses,</a:t>
            </a:r>
            <a:r>
              <a:rPr lang="en-US" dirty="0" smtClean="0"/>
              <a:t> to Jamie Newhall who collaborated with me on the development of the graphic for the psychomotor domain</a:t>
            </a:r>
            <a:r>
              <a:rPr lang="en-US" smtClean="0"/>
              <a:t>, to Leslie </a:t>
            </a:r>
            <a:r>
              <a:rPr lang="en-US" dirty="0" smtClean="0"/>
              <a:t>Owen Wilson, </a:t>
            </a:r>
            <a:r>
              <a:rPr lang="en-US" dirty="0" err="1" smtClean="0"/>
              <a:t>Faizel</a:t>
            </a:r>
            <a:r>
              <a:rPr lang="en-US" dirty="0" smtClean="0"/>
              <a:t> </a:t>
            </a:r>
            <a:r>
              <a:rPr lang="en-US" dirty="0" err="1" smtClean="0"/>
              <a:t>Mohidin</a:t>
            </a:r>
            <a:r>
              <a:rPr lang="en-US" dirty="0" smtClean="0"/>
              <a:t>, and Nick Anderson for allowing me to use their </a:t>
            </a:r>
            <a:r>
              <a:rPr lang="en-US" dirty="0" smtClean="0"/>
              <a:t>graphics, and to Deb Adair for permitting the quotation from the SPCH 1113 course worksheet.</a:t>
            </a:r>
          </a:p>
          <a:p>
            <a:r>
              <a:rPr lang="en-US" dirty="0" smtClean="0"/>
              <a:t>All errors and infelicities are my own. </a:t>
            </a:r>
            <a:endParaRPr lang="en-US"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620811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course goal?</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6</a:t>
            </a:fld>
            <a:endParaRPr lang="en-US"/>
          </a:p>
        </p:txBody>
      </p:sp>
      <p:sp>
        <p:nvSpPr>
          <p:cNvPr id="5" name="Content Placeholder 2"/>
          <p:cNvSpPr txBox="1">
            <a:spLocks/>
          </p:cNvSpPr>
          <p:nvPr/>
        </p:nvSpPr>
        <p:spPr>
          <a:xfrm>
            <a:off x="703385" y="1536699"/>
            <a:ext cx="7983415" cy="472440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0090"/>
                </a:solidFill>
                <a:latin typeface="Verdana"/>
                <a:ea typeface="+mn-ea"/>
                <a:cs typeface="Verdana"/>
              </a:defRPr>
            </a:lvl1pPr>
            <a:lvl2pPr marL="742950" indent="-285750" algn="l" defTabSz="457200" rtl="0" eaLnBrk="1" latinLnBrk="0" hangingPunct="1">
              <a:spcBef>
                <a:spcPct val="20000"/>
              </a:spcBef>
              <a:buFont typeface="Arial"/>
              <a:buChar char="–"/>
              <a:defRPr sz="2400" kern="1200">
                <a:solidFill>
                  <a:srgbClr val="000090"/>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0090"/>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rgbClr val="000090"/>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rgbClr val="00009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mn-lt"/>
              </a:rPr>
              <a:t>It is written from the point of view of the institution.</a:t>
            </a:r>
          </a:p>
          <a:p>
            <a:r>
              <a:rPr lang="en-US" dirty="0">
                <a:latin typeface="+mn-lt"/>
              </a:rPr>
              <a:t>It is consistent with the mission of the university, department, and program.</a:t>
            </a:r>
          </a:p>
          <a:p>
            <a:r>
              <a:rPr lang="en-US" dirty="0" smtClean="0">
                <a:latin typeface="+mn-lt"/>
              </a:rPr>
              <a:t>It relates the intent of the department, course, or instructor.</a:t>
            </a:r>
          </a:p>
          <a:p>
            <a:r>
              <a:rPr lang="en-US" dirty="0" smtClean="0">
                <a:latin typeface="+mn-lt"/>
              </a:rPr>
              <a:t>It is written in general terms.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11384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 learning </a:t>
            </a:r>
            <a:r>
              <a:rPr lang="en-US" dirty="0"/>
              <a:t>o</a:t>
            </a:r>
            <a:r>
              <a:rPr lang="en-US" dirty="0" smtClean="0"/>
              <a:t>bjective?</a:t>
            </a:r>
            <a:endParaRPr lang="en-US" dirty="0"/>
          </a:p>
        </p:txBody>
      </p:sp>
      <p:sp>
        <p:nvSpPr>
          <p:cNvPr id="4" name="Slide Number Placeholder 3"/>
          <p:cNvSpPr>
            <a:spLocks noGrp="1"/>
          </p:cNvSpPr>
          <p:nvPr>
            <p:ph type="sldNum" sz="quarter" idx="12"/>
          </p:nvPr>
        </p:nvSpPr>
        <p:spPr/>
        <p:txBody>
          <a:bodyPr/>
          <a:lstStyle/>
          <a:p>
            <a:fld id="{50A2839A-B22A-6440-B709-7F07E1B8B9A6}" type="slidenum">
              <a:rPr lang="en-US" smtClean="0"/>
              <a:pPr/>
              <a:t>7</a:t>
            </a:fld>
            <a:endParaRPr lang="en-US"/>
          </a:p>
        </p:txBody>
      </p:sp>
      <p:sp>
        <p:nvSpPr>
          <p:cNvPr id="5" name="Content Placeholder 2"/>
          <p:cNvSpPr txBox="1">
            <a:spLocks/>
          </p:cNvSpPr>
          <p:nvPr/>
        </p:nvSpPr>
        <p:spPr>
          <a:xfrm>
            <a:off x="703385" y="1536699"/>
            <a:ext cx="7983415" cy="472440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400" kern="1200">
                <a:solidFill>
                  <a:srgbClr val="000090"/>
                </a:solidFill>
                <a:latin typeface="Verdana"/>
                <a:ea typeface="+mn-ea"/>
                <a:cs typeface="Verdana"/>
              </a:defRPr>
            </a:lvl1pPr>
            <a:lvl2pPr marL="742950" indent="-285750" algn="l" defTabSz="457200" rtl="0" eaLnBrk="1" latinLnBrk="0" hangingPunct="1">
              <a:spcBef>
                <a:spcPct val="20000"/>
              </a:spcBef>
              <a:buFont typeface="Arial"/>
              <a:buChar char="–"/>
              <a:defRPr sz="2400" kern="1200">
                <a:solidFill>
                  <a:srgbClr val="000090"/>
                </a:solidFill>
                <a:latin typeface="Verdana"/>
                <a:ea typeface="+mn-ea"/>
                <a:cs typeface="Verdana"/>
              </a:defRPr>
            </a:lvl2pPr>
            <a:lvl3pPr marL="1143000" indent="-228600" algn="l" defTabSz="457200" rtl="0" eaLnBrk="1" latinLnBrk="0" hangingPunct="1">
              <a:spcBef>
                <a:spcPct val="20000"/>
              </a:spcBef>
              <a:buFont typeface="Arial"/>
              <a:buChar char="•"/>
              <a:defRPr sz="1800" kern="1200">
                <a:solidFill>
                  <a:srgbClr val="000090"/>
                </a:solidFill>
                <a:latin typeface="Verdana"/>
                <a:ea typeface="+mn-ea"/>
                <a:cs typeface="Verdana"/>
              </a:defRPr>
            </a:lvl3pPr>
            <a:lvl4pPr marL="1600200" indent="-228600" algn="l" defTabSz="457200" rtl="0" eaLnBrk="1" latinLnBrk="0" hangingPunct="1">
              <a:spcBef>
                <a:spcPct val="20000"/>
              </a:spcBef>
              <a:buFont typeface="Arial"/>
              <a:buChar char="–"/>
              <a:defRPr sz="1600" kern="1200">
                <a:solidFill>
                  <a:srgbClr val="000090"/>
                </a:solidFill>
                <a:latin typeface="Verdana"/>
                <a:ea typeface="+mn-ea"/>
                <a:cs typeface="Verdana"/>
              </a:defRPr>
            </a:lvl4pPr>
            <a:lvl5pPr marL="2057400" indent="-228600" algn="l" defTabSz="457200" rtl="0" eaLnBrk="1" latinLnBrk="0" hangingPunct="1">
              <a:spcBef>
                <a:spcPct val="20000"/>
              </a:spcBef>
              <a:buFont typeface="Arial"/>
              <a:buChar char="»"/>
              <a:defRPr sz="1400" kern="1200">
                <a:solidFill>
                  <a:srgbClr val="000090"/>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latin typeface="+mn-lt"/>
              </a:rPr>
              <a:t>Definition: </a:t>
            </a:r>
            <a:r>
              <a:rPr lang="en-US" dirty="0" err="1" smtClean="0">
                <a:latin typeface="+mn-lt"/>
              </a:rPr>
              <a:t>Mager</a:t>
            </a:r>
            <a:r>
              <a:rPr lang="en-US" dirty="0" smtClean="0">
                <a:latin typeface="+mn-lt"/>
              </a:rPr>
              <a:t>, 1984, p. 3</a:t>
            </a:r>
          </a:p>
          <a:p>
            <a:pPr lvl="1"/>
            <a:r>
              <a:rPr lang="en-US" dirty="0" smtClean="0">
                <a:latin typeface="+mn-lt"/>
              </a:rPr>
              <a:t>“An </a:t>
            </a:r>
            <a:r>
              <a:rPr lang="en-US" i="1" dirty="0" smtClean="0">
                <a:latin typeface="+mn-lt"/>
              </a:rPr>
              <a:t>objective</a:t>
            </a:r>
            <a:r>
              <a:rPr lang="en-US" dirty="0" smtClean="0">
                <a:latin typeface="+mn-lt"/>
              </a:rPr>
              <a:t> is a description of performance you want learners to be able to exhibit before you consider them competent.”</a:t>
            </a:r>
          </a:p>
          <a:p>
            <a:pPr lvl="1"/>
            <a:r>
              <a:rPr lang="en-US" dirty="0" smtClean="0">
                <a:latin typeface="+mn-lt"/>
              </a:rPr>
              <a:t>“An objective describes an intended </a:t>
            </a:r>
            <a:r>
              <a:rPr lang="en-US" i="1" dirty="0" smtClean="0">
                <a:latin typeface="+mn-lt"/>
              </a:rPr>
              <a:t>result</a:t>
            </a:r>
            <a:r>
              <a:rPr lang="en-US" dirty="0" smtClean="0">
                <a:latin typeface="+mn-lt"/>
              </a:rPr>
              <a:t> of instruction, rather than the </a:t>
            </a:r>
            <a:r>
              <a:rPr lang="en-US" i="1" dirty="0" smtClean="0">
                <a:latin typeface="+mn-lt"/>
              </a:rPr>
              <a:t>process</a:t>
            </a:r>
            <a:r>
              <a:rPr lang="en-US" dirty="0" smtClean="0">
                <a:latin typeface="+mn-lt"/>
              </a:rPr>
              <a:t> of instruction itself.”</a:t>
            </a:r>
          </a:p>
          <a:p>
            <a:r>
              <a:rPr lang="en-US" dirty="0" smtClean="0">
                <a:latin typeface="+mn-lt"/>
              </a:rPr>
              <a:t>Learning objectives should be </a:t>
            </a:r>
            <a:r>
              <a:rPr lang="en-US" b="1" dirty="0" smtClean="0">
                <a:latin typeface="+mn-lt"/>
              </a:rPr>
              <a:t>measurable</a:t>
            </a:r>
            <a:r>
              <a:rPr lang="en-US" dirty="0" smtClean="0">
                <a:latin typeface="+mn-lt"/>
              </a:rPr>
              <a:t> and </a:t>
            </a:r>
            <a:r>
              <a:rPr lang="en-US" b="1" dirty="0" smtClean="0">
                <a:latin typeface="+mn-lt"/>
              </a:rPr>
              <a:t>specific</a:t>
            </a:r>
            <a:r>
              <a:rPr lang="en-US" dirty="0" smtClean="0">
                <a:latin typeface="+mn-lt"/>
              </a:rPr>
              <a:t>.</a:t>
            </a:r>
          </a:p>
          <a:p>
            <a:pPr lvl="1"/>
            <a:r>
              <a:rPr lang="en-US" dirty="0" smtClean="0">
                <a:latin typeface="+mn-lt"/>
              </a:rPr>
              <a:t>Imagine a checklist of skills for the course. The  student should be able to check off those skills as they are acquired and have a good idea of what is still left to work on.</a:t>
            </a:r>
            <a:endParaRPr lang="en-US" dirty="0">
              <a:latin typeface="+mn-lt"/>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0081710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03384" y="71967"/>
            <a:ext cx="8440615" cy="842433"/>
          </a:xfrm>
        </p:spPr>
        <p:txBody>
          <a:bodyPr/>
          <a:lstStyle/>
          <a:p>
            <a:r>
              <a:rPr lang="en-US" dirty="0" smtClean="0"/>
              <a:t>IDEA Center Form: Objectives</a:t>
            </a:r>
            <a:endParaRPr lang="en-US" dirty="0"/>
          </a:p>
        </p:txBody>
      </p:sp>
      <p:pic>
        <p:nvPicPr>
          <p:cNvPr id="5" name="Content Placeholder 4" descr="Screen Shot 2013-06-17 at 11.59.28 AM.png"/>
          <p:cNvPicPr>
            <a:picLocks noGrp="1" noChangeAspect="1"/>
          </p:cNvPicPr>
          <p:nvPr>
            <p:ph idx="1"/>
          </p:nvPr>
        </p:nvPicPr>
        <p:blipFill rotWithShape="1">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l="61" r="59"/>
          <a:stretch/>
        </p:blipFill>
        <p:spPr>
          <a:xfrm>
            <a:off x="520701" y="889000"/>
            <a:ext cx="8559058" cy="5387597"/>
          </a:xfrm>
        </p:spPr>
      </p:pic>
      <p:sp>
        <p:nvSpPr>
          <p:cNvPr id="4" name="Slide Number Placeholder 3"/>
          <p:cNvSpPr>
            <a:spLocks noGrp="1"/>
          </p:cNvSpPr>
          <p:nvPr>
            <p:ph type="sldNum" sz="quarter" idx="12"/>
          </p:nvPr>
        </p:nvSpPr>
        <p:spPr/>
        <p:txBody>
          <a:bodyPr/>
          <a:lstStyle/>
          <a:p>
            <a:pPr algn="l"/>
            <a:fld id="{50A2839A-B22A-6440-B709-7F07E1B8B9A6}" type="slidenum">
              <a:rPr lang="en-US" smtClean="0"/>
              <a:pPr algn="l"/>
              <a:t>8</a:t>
            </a:fld>
            <a:endParaRPr lang="en-US" dirty="0"/>
          </a:p>
        </p:txBody>
      </p:sp>
      <p:sp>
        <p:nvSpPr>
          <p:cNvPr id="6" name="TextBox 5"/>
          <p:cNvSpPr txBox="1"/>
          <p:nvPr/>
        </p:nvSpPr>
        <p:spPr>
          <a:xfrm>
            <a:off x="520701" y="6223000"/>
            <a:ext cx="8369299" cy="369332"/>
          </a:xfrm>
          <a:prstGeom prst="rect">
            <a:avLst/>
          </a:prstGeom>
          <a:noFill/>
          <a:ln>
            <a:solidFill>
              <a:schemeClr val="tx1"/>
            </a:solidFill>
          </a:ln>
        </p:spPr>
        <p:txBody>
          <a:bodyPr wrap="square" rtlCol="0">
            <a:spAutoFit/>
          </a:bodyPr>
          <a:lstStyle/>
          <a:p>
            <a:pPr algn="ctr"/>
            <a:r>
              <a:rPr lang="en-US" dirty="0" smtClean="0"/>
              <a:t>http://</a:t>
            </a:r>
            <a:r>
              <a:rPr lang="en-US" dirty="0" err="1" smtClean="0"/>
              <a:t>www.theideacenter.org</a:t>
            </a: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985254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learning outcome?</a:t>
            </a:r>
            <a:endParaRPr lang="en-US" dirty="0"/>
          </a:p>
        </p:txBody>
      </p:sp>
      <p:sp>
        <p:nvSpPr>
          <p:cNvPr id="3" name="Content Placeholder 2"/>
          <p:cNvSpPr>
            <a:spLocks noGrp="1"/>
          </p:cNvSpPr>
          <p:nvPr>
            <p:ph idx="1"/>
          </p:nvPr>
        </p:nvSpPr>
        <p:spPr/>
        <p:txBody>
          <a:bodyPr/>
          <a:lstStyle/>
          <a:p>
            <a:r>
              <a:rPr lang="en-US" dirty="0" smtClean="0"/>
              <a:t>The terms </a:t>
            </a:r>
            <a:r>
              <a:rPr lang="en-US" dirty="0" smtClean="0"/>
              <a:t>“student learning </a:t>
            </a:r>
            <a:r>
              <a:rPr lang="en-US" dirty="0" smtClean="0"/>
              <a:t>objective” and </a:t>
            </a:r>
            <a:r>
              <a:rPr lang="en-US" dirty="0" smtClean="0"/>
              <a:t>“student learning </a:t>
            </a:r>
            <a:r>
              <a:rPr lang="en-US" dirty="0" smtClean="0"/>
              <a:t>outcome” are used interchangeably.</a:t>
            </a:r>
          </a:p>
          <a:p>
            <a:r>
              <a:rPr lang="en-US" dirty="0" smtClean="0"/>
              <a:t>A possible distinction:</a:t>
            </a:r>
          </a:p>
          <a:p>
            <a:endParaRPr lang="en-US" dirty="0"/>
          </a:p>
        </p:txBody>
      </p:sp>
      <p:sp>
        <p:nvSpPr>
          <p:cNvPr id="4" name="Slide Number Placeholder 3"/>
          <p:cNvSpPr>
            <a:spLocks noGrp="1"/>
          </p:cNvSpPr>
          <p:nvPr>
            <p:ph type="sldNum" sz="quarter" idx="12"/>
          </p:nvPr>
        </p:nvSpPr>
        <p:spPr/>
        <p:txBody>
          <a:bodyPr/>
          <a:lstStyle/>
          <a:p>
            <a:pPr algn="l"/>
            <a:fld id="{50A2839A-B22A-6440-B709-7F07E1B8B9A6}" type="slidenum">
              <a:rPr lang="en-US" smtClean="0"/>
              <a:pPr algn="l"/>
              <a:t>9</a:t>
            </a:fld>
            <a:endParaRPr lang="en-US" dirty="0"/>
          </a:p>
        </p:txBody>
      </p:sp>
      <p:graphicFrame>
        <p:nvGraphicFramePr>
          <p:cNvPr id="5" name="Table 4"/>
          <p:cNvGraphicFramePr>
            <a:graphicFrameLocks noGrp="1"/>
          </p:cNvGraphicFramePr>
          <p:nvPr/>
        </p:nvGraphicFramePr>
        <p:xfrm>
          <a:off x="1079500" y="3200400"/>
          <a:ext cx="7480298" cy="1651000"/>
        </p:xfrm>
        <a:graphic>
          <a:graphicData uri="http://schemas.openxmlformats.org/drawingml/2006/table">
            <a:tbl>
              <a:tblPr firstRow="1" bandRow="1">
                <a:tableStyleId>{5C22544A-7EE6-4342-B048-85BDC9FD1C3A}</a:tableStyleId>
              </a:tblPr>
              <a:tblGrid>
                <a:gridCol w="3740149"/>
                <a:gridCol w="3740149"/>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Student Learning Objective</a:t>
                      </a:r>
                      <a:endParaRPr lang="en-US" dirty="0" smtClean="0"/>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Student Learning</a:t>
                      </a:r>
                      <a:r>
                        <a:rPr lang="en-US" baseline="0" dirty="0" smtClean="0"/>
                        <a:t> Outcome</a:t>
                      </a:r>
                      <a:endParaRPr lang="en-US" dirty="0" smtClean="0"/>
                    </a:p>
                  </a:txBody>
                  <a:tcPr/>
                </a:tc>
              </a:tr>
              <a:tr h="370840">
                <a:tc>
                  <a:txBody>
                    <a:bodyPr/>
                    <a:lstStyle/>
                    <a:p>
                      <a:r>
                        <a:rPr lang="en-US" dirty="0" smtClean="0"/>
                        <a:t>Design</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Delivery</a:t>
                      </a:r>
                    </a:p>
                  </a:txBody>
                  <a:tcPr/>
                </a:tc>
              </a:tr>
              <a:tr h="370840">
                <a:tc>
                  <a:txBody>
                    <a:bodyPr/>
                    <a:lstStyle/>
                    <a:p>
                      <a:r>
                        <a:rPr lang="en-US" dirty="0" smtClean="0"/>
                        <a:t>A check box next to an item on a checklist</a:t>
                      </a:r>
                      <a:endParaRPr lang="en-US" dirty="0"/>
                    </a:p>
                  </a:txBody>
                  <a:tcPr/>
                </a:tc>
                <a:tc>
                  <a:txBody>
                    <a:bodyPr/>
                    <a:lstStyle/>
                    <a:p>
                      <a:r>
                        <a:rPr lang="en-US" dirty="0" smtClean="0"/>
                        <a:t>A check in the check box next to an item in the checklist</a:t>
                      </a:r>
                      <a:endParaRPr lang="en-US" dirty="0"/>
                    </a:p>
                  </a:txBody>
                  <a:tcPr/>
                </a:tc>
              </a:tr>
            </a:tbl>
          </a:graphicData>
        </a:graphic>
      </p:graphicFrame>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smtClean="0">
            <a:solidFill>
              <a:srgbClr val="00009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7065</TotalTime>
  <Words>5252</Words>
  <Application>Microsoft Macintosh PowerPoint</Application>
  <PresentationFormat>On-screen Show (4:3)</PresentationFormat>
  <Paragraphs>463</Paragraphs>
  <Slides>53</Slides>
  <Notes>49</Notes>
  <HiddenSlides>0</HiddenSlides>
  <MMClips>0</MMClips>
  <ScaleCrop>false</ScaleCrop>
  <HeadingPairs>
    <vt:vector size="4" baseType="variant">
      <vt:variant>
        <vt:lpstr>Design Template</vt:lpstr>
      </vt:variant>
      <vt:variant>
        <vt:i4>1</vt:i4>
      </vt:variant>
      <vt:variant>
        <vt:lpstr>Slide Titles</vt:lpstr>
      </vt:variant>
      <vt:variant>
        <vt:i4>53</vt:i4>
      </vt:variant>
    </vt:vector>
  </HeadingPairs>
  <TitlesOfParts>
    <vt:vector size="54" baseType="lpstr">
      <vt:lpstr>Office Theme</vt:lpstr>
      <vt:lpstr>Uncovering Your Inner Learning Objectives</vt:lpstr>
      <vt:lpstr>Overview</vt:lpstr>
      <vt:lpstr>Frames of Reference</vt:lpstr>
      <vt:lpstr>Constantly Confused Concepts</vt:lpstr>
      <vt:lpstr>Missions &amp; Goals &amp; Objectives &amp; Outcomes</vt:lpstr>
      <vt:lpstr>What is a course goal?</vt:lpstr>
      <vt:lpstr>What is a learning objective?</vt:lpstr>
      <vt:lpstr>IDEA Center Form: Objectives</vt:lpstr>
      <vt:lpstr>What is a learning outcome?</vt:lpstr>
      <vt:lpstr>Goal or learning objective?</vt:lpstr>
      <vt:lpstr>Goal or learning objective?</vt:lpstr>
      <vt:lpstr>Find the learning objectives! Psych Course</vt:lpstr>
      <vt:lpstr>Psychology Course: one solution</vt:lpstr>
      <vt:lpstr>Find the learning objectives! Sociology course</vt:lpstr>
      <vt:lpstr>Sociology course: one solution</vt:lpstr>
      <vt:lpstr>Find the learning objectives! Photography Course</vt:lpstr>
      <vt:lpstr>Find the learning objectives! Photography Course</vt:lpstr>
      <vt:lpstr>Four domains of learning objectives</vt:lpstr>
      <vt:lpstr>Cognitive Domain (Bloom, 1956; Anderson &amp; Krathwohl, 2001)</vt:lpstr>
      <vt:lpstr>Psychomotor Domain (Bloom, 1956; Simpson, 1972)</vt:lpstr>
      <vt:lpstr>Affective Domain (Bloom, 1956; Krathwohl, Bloom, &amp; Masia 1964)</vt:lpstr>
      <vt:lpstr>Interpersonal Domain (Rackham &amp; Morgan, 1977)</vt:lpstr>
      <vt:lpstr>Types of Learning Objectives by Domain</vt:lpstr>
      <vt:lpstr>IDEA Form Objective: Gaining factual knowledge (terminology, classification, methods, trends)  </vt:lpstr>
      <vt:lpstr>IDEA Form Objective: Acquiring skills in working with others as a member of a team  </vt:lpstr>
      <vt:lpstr>IDEA Form Objective: Gaining a broader understanding and appreciation of intellectual/cultural activity (music, science, literature, etc.)</vt:lpstr>
      <vt:lpstr>IDEA does not include psychomotor objectives. Can you write one for your own course?</vt:lpstr>
      <vt:lpstr>The Characteristics of Learning Objectives</vt:lpstr>
      <vt:lpstr>What does a learning objective focus on?</vt:lpstr>
      <vt:lpstr>Performance (Behaviors): must be present in the learning objective</vt:lpstr>
      <vt:lpstr>Verbs! (Mager, p. 20) (note the differences between the two columns) </vt:lpstr>
      <vt:lpstr>Which are not effective learning objectives? (To be able to…)</vt:lpstr>
      <vt:lpstr>Which are not effective learning objectives? </vt:lpstr>
      <vt:lpstr>Conditions: not required</vt:lpstr>
      <vt:lpstr>Criteria (Degree of Mastery): not required, but a basis of assessment</vt:lpstr>
      <vt:lpstr>Criteria: Speed, Accuracy, Quality (examples adapted from Mager, 1984)</vt:lpstr>
      <vt:lpstr>An Additional Characteristic: Audience not required</vt:lpstr>
      <vt:lpstr>Putting It All Together Audience, Behavior, Condition, Degree of mastery </vt:lpstr>
      <vt:lpstr>Learning objectives that need your help! Can these be assessed?</vt:lpstr>
      <vt:lpstr>Uncover the inner learning objectives</vt:lpstr>
      <vt:lpstr>Inner Learning Objectives  </vt:lpstr>
      <vt:lpstr>My Feedback on QM Reviews: Biology Course</vt:lpstr>
      <vt:lpstr>My Feedback on QM Reviews: English as a Second Language</vt:lpstr>
      <vt:lpstr>My Feedback on QM Reviews: Education</vt:lpstr>
      <vt:lpstr>My Feedback on QM Reviews: Instructional Design</vt:lpstr>
      <vt:lpstr>SPCH 1113 Course Worksheet</vt:lpstr>
      <vt:lpstr>Module Objectives for a Nursing Course</vt:lpstr>
      <vt:lpstr>Instructional Technology Course Info shared in intro and assessments suggests “inner” module objectives that are not articulated</vt:lpstr>
      <vt:lpstr>No module objectives = review suspended E-mail to Instructional Technology faculty member</vt:lpstr>
      <vt:lpstr>Module 1 Objectives as suggested in e-mail to instructor: instructor additions are in italics; instructor deletions are indicated by strikethroughs)</vt:lpstr>
      <vt:lpstr>Summary</vt:lpstr>
      <vt:lpstr>References</vt:lpstr>
      <vt:lpstr>Acknowledgements</vt:lpstr>
    </vt:vector>
  </TitlesOfParts>
  <Company>Bark at the moon Graphics,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Richard A. Loney</dc:creator>
  <cp:lastModifiedBy>Evangeline Varonis</cp:lastModifiedBy>
  <cp:revision>163</cp:revision>
  <cp:lastPrinted>2015-02-10T17:20:27Z</cp:lastPrinted>
  <dcterms:created xsi:type="dcterms:W3CDTF">2015-03-24T19:23:01Z</dcterms:created>
  <dcterms:modified xsi:type="dcterms:W3CDTF">2015-03-24T19:34:14Z</dcterms:modified>
</cp:coreProperties>
</file>