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3" r:id="rId3"/>
    <p:sldId id="257" r:id="rId4"/>
    <p:sldId id="265" r:id="rId5"/>
    <p:sldId id="258" r:id="rId6"/>
    <p:sldId id="262" r:id="rId7"/>
    <p:sldId id="263" r:id="rId8"/>
    <p:sldId id="291" r:id="rId9"/>
    <p:sldId id="286" r:id="rId10"/>
    <p:sldId id="292" r:id="rId11"/>
    <p:sldId id="288" r:id="rId12"/>
    <p:sldId id="259" r:id="rId13"/>
    <p:sldId id="260" r:id="rId14"/>
    <p:sldId id="261" r:id="rId15"/>
    <p:sldId id="287" r:id="rId16"/>
    <p:sldId id="267" r:id="rId17"/>
    <p:sldId id="280" r:id="rId18"/>
    <p:sldId id="268" r:id="rId19"/>
    <p:sldId id="281" r:id="rId20"/>
    <p:sldId id="289" r:id="rId21"/>
    <p:sldId id="284" r:id="rId22"/>
    <p:sldId id="283" r:id="rId23"/>
    <p:sldId id="272" r:id="rId24"/>
    <p:sldId id="277" r:id="rId25"/>
    <p:sldId id="290" r:id="rId26"/>
    <p:sldId id="279" r:id="rId27"/>
    <p:sldId id="273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B79B-CB84-463B-B457-5F3BD882B99F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1AE44-1421-4579-9256-12BB8E592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AE44-1421-4579-9256-12BB8E5924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9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AE44-1421-4579-9256-12BB8E5924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45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1AE44-1421-4579-9256-12BB8E59246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9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7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3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 sz="3000"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6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8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4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4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7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3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E6BA-521A-4472-9C29-37F25395CB9C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C473F-4652-4457-886C-70E8940B0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qmohi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uakron.edu/qualitymatters/view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uakron.edu/qualitymatters/view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25145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It Takes a Village: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Building a Successful Statewide QM Implementation </a:t>
            </a:r>
            <a:r>
              <a:rPr lang="en-US" dirty="0" smtClean="0">
                <a:solidFill>
                  <a:srgbClr val="0070C0"/>
                </a:solidFill>
              </a:rPr>
              <a:t>Through Collaboration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867400"/>
            <a:ext cx="8458200" cy="83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Dr. Jonnie “Jill” Phipps The University of Akron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895600"/>
            <a:ext cx="2684858" cy="264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are the financial options?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" y="1524000"/>
            <a:ext cx="9070778" cy="4724399"/>
          </a:xfrm>
        </p:spPr>
      </p:pic>
    </p:spTree>
    <p:extLst>
      <p:ext uri="{BB962C8B-B14F-4D97-AF65-F5344CB8AC3E}">
        <p14:creationId xmlns:p14="http://schemas.microsoft.com/office/powerpoint/2010/main" val="84140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Executive Committee Strategies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Need for Financial Sustainability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221163"/>
          </a:xfrm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</a:pPr>
            <a:r>
              <a:rPr lang="en-US" sz="3000" dirty="0" smtClean="0"/>
              <a:t>Columbus State Community College (CSCC) volunteered to manage the finances.</a:t>
            </a:r>
          </a:p>
          <a:p>
            <a:pPr lvl="1"/>
            <a:r>
              <a:rPr lang="en-US" sz="2800" dirty="0" smtClean="0"/>
              <a:t>CSCC has three members on the Executive Committee</a:t>
            </a:r>
          </a:p>
          <a:p>
            <a:pPr lvl="2"/>
            <a:r>
              <a:rPr lang="en-US" sz="2400" dirty="0" smtClean="0"/>
              <a:t>Dr. Tom </a:t>
            </a:r>
            <a:r>
              <a:rPr lang="en-US" sz="2400" dirty="0" err="1" smtClean="0"/>
              <a:t>Erney</a:t>
            </a:r>
            <a:endParaRPr lang="en-US" sz="2400" dirty="0" smtClean="0"/>
          </a:p>
          <a:p>
            <a:pPr lvl="2"/>
            <a:r>
              <a:rPr lang="en-US" dirty="0"/>
              <a:t>Ann Palazzo</a:t>
            </a:r>
          </a:p>
          <a:p>
            <a:pPr lvl="2"/>
            <a:r>
              <a:rPr lang="en-US" dirty="0" smtClean="0"/>
              <a:t>Suzanne </a:t>
            </a:r>
            <a:r>
              <a:rPr lang="en-US" dirty="0" err="1" smtClean="0"/>
              <a:t>Patzer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sz="3000" dirty="0" smtClean="0"/>
              <a:t>Designated monies were transferred from OLN to CSCC</a:t>
            </a:r>
          </a:p>
          <a:p>
            <a:pPr>
              <a:buClr>
                <a:srgbClr val="C00000"/>
              </a:buClr>
            </a:pPr>
            <a:endParaRPr lang="en-US" sz="3000" dirty="0" smtClean="0"/>
          </a:p>
        </p:txBody>
      </p:sp>
      <p:pic>
        <p:nvPicPr>
          <p:cNvPr id="4" name="Picture 2" descr="C:\Users\phipps\AppData\Local\Microsoft\Windows\Temporary Internet Files\Content.IE5\M52IJB6A\MC910216326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145"/>
            <a:ext cx="838200" cy="115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9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Executive Committee Strategies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Need for Financial Sustainability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Institutions Pay:</a:t>
            </a:r>
          </a:p>
          <a:p>
            <a:pPr lvl="1">
              <a:buClr>
                <a:srgbClr val="C00000"/>
              </a:buClr>
            </a:pPr>
            <a:r>
              <a:rPr lang="en-US" sz="3400" dirty="0" smtClean="0"/>
              <a:t>$1,100 Dues for National QM Membership</a:t>
            </a:r>
          </a:p>
          <a:p>
            <a:pPr lvl="2">
              <a:buClr>
                <a:srgbClr val="C00000"/>
              </a:buClr>
            </a:pPr>
            <a:r>
              <a:rPr lang="en-US" sz="3000" dirty="0" smtClean="0"/>
              <a:t>Forwarded directly to National QM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/>
              <a:t>$500 Dues for Ohio Consortium Membership</a:t>
            </a:r>
          </a:p>
          <a:p>
            <a:pPr lvl="2">
              <a:buClr>
                <a:srgbClr val="C00000"/>
              </a:buClr>
            </a:pPr>
            <a:r>
              <a:rPr lang="en-US" sz="3000" dirty="0" smtClean="0"/>
              <a:t>Currently have sixty members</a:t>
            </a:r>
          </a:p>
          <a:p>
            <a:pPr lvl="3">
              <a:buClr>
                <a:srgbClr val="C00000"/>
              </a:buClr>
            </a:pPr>
            <a:r>
              <a:rPr lang="en-US" sz="2800" dirty="0" smtClean="0"/>
              <a:t>60 X $500 = $30,000</a:t>
            </a:r>
          </a:p>
          <a:p>
            <a:pPr>
              <a:buClr>
                <a:srgbClr val="C00000"/>
              </a:buClr>
            </a:pPr>
            <a:r>
              <a:rPr lang="en-US" sz="3600" dirty="0" smtClean="0"/>
              <a:t>Consortium Pays: </a:t>
            </a:r>
          </a:p>
          <a:p>
            <a:pPr lvl="2">
              <a:buClr>
                <a:srgbClr val="C00000"/>
              </a:buClr>
            </a:pP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$5,500 per year for State-wide Dues</a:t>
            </a:r>
          </a:p>
          <a:p>
            <a:pPr lvl="2">
              <a:buClr>
                <a:srgbClr val="C00000"/>
              </a:buClr>
            </a:pPr>
            <a:r>
              <a:rPr lang="en-US" sz="3000" dirty="0"/>
              <a:t> </a:t>
            </a:r>
            <a:r>
              <a:rPr lang="en-US" sz="3000" dirty="0" smtClean="0"/>
              <a:t>Facilitator training</a:t>
            </a:r>
          </a:p>
          <a:p>
            <a:pPr lvl="2">
              <a:buClr>
                <a:srgbClr val="C00000"/>
              </a:buClr>
            </a:pPr>
            <a:r>
              <a:rPr lang="en-US" sz="3000" dirty="0" smtClean="0"/>
              <a:t> Annual Member Meeting</a:t>
            </a:r>
          </a:p>
        </p:txBody>
      </p:sp>
      <p:pic>
        <p:nvPicPr>
          <p:cNvPr id="4" name="Picture 2" descr="C:\Users\phipps\AppData\Local\Microsoft\Windows\Temporary Internet Files\Content.IE5\M52IJB6A\MC910216326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7716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28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425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Executive </a:t>
            </a:r>
            <a:r>
              <a:rPr lang="en-US" sz="4000" dirty="0">
                <a:solidFill>
                  <a:srgbClr val="C00000"/>
                </a:solidFill>
              </a:rPr>
              <a:t>Committee Strategies</a:t>
            </a:r>
            <a:br>
              <a:rPr lang="en-US" sz="4000" dirty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Financial Procedures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8006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000" dirty="0" smtClean="0"/>
              <a:t>Institutions receive an invoice from Columbus State Community College for $1,600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/>
              <a:t>$500 Ohio QM Consortium Fee</a:t>
            </a:r>
          </a:p>
          <a:p>
            <a:pPr lvl="1">
              <a:buClr>
                <a:srgbClr val="C00000"/>
              </a:buClr>
            </a:pPr>
            <a:r>
              <a:rPr lang="en-US" sz="2800" dirty="0" smtClean="0"/>
              <a:t>$1,100 National QM Fee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CSCC forwards National Fees to QM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CSCC pays the $5,500 Consortium Dues on behalf of Ohio members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Ohio QM Website reflects members in good standing</a:t>
            </a:r>
          </a:p>
          <a:p>
            <a:pPr lvl="2">
              <a:buClr>
                <a:srgbClr val="C00000"/>
              </a:buClr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6560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Executive Committee Strategies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Benefits of Ohio QM Membership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Reduced individual institutional dues </a:t>
            </a:r>
          </a:p>
          <a:p>
            <a:pPr lvl="2">
              <a:buClr>
                <a:srgbClr val="C00000"/>
              </a:buClr>
            </a:pPr>
            <a:r>
              <a:rPr lang="en-US" sz="3200" dirty="0" smtClean="0"/>
              <a:t>(from $3,300 to $1,100)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Access to </a:t>
            </a:r>
            <a:r>
              <a:rPr lang="en-US" dirty="0"/>
              <a:t>f</a:t>
            </a:r>
            <a:r>
              <a:rPr lang="en-US" dirty="0" smtClean="0"/>
              <a:t>ree APPQMR F2F training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Discounted rates for Online Certification Courses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Participation in the Review Bartering System</a:t>
            </a:r>
          </a:p>
          <a:p>
            <a:pPr lvl="2">
              <a:buClr>
                <a:srgbClr val="C00000"/>
              </a:buClr>
            </a:pPr>
            <a:r>
              <a:rPr lang="en-US" sz="3000" dirty="0" smtClean="0"/>
              <a:t>Cost for non-bartered reviews $1,000/$1,400</a:t>
            </a:r>
          </a:p>
          <a:p>
            <a:r>
              <a:rPr lang="en-US" dirty="0" smtClean="0"/>
              <a:t>Quarterly State-wide webinars for Quality Matters Coordinators</a:t>
            </a:r>
          </a:p>
          <a:p>
            <a:r>
              <a:rPr lang="en-US" dirty="0" smtClean="0"/>
              <a:t>The Ohio QM Consortium Annual Member Meeting</a:t>
            </a:r>
          </a:p>
          <a:p>
            <a:r>
              <a:rPr lang="en-US" dirty="0" smtClean="0"/>
              <a:t>Master </a:t>
            </a:r>
            <a:r>
              <a:rPr lang="en-US" dirty="0"/>
              <a:t>R</a:t>
            </a:r>
            <a:r>
              <a:rPr lang="en-US" dirty="0" smtClean="0"/>
              <a:t>eviewer Recertification costs included</a:t>
            </a:r>
          </a:p>
          <a:p>
            <a:pPr lvl="1"/>
            <a:r>
              <a:rPr lang="en-US" dirty="0" smtClean="0"/>
              <a:t>40 at $50 each = $2,000</a:t>
            </a:r>
          </a:p>
          <a:p>
            <a:r>
              <a:rPr lang="en-US" dirty="0" smtClean="0"/>
              <a:t>Finance F2F APPQMR facilitator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5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Executive Committee </a:t>
            </a:r>
            <a:r>
              <a:rPr lang="en-US" sz="4000" dirty="0" smtClean="0">
                <a:solidFill>
                  <a:srgbClr val="C00000"/>
                </a:solidFill>
              </a:rPr>
              <a:t>Strategies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Professional Development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3600" dirty="0" smtClean="0"/>
              <a:t>Cuyahoga Community College (Tri-C) was already involved in managing some of the professional development / certification records.</a:t>
            </a:r>
          </a:p>
          <a:p>
            <a:pPr lvl="1"/>
            <a:r>
              <a:rPr lang="en-US" dirty="0" smtClean="0"/>
              <a:t>Tri-C </a:t>
            </a:r>
            <a:r>
              <a:rPr lang="en-US" dirty="0"/>
              <a:t>has two members on the Executive Committee</a:t>
            </a:r>
          </a:p>
          <a:p>
            <a:pPr lvl="2"/>
            <a:r>
              <a:rPr lang="en-US" dirty="0" smtClean="0"/>
              <a:t>Sasha </a:t>
            </a:r>
            <a:r>
              <a:rPr lang="en-US" dirty="0" err="1"/>
              <a:t>Thackaberry</a:t>
            </a:r>
            <a:endParaRPr lang="en-US" dirty="0"/>
          </a:p>
          <a:p>
            <a:pPr lvl="2"/>
            <a:r>
              <a:rPr lang="en-US" dirty="0" smtClean="0"/>
              <a:t>Melanie Thompson</a:t>
            </a:r>
            <a:endParaRPr lang="en-US" dirty="0"/>
          </a:p>
          <a:p>
            <a:pPr marL="0" indent="0">
              <a:buClr>
                <a:srgbClr val="C00000"/>
              </a:buClr>
              <a:buNone/>
            </a:pPr>
            <a:endParaRPr lang="en-US" sz="3600" dirty="0"/>
          </a:p>
        </p:txBody>
      </p:sp>
      <p:pic>
        <p:nvPicPr>
          <p:cNvPr id="4" name="Picture 3" descr="C:\Users\phipps\AppData\Local\Microsoft\Windows\Temporary Internet Files\Content.IE5\B7ZAQMWS\MC90006014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38391"/>
            <a:ext cx="1905000" cy="2080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20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2954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Executive Committee </a:t>
            </a:r>
            <a:r>
              <a:rPr lang="en-US" dirty="0" smtClean="0">
                <a:solidFill>
                  <a:srgbClr val="C00000"/>
                </a:solidFill>
              </a:rPr>
              <a:t>Strategies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Increase Number of Trainers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sz="3000" dirty="0" smtClean="0"/>
              <a:t>There were only 5 traveling </a:t>
            </a:r>
            <a:r>
              <a:rPr lang="en-US" sz="3000" dirty="0"/>
              <a:t>APPQMR trainers </a:t>
            </a:r>
            <a:r>
              <a:rPr lang="en-US" sz="3000" dirty="0" smtClean="0"/>
              <a:t>in Ohio in 2011.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State divided into five regions (required long distances for many sessions).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NE, NW, Central, SE, and SW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“Scholarships” to pay training fees in return for a commitment of conducting 4 workshops within two years. </a:t>
            </a:r>
          </a:p>
          <a:p>
            <a:pPr lvl="1">
              <a:buClr>
                <a:srgbClr val="C00000"/>
              </a:buClr>
            </a:pPr>
            <a:r>
              <a:rPr lang="en-US" sz="2800" dirty="0"/>
              <a:t> </a:t>
            </a:r>
            <a:r>
              <a:rPr lang="en-US" sz="2800" dirty="0" smtClean="0"/>
              <a:t>First </a:t>
            </a:r>
            <a:r>
              <a:rPr lang="en-US" dirty="0" smtClean="0"/>
              <a:t>one added </a:t>
            </a:r>
            <a:r>
              <a:rPr lang="en-US" sz="2800" dirty="0" smtClean="0"/>
              <a:t>seven </a:t>
            </a:r>
            <a:r>
              <a:rPr lang="en-US" sz="2800" dirty="0"/>
              <a:t>more trainers </a:t>
            </a:r>
            <a:r>
              <a:rPr lang="en-US" sz="2400" dirty="0" smtClean="0"/>
              <a:t>statewide </a:t>
            </a:r>
          </a:p>
          <a:p>
            <a:pPr lvl="2">
              <a:buClr>
                <a:srgbClr val="C00000"/>
              </a:buClr>
            </a:pPr>
            <a:r>
              <a:rPr lang="en-US" sz="2000" dirty="0" smtClean="0"/>
              <a:t>(at $500 each = $3,500)</a:t>
            </a:r>
          </a:p>
          <a:p>
            <a:pPr lvl="1">
              <a:buClr>
                <a:srgbClr val="C00000"/>
              </a:buClr>
            </a:pPr>
            <a:r>
              <a:rPr lang="en-US" sz="2600" dirty="0" smtClean="0"/>
              <a:t> </a:t>
            </a:r>
            <a:r>
              <a:rPr lang="en-US" dirty="0"/>
              <a:t>Second one added five more trainers statewide</a:t>
            </a:r>
          </a:p>
          <a:p>
            <a:pPr lvl="2">
              <a:buClr>
                <a:srgbClr val="C00000"/>
              </a:buClr>
            </a:pPr>
            <a:r>
              <a:rPr lang="en-US" sz="2000" dirty="0" smtClean="0"/>
              <a:t>(at $500 each = $2,500)</a:t>
            </a:r>
          </a:p>
          <a:p>
            <a:pPr lvl="2">
              <a:buClr>
                <a:srgbClr val="C00000"/>
              </a:buClr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525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45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Executive Committee </a:t>
            </a:r>
            <a:r>
              <a:rPr lang="en-US" sz="4000" dirty="0" smtClean="0">
                <a:solidFill>
                  <a:srgbClr val="C00000"/>
                </a:solidFill>
              </a:rPr>
              <a:t>Strategies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Tri-C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0070C0"/>
                </a:solidFill>
              </a:rPr>
              <a:t>Manages Requests for Training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 A request for an APPQMR is sent to Tri-C</a:t>
            </a:r>
          </a:p>
          <a:p>
            <a:pPr>
              <a:buClr>
                <a:srgbClr val="C00000"/>
              </a:buClr>
            </a:pPr>
            <a:r>
              <a:rPr lang="en-US" sz="3600" dirty="0"/>
              <a:t> </a:t>
            </a:r>
            <a:r>
              <a:rPr lang="en-US" sz="3600" dirty="0" smtClean="0"/>
              <a:t>Tri-C Communicates with F2F facilitators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secures a volunteer </a:t>
            </a:r>
          </a:p>
          <a:p>
            <a:pPr>
              <a:buClr>
                <a:srgbClr val="C00000"/>
              </a:buClr>
            </a:pPr>
            <a:r>
              <a:rPr lang="en-US" sz="3600" dirty="0"/>
              <a:t> </a:t>
            </a:r>
            <a:r>
              <a:rPr lang="en-US" sz="3600" dirty="0" smtClean="0"/>
              <a:t>Assign facilitator and communicate with organization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3600" dirty="0"/>
          </a:p>
          <a:p>
            <a:pPr>
              <a:buClr>
                <a:srgbClr val="C00000"/>
              </a:buClr>
            </a:pPr>
            <a:r>
              <a:rPr lang="en-US" sz="3600" dirty="0" smtClean="0"/>
              <a:t> Gather available dates from facilitators</a:t>
            </a:r>
          </a:p>
          <a:p>
            <a:pPr>
              <a:buClr>
                <a:srgbClr val="C00000"/>
              </a:buClr>
            </a:pPr>
            <a:r>
              <a:rPr lang="en-US" sz="3600" dirty="0"/>
              <a:t> </a:t>
            </a:r>
            <a:r>
              <a:rPr lang="en-US" sz="3600" dirty="0" smtClean="0"/>
              <a:t>Distribute the dates to all QMCs</a:t>
            </a:r>
          </a:p>
          <a:p>
            <a:pPr>
              <a:buClr>
                <a:srgbClr val="C00000"/>
              </a:buClr>
            </a:pPr>
            <a:r>
              <a:rPr lang="en-US" sz="3600" dirty="0"/>
              <a:t> </a:t>
            </a:r>
            <a:r>
              <a:rPr lang="en-US" sz="3600" dirty="0" smtClean="0"/>
              <a:t>Match requests with facilitators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n-US" sz="2600" dirty="0" smtClean="0"/>
          </a:p>
          <a:p>
            <a:pPr lvl="2">
              <a:buClr>
                <a:srgbClr val="C00000"/>
              </a:buClr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37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779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Executive Committee </a:t>
            </a:r>
            <a:r>
              <a:rPr lang="en-US" sz="4000" dirty="0" smtClean="0">
                <a:solidFill>
                  <a:srgbClr val="C00000"/>
                </a:solidFill>
              </a:rPr>
              <a:t>Strategies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chemeClr val="accent1"/>
                </a:solidFill>
              </a:rPr>
              <a:t>Tri-C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&amp; UA </a:t>
            </a:r>
            <a:r>
              <a:rPr lang="en-US" sz="3600" dirty="0" smtClean="0">
                <a:solidFill>
                  <a:srgbClr val="0070C0"/>
                </a:solidFill>
              </a:rPr>
              <a:t>Update Ohio QM Website &amp; Social Media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 QM Ohio Website  </a:t>
            </a:r>
            <a:r>
              <a:rPr lang="en-US" sz="3600" dirty="0">
                <a:hlinkClick r:id="rId2"/>
              </a:rPr>
              <a:t>http://qmohio.org/</a:t>
            </a:r>
            <a:r>
              <a:rPr lang="en-US" sz="3600" dirty="0"/>
              <a:t> </a:t>
            </a:r>
          </a:p>
          <a:p>
            <a:pPr lvl="1"/>
            <a:r>
              <a:rPr lang="en-US" sz="3400" dirty="0" smtClean="0"/>
              <a:t> List of current members with QMCs</a:t>
            </a:r>
          </a:p>
          <a:p>
            <a:pPr lvl="1"/>
            <a:r>
              <a:rPr lang="en-US" sz="3400" dirty="0"/>
              <a:t> </a:t>
            </a:r>
            <a:r>
              <a:rPr lang="en-US" sz="3600" dirty="0" smtClean="0"/>
              <a:t>Calendar of training events</a:t>
            </a:r>
          </a:p>
          <a:p>
            <a:pPr lvl="1"/>
            <a:r>
              <a:rPr lang="en-US" sz="3600" dirty="0" smtClean="0"/>
              <a:t> FAQ page</a:t>
            </a:r>
          </a:p>
          <a:p>
            <a:pPr lvl="1"/>
            <a:r>
              <a:rPr lang="en-US" sz="3600" dirty="0" smtClean="0"/>
              <a:t> Announcements</a:t>
            </a:r>
          </a:p>
          <a:p>
            <a:pPr lvl="1"/>
            <a:r>
              <a:rPr lang="en-US" sz="3600" dirty="0" smtClean="0"/>
              <a:t> Blog</a:t>
            </a:r>
          </a:p>
          <a:p>
            <a:pPr lvl="1"/>
            <a:endParaRPr lang="en-US" sz="3600" dirty="0" smtClean="0"/>
          </a:p>
          <a:p>
            <a:pPr>
              <a:buClr>
                <a:srgbClr val="C00000"/>
              </a:buClr>
            </a:pPr>
            <a:r>
              <a:rPr lang="en-US" sz="3600" dirty="0" smtClean="0"/>
              <a:t>Social Media</a:t>
            </a:r>
          </a:p>
          <a:p>
            <a:pPr lvl="1"/>
            <a:r>
              <a:rPr lang="en-US" sz="3400" dirty="0" smtClean="0"/>
              <a:t>Twitter</a:t>
            </a:r>
          </a:p>
          <a:p>
            <a:pPr lvl="1"/>
            <a:r>
              <a:rPr lang="en-US" sz="3400" dirty="0" smtClean="0"/>
              <a:t>Facebook</a:t>
            </a:r>
          </a:p>
          <a:p>
            <a:pPr lvl="1"/>
            <a:r>
              <a:rPr lang="en-US" sz="3400" dirty="0" err="1" smtClean="0"/>
              <a:t>Linkedin</a:t>
            </a:r>
            <a:endParaRPr lang="en-US" sz="3400" dirty="0" smtClean="0"/>
          </a:p>
        </p:txBody>
      </p:sp>
      <p:pic>
        <p:nvPicPr>
          <p:cNvPr id="2050" name="Picture 2" descr="http://upload.wikimedia.org/wikipedia/en/thumb/9/9f/Twitter_bird_logo_2012.svg/172px-Twitter_bird_logo_2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271201"/>
            <a:ext cx="952500" cy="76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015" y="4953000"/>
            <a:ext cx="2143125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660" y="4971861"/>
            <a:ext cx="1609725" cy="12001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99" y="1600200"/>
            <a:ext cx="1728786" cy="17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0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Executive Committee Strategy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Create a Bartering System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8006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 The University of Akron volunteered to create a database to record bartering information.</a:t>
            </a:r>
          </a:p>
          <a:p>
            <a:pPr lvl="1"/>
            <a:r>
              <a:rPr lang="en-US" dirty="0" smtClean="0"/>
              <a:t>UA </a:t>
            </a:r>
            <a:r>
              <a:rPr lang="en-US" dirty="0"/>
              <a:t>has </a:t>
            </a:r>
            <a:r>
              <a:rPr lang="en-US" dirty="0" smtClean="0"/>
              <a:t>three </a:t>
            </a:r>
            <a:r>
              <a:rPr lang="en-US" dirty="0"/>
              <a:t>members on the Executive Committee</a:t>
            </a:r>
          </a:p>
          <a:p>
            <a:pPr lvl="2"/>
            <a:r>
              <a:rPr lang="en-US" dirty="0"/>
              <a:t>Dr. </a:t>
            </a:r>
            <a:r>
              <a:rPr lang="en-US" dirty="0" smtClean="0"/>
              <a:t>John </a:t>
            </a:r>
            <a:r>
              <a:rPr lang="en-US" dirty="0" err="1" smtClean="0"/>
              <a:t>Savery</a:t>
            </a:r>
            <a:endParaRPr lang="en-US" dirty="0"/>
          </a:p>
          <a:p>
            <a:pPr lvl="2"/>
            <a:r>
              <a:rPr lang="en-US" dirty="0" smtClean="0"/>
              <a:t>Wendy </a:t>
            </a:r>
            <a:r>
              <a:rPr lang="en-US" dirty="0" err="1" smtClean="0"/>
              <a:t>Lampner</a:t>
            </a:r>
            <a:endParaRPr lang="en-US" dirty="0" smtClean="0"/>
          </a:p>
          <a:p>
            <a:pPr lvl="2"/>
            <a:r>
              <a:rPr lang="en-US" dirty="0" smtClean="0"/>
              <a:t>Dr. Jill Phipps</a:t>
            </a: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US" sz="2800" dirty="0" smtClean="0"/>
              <a:t> 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20370" y="41148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             </a:t>
            </a:r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6" name="Picture 4" descr="C:\Users\phipps\AppData\Local\Microsoft\Windows\Temporary Internet Files\Content.IE5\ET8112SX\MC9000450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30097"/>
            <a:ext cx="2209800" cy="205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1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Background – p.1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589006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The Ohio Board of Regents (OBR) funded the </a:t>
            </a:r>
            <a:r>
              <a:rPr lang="en-US" b="1" dirty="0" smtClean="0"/>
              <a:t>Ohio Learning Network (OLN) </a:t>
            </a:r>
            <a:r>
              <a:rPr lang="en-US" dirty="0" smtClean="0"/>
              <a:t>to promote access to Distance Education for all Ohioans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In 2006 Brenda Boyd first presented information on the QM Rubric at the OLN annual conference 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In 2007 Brenda Boyd challenged OLN to start a QM state-wide system </a:t>
            </a:r>
          </a:p>
          <a:p>
            <a:pPr>
              <a:buClr>
                <a:srgbClr val="C00000"/>
              </a:buClr>
            </a:pPr>
            <a:r>
              <a:rPr lang="en-US" dirty="0"/>
              <a:t>S</a:t>
            </a:r>
            <a:r>
              <a:rPr lang="en-US" dirty="0" smtClean="0"/>
              <a:t>ix institutions met with OLN to explore the creation of a pilot program on the QM review process. It was established in 2008.</a:t>
            </a:r>
          </a:p>
        </p:txBody>
      </p:sp>
    </p:spTree>
    <p:extLst>
      <p:ext uri="{BB962C8B-B14F-4D97-AF65-F5344CB8AC3E}">
        <p14:creationId xmlns:p14="http://schemas.microsoft.com/office/powerpoint/2010/main" val="2306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Quality Matters Course Reviews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8006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 Some institutions were informally bartering with one another.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Presented some difficulties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Try it yourselves!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US" sz="2800" dirty="0" smtClean="0"/>
              <a:t> 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315" y="3788833"/>
            <a:ext cx="2438400" cy="24045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48285" y="44196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>
                <a:solidFill>
                  <a:srgbClr val="C00000"/>
                </a:solidFill>
              </a:rPr>
              <a:t>             The Bartering Game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1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Bartering Game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8006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n-US" dirty="0" smtClean="0"/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US" sz="2800" dirty="0" smtClean="0"/>
              <a:t> 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77329"/>
              </p:ext>
            </p:extLst>
          </p:nvPr>
        </p:nvGraphicFramePr>
        <p:xfrm>
          <a:off x="76200" y="914400"/>
          <a:ext cx="9067800" cy="586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2600"/>
                <a:gridCol w="831215"/>
                <a:gridCol w="5213985"/>
              </a:tblGrid>
              <a:tr h="4057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Represented by</a:t>
                      </a:r>
                      <a:endParaRPr lang="en-US" dirty="0"/>
                    </a:p>
                  </a:txBody>
                  <a:tcPr/>
                </a:tc>
              </a:tr>
              <a:tr h="813444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Chair</a:t>
                      </a:r>
                      <a:r>
                        <a:rPr lang="en-US" dirty="0" smtClean="0"/>
                        <a:t>: must be a Master</a:t>
                      </a:r>
                      <a:r>
                        <a:rPr lang="en-US" baseline="0" dirty="0" smtClean="0"/>
                        <a:t> Reviewer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Chocolate Candy Bars: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Milky Way, Snickers, 3Musketeers, Butterfinger, and Twix</a:t>
                      </a:r>
                      <a:endParaRPr lang="en-US" dirty="0" smtClean="0"/>
                    </a:p>
                    <a:p>
                      <a:endParaRPr lang="en-US" sz="800" dirty="0" smtClean="0"/>
                    </a:p>
                  </a:txBody>
                  <a:tcPr/>
                </a:tc>
              </a:tr>
              <a:tr h="700345">
                <a:tc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dirty="0" smtClean="0"/>
                        <a:t>External Reviewer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  <a:p>
                      <a:r>
                        <a:rPr lang="en-US" dirty="0" smtClean="0"/>
                        <a:t>Butterscotch &amp; Cinnamon </a:t>
                      </a:r>
                      <a:endParaRPr lang="en-US" dirty="0"/>
                    </a:p>
                  </a:txBody>
                  <a:tcPr/>
                </a:tc>
              </a:tr>
              <a:tr h="3724979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Subject Matter</a:t>
                      </a:r>
                      <a:r>
                        <a:rPr lang="en-US" baseline="0" dirty="0" smtClean="0"/>
                        <a:t> Expert (SME)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US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 = Spearmint/Green Striped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 = Peppermint/Red Striped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= Whoppers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Nursing = Tootsie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Rolls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Twizzlers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=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Smarties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Law = Root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Beer Barrels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Communications = Caramel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 Languages = Starburst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Philosophy = Jolly Rancher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Biology = Strawberry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2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630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Executive Committee </a:t>
            </a:r>
            <a:r>
              <a:rPr lang="en-US" sz="4000" dirty="0" smtClean="0">
                <a:solidFill>
                  <a:srgbClr val="C00000"/>
                </a:solidFill>
              </a:rPr>
              <a:t>Strategies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Implement a </a:t>
            </a:r>
            <a:r>
              <a:rPr lang="en-US" sz="4000" b="1" dirty="0" smtClean="0">
                <a:solidFill>
                  <a:srgbClr val="0070C0"/>
                </a:solidFill>
              </a:rPr>
              <a:t>State-wide</a:t>
            </a:r>
            <a:r>
              <a:rPr lang="en-US" sz="4000" dirty="0" smtClean="0">
                <a:solidFill>
                  <a:srgbClr val="0070C0"/>
                </a:solidFill>
              </a:rPr>
              <a:t> Bartering System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 </a:t>
            </a:r>
            <a:r>
              <a:rPr lang="en-US" sz="3600" dirty="0"/>
              <a:t>P</a:t>
            </a:r>
            <a:r>
              <a:rPr lang="en-US" sz="3600" dirty="0" smtClean="0"/>
              <a:t>rovide </a:t>
            </a:r>
            <a:r>
              <a:rPr lang="en-US" sz="3600" dirty="0"/>
              <a:t>an </a:t>
            </a:r>
            <a:r>
              <a:rPr lang="en-US" sz="3600" dirty="0" smtClean="0"/>
              <a:t>affordable/sustainable </a:t>
            </a:r>
            <a:r>
              <a:rPr lang="en-US" sz="3600" dirty="0"/>
              <a:t>course review system for Ohio QM Institutions.</a:t>
            </a:r>
          </a:p>
          <a:p>
            <a:pPr>
              <a:buClr>
                <a:srgbClr val="C00000"/>
              </a:buClr>
            </a:pPr>
            <a:r>
              <a:rPr lang="en-US" sz="3600" dirty="0" smtClean="0"/>
              <a:t>Maintain </a:t>
            </a:r>
            <a:r>
              <a:rPr lang="en-US" sz="3600" dirty="0"/>
              <a:t>a cohesive community of institutions committed to quality in online and blended teaching and learning.</a:t>
            </a:r>
          </a:p>
          <a:p>
            <a:pPr>
              <a:buClr>
                <a:srgbClr val="C00000"/>
              </a:buClr>
            </a:pPr>
            <a:r>
              <a:rPr lang="en-US" sz="3600" dirty="0"/>
              <a:t> R</a:t>
            </a:r>
            <a:r>
              <a:rPr lang="en-US" sz="3600" dirty="0" smtClean="0"/>
              <a:t>aise </a:t>
            </a:r>
            <a:r>
              <a:rPr lang="en-US" sz="3600" dirty="0"/>
              <a:t>awareness of the quality of Ohio’s online and blended learning.</a:t>
            </a:r>
          </a:p>
          <a:p>
            <a:r>
              <a:rPr lang="en-US" sz="3600" dirty="0" smtClean="0"/>
              <a:t> Be </a:t>
            </a:r>
            <a:r>
              <a:rPr lang="en-US" sz="3600" dirty="0"/>
              <a:t>an ambassador of Quality Matters standards in online and blended learning</a:t>
            </a:r>
            <a:r>
              <a:rPr lang="en-US" sz="36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3600" dirty="0"/>
              <a:t>Utilize resources throughout the </a:t>
            </a:r>
            <a:r>
              <a:rPr lang="en-US" sz="3600" dirty="0" smtClean="0"/>
              <a:t>state.</a:t>
            </a:r>
            <a:endParaRPr lang="en-US" sz="3600" dirty="0"/>
          </a:p>
          <a:p>
            <a:pPr>
              <a:buClr>
                <a:srgbClr val="C00000"/>
              </a:buClr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648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80" y="152400"/>
            <a:ext cx="8763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Strategy: Fit Bartering into the Model of </a:t>
            </a:r>
            <a:r>
              <a:rPr lang="en-US" dirty="0" smtClean="0">
                <a:solidFill>
                  <a:srgbClr val="0070C0"/>
                </a:solidFill>
              </a:rPr>
              <a:t>Subscriber Managed Course Reviews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200" b="1" dirty="0" smtClean="0"/>
              <a:t> </a:t>
            </a:r>
            <a:r>
              <a:rPr lang="en-US" sz="3200" dirty="0" smtClean="0"/>
              <a:t>Subscriber-Managed </a:t>
            </a:r>
            <a:r>
              <a:rPr lang="en-US" sz="3200" dirty="0"/>
              <a:t>Course </a:t>
            </a:r>
            <a:r>
              <a:rPr lang="en-US" sz="3200" dirty="0" smtClean="0"/>
              <a:t>Reviews</a:t>
            </a:r>
            <a:endParaRPr lang="en-US" sz="2400" dirty="0" smtClean="0"/>
          </a:p>
          <a:p>
            <a:pPr lvl="2">
              <a:buClr>
                <a:srgbClr val="C00000"/>
              </a:buClr>
            </a:pPr>
            <a:r>
              <a:rPr lang="en-US" sz="2400" dirty="0" smtClean="0"/>
              <a:t>Official QM course reviews.</a:t>
            </a:r>
          </a:p>
          <a:p>
            <a:pPr lvl="2">
              <a:buClr>
                <a:srgbClr val="C00000"/>
              </a:buClr>
            </a:pPr>
            <a:r>
              <a:rPr lang="en-US" sz="2400" dirty="0" smtClean="0"/>
              <a:t>Managed </a:t>
            </a:r>
            <a:r>
              <a:rPr lang="en-US" sz="2400" dirty="0"/>
              <a:t>by a </a:t>
            </a:r>
            <a:r>
              <a:rPr lang="en-US" sz="2400" dirty="0" smtClean="0"/>
              <a:t>QM Coordinator (QMC).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Adhere to </a:t>
            </a:r>
            <a:r>
              <a:rPr lang="en-US" sz="2400" dirty="0" smtClean="0"/>
              <a:t>the </a:t>
            </a:r>
            <a:r>
              <a:rPr lang="en-US" sz="2400" dirty="0"/>
              <a:t>QM Course Review Standards and use the QM online </a:t>
            </a:r>
            <a:r>
              <a:rPr lang="en-US" sz="2400" dirty="0" smtClean="0"/>
              <a:t>tools.</a:t>
            </a:r>
          </a:p>
          <a:p>
            <a:pPr lvl="2">
              <a:buClr>
                <a:srgbClr val="C00000"/>
              </a:buClr>
            </a:pPr>
            <a:endParaRPr lang="en-US" sz="2400" dirty="0" smtClean="0"/>
          </a:p>
          <a:p>
            <a:pPr>
              <a:buClr>
                <a:srgbClr val="C00000"/>
              </a:buClr>
            </a:pPr>
            <a:r>
              <a:rPr lang="en-US" dirty="0" smtClean="0"/>
              <a:t>New certification introduces two-tier pricing</a:t>
            </a:r>
          </a:p>
          <a:p>
            <a:pPr lvl="2"/>
            <a:r>
              <a:rPr lang="en-US" dirty="0" smtClean="0"/>
              <a:t>No cost if the QMC has successfully completed the Course Review Manager Certification (</a:t>
            </a:r>
            <a:r>
              <a:rPr lang="en-US" dirty="0"/>
              <a:t>CRMC). </a:t>
            </a:r>
            <a:r>
              <a:rPr lang="en-US" dirty="0" smtClean="0"/>
              <a:t>Cost </a:t>
            </a:r>
            <a:r>
              <a:rPr lang="en-US" dirty="0"/>
              <a:t>of training is $</a:t>
            </a:r>
            <a:r>
              <a:rPr lang="en-US" dirty="0" smtClean="0"/>
              <a:t>300.</a:t>
            </a:r>
          </a:p>
          <a:p>
            <a:pPr lvl="2"/>
            <a:r>
              <a:rPr lang="en-US" dirty="0" smtClean="0"/>
              <a:t>$100 per course if the QMC has not completed the CRMC.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526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Course Review Bartering System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Debits and Credits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181600"/>
          </a:xfrm>
        </p:spPr>
        <p:txBody>
          <a:bodyPr>
            <a:normAutofit fontScale="92500"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3600" dirty="0" smtClean="0"/>
              <a:t>The </a:t>
            </a:r>
            <a:r>
              <a:rPr lang="en-US" sz="3600" dirty="0"/>
              <a:t>University of Akron </a:t>
            </a:r>
            <a:r>
              <a:rPr lang="en-US" sz="3600" dirty="0" smtClean="0"/>
              <a:t>maintains </a:t>
            </a:r>
            <a:r>
              <a:rPr lang="en-US" sz="3600" dirty="0"/>
              <a:t>a database of bartered </a:t>
            </a:r>
            <a:r>
              <a:rPr lang="en-US" sz="3600" dirty="0" smtClean="0"/>
              <a:t>courses within the Consortium, including credits earned and credits spent.</a:t>
            </a:r>
          </a:p>
          <a:p>
            <a:pPr>
              <a:buClr>
                <a:srgbClr val="C00000"/>
              </a:buClr>
            </a:pPr>
            <a:r>
              <a:rPr lang="en-US" sz="3600" dirty="0" smtClean="0"/>
              <a:t>8 credits come with membership each year.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Credits are “spent” on reviewers outside the institution.</a:t>
            </a:r>
          </a:p>
          <a:p>
            <a:pPr lvl="1">
              <a:buClr>
                <a:srgbClr val="C00000"/>
              </a:buClr>
            </a:pPr>
            <a:r>
              <a:rPr lang="en-US" dirty="0"/>
              <a:t>A review costs a maximum of 4 credits</a:t>
            </a:r>
            <a:r>
              <a:rPr lang="en-US" dirty="0" smtClean="0"/>
              <a:t>.</a:t>
            </a:r>
          </a:p>
          <a:p>
            <a:pPr lvl="1">
              <a:buClr>
                <a:srgbClr val="C00000"/>
              </a:buClr>
            </a:pPr>
            <a:endParaRPr lang="en-US" sz="2600" dirty="0"/>
          </a:p>
          <a:p>
            <a:pPr>
              <a:buClr>
                <a:srgbClr val="C00000"/>
              </a:buClr>
            </a:pPr>
            <a:r>
              <a:rPr lang="en-US" sz="3600" dirty="0" smtClean="0"/>
              <a:t>Credits can be “earned” by supplying reviewers.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endParaRPr lang="en-US" sz="3600" dirty="0" smtClean="0"/>
          </a:p>
          <a:p>
            <a:pPr marL="0" indent="0">
              <a:buClr>
                <a:srgbClr val="C00000"/>
              </a:buClr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123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Course Review Bartering System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Payroll!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410200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3200" dirty="0" smtClean="0"/>
              <a:t>Each review requires three reviewers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/>
              <a:t>A Team Chair costs 2 credits.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/>
              <a:t>A SME costs 1 credit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/>
              <a:t>An External Reviewer costs 1 credit</a:t>
            </a:r>
            <a:endParaRPr lang="en-US" sz="3200" dirty="0"/>
          </a:p>
          <a:p>
            <a:pPr>
              <a:buClr>
                <a:srgbClr val="C00000"/>
              </a:buClr>
            </a:pPr>
            <a:r>
              <a:rPr lang="en-US" sz="3200" dirty="0" smtClean="0"/>
              <a:t>Institutions can </a:t>
            </a:r>
            <a:r>
              <a:rPr lang="en-US" sz="3200" dirty="0"/>
              <a:t>“bank” credit </a:t>
            </a:r>
            <a:r>
              <a:rPr lang="en-US" sz="3200" dirty="0" smtClean="0"/>
              <a:t>earned by their own reviewers. </a:t>
            </a:r>
          </a:p>
          <a:p>
            <a:pPr lvl="1">
              <a:buClr>
                <a:srgbClr val="C00000"/>
              </a:buClr>
            </a:pPr>
            <a:r>
              <a:rPr lang="en-US" sz="3200" dirty="0" smtClean="0"/>
              <a:t>Some institutions compensate their reviewers.</a:t>
            </a:r>
            <a:endParaRPr lang="en-US" sz="3200" dirty="0"/>
          </a:p>
          <a:p>
            <a:pPr>
              <a:buClr>
                <a:srgbClr val="C00000"/>
              </a:buClr>
            </a:pPr>
            <a:r>
              <a:rPr lang="en-US" sz="3200" dirty="0" smtClean="0"/>
              <a:t>Some Organizations “pay” only for an external reviewer and fill the other roles in-house. </a:t>
            </a:r>
          </a:p>
        </p:txBody>
      </p:sp>
    </p:spTree>
    <p:extLst>
      <p:ext uri="{BB962C8B-B14F-4D97-AF65-F5344CB8AC3E}">
        <p14:creationId xmlns:p14="http://schemas.microsoft.com/office/powerpoint/2010/main" val="2439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648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QMCs have </a:t>
            </a:r>
            <a:r>
              <a:rPr lang="en-US" sz="3600" dirty="0"/>
              <a:t>access to </a:t>
            </a:r>
            <a:r>
              <a:rPr lang="en-US" sz="3600" dirty="0" smtClean="0"/>
              <a:t>the Ohio QM Report</a:t>
            </a:r>
            <a:r>
              <a:rPr lang="en-US" sz="3600" dirty="0"/>
              <a:t>:</a:t>
            </a:r>
          </a:p>
          <a:p>
            <a:pPr lvl="2">
              <a:buClr>
                <a:srgbClr val="C00000"/>
              </a:buClr>
              <a:buSzPct val="100000"/>
            </a:pPr>
            <a:r>
              <a:rPr lang="en-US" sz="2800" dirty="0">
                <a:hlinkClick r:id="rId2"/>
              </a:rPr>
              <a:t>https://learn.uakron.edu/qualitymatters/view/</a:t>
            </a:r>
            <a:r>
              <a:rPr lang="en-US" sz="2800" dirty="0"/>
              <a:t>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Course Review Bartering System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The Balance Sheet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0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Walking through the Steps—p.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181600"/>
          </a:xfrm>
        </p:spPr>
        <p:txBody>
          <a:bodyPr>
            <a:normAutofit/>
          </a:bodyPr>
          <a:lstStyle/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600" dirty="0" smtClean="0"/>
              <a:t> </a:t>
            </a:r>
            <a:r>
              <a:rPr lang="en-US" sz="3200" dirty="0" smtClean="0"/>
              <a:t>Apply to QM for a course review as always</a:t>
            </a:r>
          </a:p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n-US" sz="3200" dirty="0" smtClean="0"/>
              <a:t> Select the appropriate  </a:t>
            </a:r>
            <a:r>
              <a:rPr lang="en-US" sz="3200" u="sng" dirty="0"/>
              <a:t>Subscriber-Managed</a:t>
            </a:r>
            <a:r>
              <a:rPr lang="en-US" sz="3200" dirty="0"/>
              <a:t> </a:t>
            </a:r>
            <a:r>
              <a:rPr lang="en-US" sz="3200" dirty="0" smtClean="0"/>
              <a:t>as </a:t>
            </a:r>
            <a:r>
              <a:rPr lang="en-US" sz="3200" dirty="0"/>
              <a:t>the Review </a:t>
            </a:r>
            <a:r>
              <a:rPr lang="en-US" sz="3200" dirty="0" smtClean="0"/>
              <a:t>Type</a:t>
            </a:r>
          </a:p>
          <a:p>
            <a:pPr marL="0" indent="0">
              <a:buClr>
                <a:srgbClr val="C00000"/>
              </a:buClr>
              <a:buSzPct val="100000"/>
              <a:buNone/>
            </a:pPr>
            <a:r>
              <a:rPr lang="en-US" sz="3600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4" y="3048000"/>
            <a:ext cx="8735645" cy="3153194"/>
          </a:xfrm>
          <a:prstGeom prst="rect">
            <a:avLst/>
          </a:prstGeom>
          <a:ln>
            <a:tailEnd type="arrow"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495300" y="5334000"/>
            <a:ext cx="9144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5638800"/>
            <a:ext cx="83820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87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340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Contact </a:t>
            </a:r>
            <a:r>
              <a:rPr lang="en-US" dirty="0"/>
              <a:t>potential reviewer to see if they are interested in </a:t>
            </a:r>
            <a:r>
              <a:rPr lang="en-US" dirty="0" smtClean="0"/>
              <a:t>bartering</a:t>
            </a:r>
          </a:p>
          <a:p>
            <a:pPr lvl="2">
              <a:buClr>
                <a:srgbClr val="C00000"/>
              </a:buClr>
              <a:buSzPct val="100000"/>
            </a:pPr>
            <a:r>
              <a:rPr lang="en-US" dirty="0" smtClean="0"/>
              <a:t> Do they meet your institution’s qualifications?</a:t>
            </a:r>
          </a:p>
          <a:p>
            <a:pPr lvl="2">
              <a:buClr>
                <a:srgbClr val="C00000"/>
              </a:buClr>
              <a:buSzPct val="100000"/>
            </a:pPr>
            <a:r>
              <a:rPr lang="en-US" dirty="0" smtClean="0"/>
              <a:t>CC the QMC </a:t>
            </a:r>
            <a:endParaRPr lang="en-US" dirty="0"/>
          </a:p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 smtClean="0"/>
              <a:t>Continue </a:t>
            </a:r>
            <a:r>
              <a:rPr lang="en-US" dirty="0"/>
              <a:t>the process as you would for any </a:t>
            </a:r>
            <a:r>
              <a:rPr lang="en-US" dirty="0" smtClean="0"/>
              <a:t>review</a:t>
            </a:r>
          </a:p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Record </a:t>
            </a:r>
            <a:r>
              <a:rPr lang="en-US" dirty="0"/>
              <a:t>the completed bartered review </a:t>
            </a:r>
            <a:r>
              <a:rPr lang="en-US" dirty="0" smtClean="0"/>
              <a:t>on the bartering website   </a:t>
            </a: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://learn.uakron.edu/qualitymatters/view/</a:t>
            </a:r>
            <a:r>
              <a:rPr lang="en-US" sz="2800" dirty="0"/>
              <a:t> </a:t>
            </a:r>
          </a:p>
          <a:p>
            <a:pPr marL="742950" indent="-742950"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QMCs can access the database to check on the current balance for their institution.</a:t>
            </a:r>
          </a:p>
          <a:p>
            <a:pPr marL="0" indent="0">
              <a:buClr>
                <a:srgbClr val="C00000"/>
              </a:buClr>
              <a:buSzPct val="100000"/>
              <a:buNone/>
            </a:pPr>
            <a:endParaRPr lang="en-US" dirty="0" smtClean="0"/>
          </a:p>
          <a:p>
            <a:pPr marL="0" indent="0">
              <a:buClr>
                <a:srgbClr val="C00000"/>
              </a:buClr>
              <a:buSzPct val="100000"/>
              <a:buNone/>
            </a:pP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Step unique to bartering system</a:t>
            </a:r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Walking through the Steps—p.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13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C00000"/>
              </a:buClr>
              <a:buSzPct val="100000"/>
              <a:buNone/>
            </a:pPr>
            <a:r>
              <a:rPr lang="en-US" sz="3600" dirty="0" smtClean="0"/>
              <a:t>For example at the University of Akron: 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en-US" sz="3600" dirty="0" smtClean="0"/>
              <a:t> Determine short-term goals (3 months)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 smtClean="0"/>
              <a:t> Two additional peer reviewers 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 smtClean="0"/>
              <a:t> One additional master reviewer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/>
              <a:t> F</a:t>
            </a:r>
            <a:r>
              <a:rPr lang="en-US" sz="3200" dirty="0" smtClean="0"/>
              <a:t>irst bartered review completed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en-US" sz="3600" dirty="0" smtClean="0"/>
              <a:t> Set mid-term goals (1 year)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/>
              <a:t> </a:t>
            </a:r>
            <a:r>
              <a:rPr lang="en-US" sz="3200" dirty="0" smtClean="0"/>
              <a:t>Five additional peer reviewers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/>
              <a:t> </a:t>
            </a:r>
            <a:r>
              <a:rPr lang="en-US" sz="3200" dirty="0" smtClean="0"/>
              <a:t>Two additional master reviewers</a:t>
            </a:r>
          </a:p>
          <a:p>
            <a:pPr lvl="1">
              <a:buClr>
                <a:srgbClr val="C00000"/>
              </a:buClr>
              <a:buSzPct val="100000"/>
            </a:pPr>
            <a:r>
              <a:rPr lang="en-US" sz="3200" dirty="0"/>
              <a:t> </a:t>
            </a:r>
            <a:r>
              <a:rPr lang="en-US" sz="3200" dirty="0" smtClean="0"/>
              <a:t>Five courses QM Certified</a:t>
            </a: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ü"/>
            </a:pPr>
            <a:r>
              <a:rPr lang="en-US" sz="3600" dirty="0" smtClean="0"/>
              <a:t> Set long-term goals (5 year)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Plan to move forward…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Background – p.2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58900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OLN in turn promoted the Statewide QM initiative and by 2011 there were over 60 institutions that had joined the Ohio QM consortium. 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Paid the State-wide QM Membership Fee ($5,500)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Sponsored Professional Development Training (APPQMR)</a:t>
            </a:r>
          </a:p>
          <a:p>
            <a:pPr lvl="2"/>
            <a:r>
              <a:rPr lang="en-US" dirty="0" smtClean="0"/>
              <a:t>Paid for workbooks</a:t>
            </a:r>
          </a:p>
          <a:p>
            <a:pPr lvl="2"/>
            <a:r>
              <a:rPr lang="en-US" dirty="0" smtClean="0"/>
              <a:t>Created </a:t>
            </a:r>
            <a:r>
              <a:rPr lang="en-US" dirty="0"/>
              <a:t>Check list for </a:t>
            </a:r>
            <a:r>
              <a:rPr lang="en-US" dirty="0" smtClean="0"/>
              <a:t>hosts </a:t>
            </a:r>
          </a:p>
          <a:p>
            <a:pPr lvl="2"/>
            <a:r>
              <a:rPr lang="en-US" dirty="0" smtClean="0"/>
              <a:t>Established facilitators </a:t>
            </a:r>
            <a:r>
              <a:rPr lang="en-US" dirty="0"/>
              <a:t>travel with reimbursement </a:t>
            </a:r>
            <a:endParaRPr lang="en-US" dirty="0" smtClean="0"/>
          </a:p>
          <a:p>
            <a:pPr lvl="2"/>
            <a:r>
              <a:rPr lang="en-US" dirty="0" smtClean="0"/>
              <a:t>Developed the 15/15 enrollment policy</a:t>
            </a:r>
            <a:endParaRPr lang="en-US" dirty="0"/>
          </a:p>
          <a:p>
            <a:pPr lvl="1">
              <a:buClr>
                <a:srgbClr val="C00000"/>
              </a:buClr>
            </a:pPr>
            <a:r>
              <a:rPr lang="en-US" dirty="0" smtClean="0"/>
              <a:t>Annual Meeting for Institutional Representatives 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dirty="0" smtClean="0"/>
              <a:t>OLN was disbanded in Fall of 2011.</a:t>
            </a:r>
          </a:p>
        </p:txBody>
      </p:sp>
    </p:spTree>
    <p:extLst>
      <p:ext uri="{BB962C8B-B14F-4D97-AF65-F5344CB8AC3E}">
        <p14:creationId xmlns:p14="http://schemas.microsoft.com/office/powerpoint/2010/main" val="91433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Comments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438400"/>
            <a:ext cx="2590800" cy="2554817"/>
          </a:xfrm>
        </p:spPr>
      </p:pic>
    </p:spTree>
    <p:extLst>
      <p:ext uri="{BB962C8B-B14F-4D97-AF65-F5344CB8AC3E}">
        <p14:creationId xmlns:p14="http://schemas.microsoft.com/office/powerpoint/2010/main" val="2198416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How could we </a:t>
            </a:r>
            <a:r>
              <a:rPr lang="en-US" sz="4000" dirty="0">
                <a:solidFill>
                  <a:srgbClr val="C00000"/>
                </a:solidFill>
              </a:rPr>
              <a:t>m</a:t>
            </a:r>
            <a:r>
              <a:rPr lang="en-US" sz="4000" dirty="0" smtClean="0">
                <a:solidFill>
                  <a:srgbClr val="C00000"/>
                </a:solidFill>
              </a:rPr>
              <a:t>aintain the consortium and the related benefits?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It appeared too difficult and time consuming for any one institution to take on the responsibilities.</a:t>
            </a:r>
          </a:p>
          <a:p>
            <a:pPr>
              <a:buClr>
                <a:srgbClr val="C00000"/>
              </a:buClr>
            </a:pPr>
            <a:r>
              <a:rPr lang="en-US" sz="3600" dirty="0" smtClean="0"/>
              <a:t>Four institutions stepped forward to take a leadership role.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25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3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Executive Committee was formed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Sharing the Responsibilities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66900"/>
            <a:ext cx="634320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Columbus State Community College</a:t>
            </a:r>
          </a:p>
          <a:p>
            <a:pPr lvl="1"/>
            <a:r>
              <a:rPr lang="en-US" sz="2400" dirty="0" smtClean="0"/>
              <a:t>Finances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Cuyahoga Community College</a:t>
            </a:r>
          </a:p>
          <a:p>
            <a:pPr lvl="1"/>
            <a:r>
              <a:rPr lang="en-US" sz="2400" dirty="0" smtClean="0"/>
              <a:t>Professional Development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The University of Akron</a:t>
            </a:r>
          </a:p>
          <a:p>
            <a:pPr lvl="1"/>
            <a:r>
              <a:rPr lang="en-US" sz="2400" dirty="0" smtClean="0"/>
              <a:t>The Bartering System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2800" dirty="0" smtClean="0"/>
              <a:t>Bowling Green State University</a:t>
            </a:r>
          </a:p>
          <a:p>
            <a:pPr lvl="1"/>
            <a:r>
              <a:rPr lang="en-US" sz="2400" dirty="0" smtClean="0"/>
              <a:t>Administrative Tasks</a:t>
            </a:r>
            <a:endParaRPr lang="en-US" sz="2400" dirty="0"/>
          </a:p>
        </p:txBody>
      </p:sp>
      <p:pic>
        <p:nvPicPr>
          <p:cNvPr id="1026" name="Picture 2" descr="C:\Users\phipps\AppData\Local\Microsoft\Windows\Temporary Internet Files\Content.IE5\M52IJB6A\MC910216326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33" y="1834857"/>
            <a:ext cx="578435" cy="79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hipps\AppData\Local\Microsoft\Windows\Temporary Internet Files\Content.IE5\B7ZAQMWS\MC9000601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248" y="2819400"/>
            <a:ext cx="76740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hipps\AppData\Local\Microsoft\Windows\Temporary Internet Files\Content.IE5\ET8112SX\MC9000450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657" y="3962400"/>
            <a:ext cx="756998" cy="86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Program Files (x86)\Microsoft Office\MEDIA\CAGCAT10\j0332268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416" y="5083439"/>
            <a:ext cx="752070" cy="850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0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Mission Statement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Clr>
                <a:srgbClr val="C00000"/>
              </a:buClr>
              <a:buNone/>
            </a:pPr>
            <a:r>
              <a:rPr lang="en-US" sz="3000" dirty="0" smtClean="0"/>
              <a:t>    </a:t>
            </a:r>
            <a:r>
              <a:rPr lang="en-US" sz="3600" dirty="0" smtClean="0"/>
              <a:t>The </a:t>
            </a:r>
            <a:r>
              <a:rPr lang="en-US" sz="3600" dirty="0"/>
              <a:t>mission of the Ohio Quality Matters Consortium is to enhance the experience of students and faculty engaged in online and blended learning in its member institutions. </a:t>
            </a: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43400"/>
            <a:ext cx="1937197" cy="191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4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 </a:t>
            </a:r>
            <a:r>
              <a:rPr lang="en-US" sz="4000" dirty="0" smtClean="0">
                <a:solidFill>
                  <a:srgbClr val="C00000"/>
                </a:solidFill>
              </a:rPr>
              <a:t>Goals for Consortium Members</a:t>
            </a:r>
            <a:r>
              <a:rPr lang="en-US" sz="4000" dirty="0" smtClean="0"/>
              <a:t> </a:t>
            </a:r>
            <a:r>
              <a:rPr lang="en-US" dirty="0" smtClean="0"/>
              <a:t>                          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M</a:t>
            </a:r>
            <a:r>
              <a:rPr lang="en-US" sz="3200" dirty="0" smtClean="0"/>
              <a:t>aintain </a:t>
            </a:r>
            <a:r>
              <a:rPr lang="en-US" sz="3200" dirty="0"/>
              <a:t>a cohesive community of </a:t>
            </a:r>
            <a:r>
              <a:rPr lang="en-US" dirty="0"/>
              <a:t>institutions</a:t>
            </a:r>
            <a:r>
              <a:rPr lang="en-US" sz="3200" dirty="0"/>
              <a:t> committed to quality in online and blended teaching and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aise </a:t>
            </a:r>
            <a:r>
              <a:rPr lang="en-US" dirty="0"/>
              <a:t>awareness of the quality of Ohio’s online and blended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an ambassador of Quality Matters standards in online and blended learning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/>
              <a:t>P</a:t>
            </a:r>
            <a:r>
              <a:rPr lang="en-US" sz="3200" dirty="0" smtClean="0"/>
              <a:t>rovide </a:t>
            </a:r>
            <a:r>
              <a:rPr lang="en-US" sz="3200" dirty="0"/>
              <a:t>an affordable and sustainable course review system for Ohio QM Institutions.</a:t>
            </a:r>
            <a:endParaRPr lang="en-US" sz="3600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dirty="0"/>
              <a:t>P</a:t>
            </a:r>
            <a:r>
              <a:rPr lang="en-US" sz="3200" dirty="0" smtClean="0"/>
              <a:t>rovide </a:t>
            </a:r>
            <a:r>
              <a:rPr lang="en-US" sz="3200" dirty="0"/>
              <a:t>professional development in quality practices and implementation processes. 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  <a:p>
            <a:pPr marL="0" indent="0">
              <a:buNone/>
            </a:pPr>
            <a:endParaRPr lang="en-US" sz="3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550"/>
            <a:ext cx="1447800" cy="142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sz="4000" dirty="0" smtClean="0">
                <a:solidFill>
                  <a:srgbClr val="C00000"/>
                </a:solidFill>
              </a:rPr>
              <a:t>Goals for Executive Committee</a:t>
            </a:r>
            <a:r>
              <a:rPr lang="en-US" dirty="0" smtClean="0"/>
              <a:t>                           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968" y="1905000"/>
            <a:ext cx="8021032" cy="47244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/>
              <a:t> </a:t>
            </a:r>
            <a:r>
              <a:rPr lang="en-US" sz="3200" dirty="0"/>
              <a:t>To ethically and responsibly manage Consortium operations</a:t>
            </a:r>
            <a:r>
              <a:rPr lang="en-US" sz="3200" dirty="0" smtClean="0"/>
              <a:t>.</a:t>
            </a:r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endParaRPr lang="en-US" dirty="0"/>
          </a:p>
          <a:p>
            <a:pPr marL="514350" indent="-514350">
              <a:buClr>
                <a:srgbClr val="C00000"/>
              </a:buClr>
              <a:buFont typeface="+mj-lt"/>
              <a:buAutoNum type="arabicPeriod"/>
            </a:pPr>
            <a:r>
              <a:rPr lang="en-US" sz="3200" dirty="0" smtClean="0"/>
              <a:t> To </a:t>
            </a:r>
            <a:r>
              <a:rPr lang="en-US" sz="3200" dirty="0"/>
              <a:t>model best practices for shared leadership in state-wide systems. </a:t>
            </a:r>
            <a:endParaRPr lang="en-US" sz="32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en-US" sz="3200" dirty="0"/>
          </a:p>
          <a:p>
            <a:pPr marL="0" indent="0">
              <a:buClr>
                <a:srgbClr val="C00000"/>
              </a:buClr>
              <a:buNone/>
            </a:pP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8" y="11550"/>
            <a:ext cx="1447800" cy="142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763000" cy="14779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Executive Committee Strategies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en-US" sz="3600" dirty="0" smtClean="0"/>
              <a:t> </a:t>
            </a:r>
            <a:r>
              <a:rPr lang="en-US" sz="3000" dirty="0" smtClean="0"/>
              <a:t>Increase and maintain financial stability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 Increase number of trainers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 Update and maintain Ohio QM website</a:t>
            </a:r>
          </a:p>
          <a:p>
            <a:pPr>
              <a:buClr>
                <a:srgbClr val="C00000"/>
              </a:buClr>
            </a:pPr>
            <a:r>
              <a:rPr lang="en-US" sz="3000" dirty="0" smtClean="0"/>
              <a:t> Develop and implement bartering system </a:t>
            </a:r>
          </a:p>
          <a:p>
            <a:pPr lvl="2">
              <a:buClr>
                <a:srgbClr val="C00000"/>
              </a:buClr>
            </a:pP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648200"/>
            <a:ext cx="1937197" cy="191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1437</Words>
  <Application>Microsoft Office PowerPoint</Application>
  <PresentationFormat>On-screen Show (4:3)</PresentationFormat>
  <Paragraphs>237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Office Theme</vt:lpstr>
      <vt:lpstr>It Takes a Village: Building a Successful Statewide QM Implementation Through Collaboration</vt:lpstr>
      <vt:lpstr>Background – p.1</vt:lpstr>
      <vt:lpstr>Background – p.2</vt:lpstr>
      <vt:lpstr>How could we maintain the consortium and the related benefits?</vt:lpstr>
      <vt:lpstr>Executive Committee was formed Sharing the Responsibilities</vt:lpstr>
      <vt:lpstr>Mission Statement</vt:lpstr>
      <vt:lpstr>        Goals for Consortium Members                            </vt:lpstr>
      <vt:lpstr>            Goals for Executive Committee                            </vt:lpstr>
      <vt:lpstr>Executive Committee Strategies</vt:lpstr>
      <vt:lpstr>What are the financial options?</vt:lpstr>
      <vt:lpstr>Executive Committee Strategies Need for Financial Sustainability</vt:lpstr>
      <vt:lpstr>Executive Committee Strategies Need for Financial Sustainability</vt:lpstr>
      <vt:lpstr>Executive Committee Strategies Financial Procedures</vt:lpstr>
      <vt:lpstr>Executive Committee Strategies Benefits of Ohio QM Membership</vt:lpstr>
      <vt:lpstr>Executive Committee Strategies Professional Development</vt:lpstr>
      <vt:lpstr>Executive Committee Strategies Increase Number of Trainers</vt:lpstr>
      <vt:lpstr>Executive Committee Strategies Tri-C Manages Requests for Training</vt:lpstr>
      <vt:lpstr>Executive Committee Strategies Tri-C &amp; UA Update Ohio QM Website &amp; Social Media </vt:lpstr>
      <vt:lpstr>Executive Committee Strategy Create a Bartering System</vt:lpstr>
      <vt:lpstr>Quality Matters Course Reviews</vt:lpstr>
      <vt:lpstr>Bartering Game</vt:lpstr>
      <vt:lpstr>Executive Committee Strategies Implement a State-wide Bartering System</vt:lpstr>
      <vt:lpstr>Strategy: Fit Bartering into the Model of Subscriber Managed Course Reviews</vt:lpstr>
      <vt:lpstr>Course Review Bartering System Debits and Credits</vt:lpstr>
      <vt:lpstr>Course Review Bartering System Payroll!</vt:lpstr>
      <vt:lpstr>Course Review Bartering System The Balance Sheet</vt:lpstr>
      <vt:lpstr>Walking through the Steps—p. 1</vt:lpstr>
      <vt:lpstr>Walking through the Steps—p. 2</vt:lpstr>
      <vt:lpstr>Plan to move forward…</vt:lpstr>
      <vt:lpstr>Questions and Comments</vt:lpstr>
    </vt:vector>
  </TitlesOfParts>
  <Company>The University of Akron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Phipps,Jonnie J</dc:creator>
  <cp:lastModifiedBy>Phipps,Jonnie J</cp:lastModifiedBy>
  <cp:revision>140</cp:revision>
  <dcterms:created xsi:type="dcterms:W3CDTF">2014-09-04T19:51:24Z</dcterms:created>
  <dcterms:modified xsi:type="dcterms:W3CDTF">2015-09-09T18:28:19Z</dcterms:modified>
</cp:coreProperties>
</file>