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72"/>
  </p:notesMasterIdLst>
  <p:handoutMasterIdLst>
    <p:handoutMasterId r:id="rId73"/>
  </p:handoutMasterIdLst>
  <p:sldIdLst>
    <p:sldId id="256" r:id="rId2"/>
    <p:sldId id="451" r:id="rId3"/>
    <p:sldId id="491" r:id="rId4"/>
    <p:sldId id="492" r:id="rId5"/>
    <p:sldId id="453" r:id="rId6"/>
    <p:sldId id="493" r:id="rId7"/>
    <p:sldId id="420" r:id="rId8"/>
    <p:sldId id="482" r:id="rId9"/>
    <p:sldId id="427" r:id="rId10"/>
    <p:sldId id="431" r:id="rId11"/>
    <p:sldId id="456" r:id="rId12"/>
    <p:sldId id="514" r:id="rId13"/>
    <p:sldId id="515" r:id="rId14"/>
    <p:sldId id="516" r:id="rId15"/>
    <p:sldId id="517" r:id="rId16"/>
    <p:sldId id="518" r:id="rId17"/>
    <p:sldId id="520" r:id="rId18"/>
    <p:sldId id="484" r:id="rId19"/>
    <p:sldId id="522" r:id="rId20"/>
    <p:sldId id="523" r:id="rId21"/>
    <p:sldId id="463" r:id="rId22"/>
    <p:sldId id="485" r:id="rId23"/>
    <p:sldId id="458" r:id="rId24"/>
    <p:sldId id="459" r:id="rId25"/>
    <p:sldId id="460" r:id="rId26"/>
    <p:sldId id="461" r:id="rId27"/>
    <p:sldId id="429" r:id="rId28"/>
    <p:sldId id="464" r:id="rId29"/>
    <p:sldId id="466" r:id="rId30"/>
    <p:sldId id="470" r:id="rId31"/>
    <p:sldId id="471" r:id="rId32"/>
    <p:sldId id="408" r:id="rId33"/>
    <p:sldId id="409" r:id="rId34"/>
    <p:sldId id="494" r:id="rId35"/>
    <p:sldId id="433" r:id="rId36"/>
    <p:sldId id="483" r:id="rId37"/>
    <p:sldId id="497" r:id="rId38"/>
    <p:sldId id="498" r:id="rId39"/>
    <p:sldId id="499" r:id="rId40"/>
    <p:sldId id="500" r:id="rId41"/>
    <p:sldId id="502" r:id="rId42"/>
    <p:sldId id="501" r:id="rId43"/>
    <p:sldId id="503" r:id="rId44"/>
    <p:sldId id="434" r:id="rId45"/>
    <p:sldId id="467" r:id="rId46"/>
    <p:sldId id="469" r:id="rId47"/>
    <p:sldId id="495" r:id="rId48"/>
    <p:sldId id="435" r:id="rId49"/>
    <p:sldId id="439" r:id="rId50"/>
    <p:sldId id="440" r:id="rId51"/>
    <p:sldId id="441" r:id="rId52"/>
    <p:sldId id="442" r:id="rId53"/>
    <p:sldId id="506" r:id="rId54"/>
    <p:sldId id="443" r:id="rId55"/>
    <p:sldId id="444" r:id="rId56"/>
    <p:sldId id="445" r:id="rId57"/>
    <p:sldId id="446" r:id="rId58"/>
    <p:sldId id="447" r:id="rId59"/>
    <p:sldId id="448" r:id="rId60"/>
    <p:sldId id="510" r:id="rId61"/>
    <p:sldId id="513" r:id="rId62"/>
    <p:sldId id="449" r:id="rId63"/>
    <p:sldId id="450" r:id="rId64"/>
    <p:sldId id="512" r:id="rId65"/>
    <p:sldId id="496" r:id="rId66"/>
    <p:sldId id="373" r:id="rId67"/>
    <p:sldId id="486" r:id="rId68"/>
    <p:sldId id="489" r:id="rId69"/>
    <p:sldId id="508" r:id="rId70"/>
    <p:sldId id="504" r:id="rId7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94753" autoAdjust="0"/>
  </p:normalViewPr>
  <p:slideViewPr>
    <p:cSldViewPr snapToGrid="0" snapToObjects="1">
      <p:cViewPr>
        <p:scale>
          <a:sx n="66" d="100"/>
          <a:sy n="66" d="100"/>
        </p:scale>
        <p:origin x="-156" y="-24"/>
      </p:cViewPr>
      <p:guideLst>
        <p:guide orient="horz" pos="2160"/>
        <p:guide pos="2880"/>
      </p:guideLst>
    </p:cSldViewPr>
  </p:slideViewPr>
  <p:outlineViewPr>
    <p:cViewPr>
      <p:scale>
        <a:sx n="33" d="100"/>
        <a:sy n="33" d="100"/>
      </p:scale>
      <p:origin x="0" y="18160"/>
    </p:cViewPr>
  </p:outlineViewPr>
  <p:notesTextViewPr>
    <p:cViewPr>
      <p:scale>
        <a:sx n="100" d="100"/>
        <a:sy n="100" d="100"/>
      </p:scale>
      <p:origin x="0" y="0"/>
    </p:cViewPr>
  </p:notesTextViewPr>
  <p:sorterViewPr>
    <p:cViewPr>
      <p:scale>
        <a:sx n="100" d="100"/>
        <a:sy n="100" d="100"/>
      </p:scale>
      <p:origin x="0" y="4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5757B2-82BA-4042-89B8-A2F91E5D9A5C}" type="datetimeFigureOut">
              <a:rPr lang="en-US" smtClean="0"/>
              <a:pPr/>
              <a:t>9/30/2014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087332-744A-7D44-B296-6EF722085FF8}" type="slidenum">
              <a:rPr lang="en-US" smtClean="0"/>
              <a:pPr/>
              <a:t>‹#›</a:t>
            </a:fld>
            <a:endParaRPr lang="en-US"/>
          </a:p>
        </p:txBody>
      </p:sp>
    </p:spTree>
    <p:extLst>
      <p:ext uri="{BB962C8B-B14F-4D97-AF65-F5344CB8AC3E}">
        <p14:creationId xmlns:p14="http://schemas.microsoft.com/office/powerpoint/2010/main" val="1917982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C6CF5-75D8-7A4D-BBD6-BE515EBDB29E}" type="datetimeFigureOut">
              <a:rPr lang="en-US" smtClean="0"/>
              <a:pPr/>
              <a:t>9/30/2014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50A27-44D4-2749-82C8-E36D8E20DE60}" type="slidenum">
              <a:rPr lang="en-US" smtClean="0"/>
              <a:pPr/>
              <a:t>‹#›</a:t>
            </a:fld>
            <a:endParaRPr lang="en-US"/>
          </a:p>
        </p:txBody>
      </p:sp>
    </p:spTree>
    <p:extLst>
      <p:ext uri="{BB962C8B-B14F-4D97-AF65-F5344CB8AC3E}">
        <p14:creationId xmlns:p14="http://schemas.microsoft.com/office/powerpoint/2010/main" val="26215923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1</a:t>
            </a:fld>
            <a:endParaRPr lang="en-US"/>
          </a:p>
        </p:txBody>
      </p:sp>
    </p:spTree>
    <p:extLst>
      <p:ext uri="{BB962C8B-B14F-4D97-AF65-F5344CB8AC3E}">
        <p14:creationId xmlns:p14="http://schemas.microsoft.com/office/powerpoint/2010/main" val="1919974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514350" indent="-514350">
              <a:buFont typeface="+mj-lt"/>
              <a:buAutoNum type="arabicPeriod"/>
            </a:pPr>
            <a:r>
              <a:rPr lang="en-US" dirty="0" smtClean="0"/>
              <a:t>Standard 8.1. Intent</a:t>
            </a:r>
            <a:r>
              <a:rPr lang="en-US" baseline="0" dirty="0" smtClean="0"/>
              <a:t> to ensure that LMS, tools, and media are accessible.</a:t>
            </a:r>
            <a:endParaRPr lang="en-US" dirty="0" smtClean="0"/>
          </a:p>
          <a:p>
            <a:pPr marL="514350" indent="-514350">
              <a:buFont typeface="+mj-lt"/>
              <a:buAutoNum type="arabicPeriod"/>
            </a:pPr>
            <a:r>
              <a:rPr lang="en-US" dirty="0" smtClean="0"/>
              <a:t>Standard 8.1. If the course is offered in an accessible learning management system (LMS), a statement by the LMS provider certifying accessibility should be readily available as a link or attached to the Instructor Worksheet. </a:t>
            </a:r>
          </a:p>
          <a:p>
            <a:pPr marL="514350" indent="-514350">
              <a:buFont typeface="+mj-lt"/>
              <a:buAutoNum type="arabicPeriod"/>
            </a:pPr>
            <a:r>
              <a:rPr lang="en-US" dirty="0" smtClean="0"/>
              <a:t>Standard 8.1. The instructor provides documentation stating the degree of accessibility of any content, tools, and software used in the course. If any component of the course is inaccessible, instructions are provided on how to obtain accommodation.</a:t>
            </a:r>
          </a:p>
          <a:p>
            <a:pPr marL="514350" indent="-514350">
              <a:buFont typeface="+mj-lt"/>
              <a:buAutoNum type="arabicPeriod"/>
            </a:pPr>
            <a:r>
              <a:rPr lang="en-US" dirty="0" smtClean="0"/>
              <a:t>Standard</a:t>
            </a:r>
            <a:r>
              <a:rPr lang="en-US" baseline="0" dirty="0" smtClean="0"/>
              <a:t> 8.2. Intended to ensure accessibility for hearing- or vision-impaired student, either within or outside of the course.</a:t>
            </a:r>
          </a:p>
          <a:p>
            <a:pPr marL="514350" indent="-514350">
              <a:buFont typeface="+mj-lt"/>
              <a:buAutoNum type="arabicPeriod"/>
            </a:pPr>
            <a:r>
              <a:rPr lang="en-US" baseline="0" dirty="0" smtClean="0"/>
              <a:t>Standard 8.2. Ex: audio lecture with a text transcript.; Ex: video clip, image, or animation with captioning or available with text transcript.</a:t>
            </a:r>
          </a:p>
          <a:p>
            <a:pPr marL="514350" indent="-514350">
              <a:buFont typeface="+mj-lt"/>
              <a:buAutoNum type="arabicPeriod"/>
            </a:pPr>
            <a:r>
              <a:rPr lang="en-US" dirty="0" smtClean="0"/>
              <a:t>Standard 8.2. Statement accompanies media explaining how to seek accommodations</a:t>
            </a:r>
            <a:r>
              <a:rPr lang="en-US" baseline="0" dirty="0" smtClean="0"/>
              <a:t> or content in alternative formats. </a:t>
            </a:r>
          </a:p>
          <a:p>
            <a:pPr marL="514350" indent="-514350">
              <a:buFont typeface="+mj-lt"/>
              <a:buAutoNum type="arabicPeriod"/>
            </a:pPr>
            <a:r>
              <a:rPr lang="en-US" dirty="0" smtClean="0"/>
              <a:t>Standard 8.3. Design elements include colors, fonts, spacing, graphics, formatting, and color coding.</a:t>
            </a:r>
          </a:p>
          <a:p>
            <a:pPr marL="514350" indent="-514350">
              <a:buFont typeface="+mj-lt"/>
              <a:buAutoNum type="arabicPeriod"/>
            </a:pPr>
            <a:r>
              <a:rPr lang="en-US" dirty="0" smtClean="0"/>
              <a:t>Standard</a:t>
            </a:r>
            <a:r>
              <a:rPr lang="en-US" baseline="0" dirty="0" smtClean="0"/>
              <a:t> 8.3  Formatting and color coding used to communicate key points, group like items, emphasize relevant relationships. Contrast between text and background; awareness of color issues; additional means also used (e.g. bold or italics).</a:t>
            </a:r>
          </a:p>
          <a:p>
            <a:pPr marL="514350" indent="-514350">
              <a:buFont typeface="+mj-lt"/>
              <a:buAutoNum type="arabicPeriod"/>
            </a:pPr>
            <a:r>
              <a:rPr lang="en-US" baseline="0" dirty="0" smtClean="0"/>
              <a:t>Standard 8.4 Text format allows use of a screen reader. Navigation can be streamlined by inserting “skip to content” links to allow users to skip repeated elements. </a:t>
            </a:r>
          </a:p>
          <a:p>
            <a:pPr marL="514350" indent="-514350">
              <a:buFont typeface="+mj-lt"/>
              <a:buAutoNum type="arabicPeriod"/>
            </a:pPr>
            <a:r>
              <a:rPr lang="en-US" baseline="0" dirty="0" smtClean="0"/>
              <a:t>Standard 8.4. Links should be self-describing and meaningful. Icons used as links should have html tags or accompanying text link.</a:t>
            </a:r>
          </a:p>
          <a:p>
            <a:pPr marL="514350" indent="-514350">
              <a:buFont typeface="+mj-lt"/>
              <a:buAutoNum type="arabicPeriod"/>
            </a:pPr>
            <a:r>
              <a:rPr lang="en-US" baseline="0" dirty="0" smtClean="0"/>
              <a:t>Standard 8.4. HTML documents and tagged </a:t>
            </a:r>
            <a:r>
              <a:rPr lang="en-US" baseline="0" dirty="0" err="1" smtClean="0"/>
              <a:t>pdf</a:t>
            </a:r>
            <a:r>
              <a:rPr lang="en-US" baseline="0" dirty="0" smtClean="0"/>
              <a:t> files are largely accessible. If using Word, use styles to mark headings.</a:t>
            </a:r>
          </a:p>
          <a:p>
            <a:pPr marL="514350" indent="-514350">
              <a:buFont typeface="+mj-lt"/>
              <a:buAutoNum type="arabicPeriod"/>
            </a:pPr>
            <a:r>
              <a:rPr lang="en-US" baseline="0" dirty="0" smtClean="0"/>
              <a:t>Standard 8.4. Tables used for data have appropriate headers.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43A0F75-1D10-6F48-84B6-438EC2B8732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3A0F75-1D10-6F48-84B6-438EC2B87328}"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44</a:t>
            </a:fld>
            <a:endParaRPr lang="en-US" dirty="0"/>
          </a:p>
        </p:txBody>
      </p:sp>
    </p:spTree>
    <p:extLst>
      <p:ext uri="{BB962C8B-B14F-4D97-AF65-F5344CB8AC3E}">
        <p14:creationId xmlns:p14="http://schemas.microsoft.com/office/powerpoint/2010/main" val="93189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52</a:t>
            </a:fld>
            <a:endParaRPr lang="en-US"/>
          </a:p>
        </p:txBody>
      </p:sp>
    </p:spTree>
    <p:extLst>
      <p:ext uri="{BB962C8B-B14F-4D97-AF65-F5344CB8AC3E}">
        <p14:creationId xmlns:p14="http://schemas.microsoft.com/office/powerpoint/2010/main" val="2661290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53</a:t>
            </a:fld>
            <a:endParaRPr lang="en-US"/>
          </a:p>
        </p:txBody>
      </p:sp>
    </p:spTree>
    <p:extLst>
      <p:ext uri="{BB962C8B-B14F-4D97-AF65-F5344CB8AC3E}">
        <p14:creationId xmlns:p14="http://schemas.microsoft.com/office/powerpoint/2010/main" val="2661290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54</a:t>
            </a:fld>
            <a:endParaRPr lang="en-US"/>
          </a:p>
        </p:txBody>
      </p:sp>
    </p:spTree>
    <p:extLst>
      <p:ext uri="{BB962C8B-B14F-4D97-AF65-F5344CB8AC3E}">
        <p14:creationId xmlns:p14="http://schemas.microsoft.com/office/powerpoint/2010/main" val="2661290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1641601"/>
            <a:ext cx="6738908" cy="976320"/>
          </a:xfrm>
        </p:spPr>
        <p:txBody>
          <a:bodyPr>
            <a:normAutofit/>
          </a:bodyPr>
          <a:lstStyle>
            <a:lvl1pPr algn="l">
              <a:defRPr sz="2800" b="1">
                <a:solidFill>
                  <a:srgbClr val="000090"/>
                </a:solidFill>
                <a:latin typeface="Verdana"/>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9292" y="2617921"/>
            <a:ext cx="6738908"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3384" y="300567"/>
            <a:ext cx="8440615" cy="842433"/>
          </a:xfrm>
        </p:spPr>
        <p:txBody>
          <a:bodyPr>
            <a:normAutofit/>
          </a:bodyPr>
          <a:lstStyle>
            <a:lvl1pPr>
              <a:defRPr sz="3600">
                <a:latin typeface="Avenir Book"/>
                <a:cs typeface="Avenir Book"/>
              </a:defRPr>
            </a:lvl1pPr>
          </a:lstStyle>
          <a:p>
            <a:r>
              <a:rPr lang="en-US" dirty="0" smtClean="0"/>
              <a:t>Click to edit Master title style</a:t>
            </a:r>
            <a:endParaRPr lang="en-US" dirty="0"/>
          </a:p>
        </p:txBody>
      </p:sp>
      <p:sp>
        <p:nvSpPr>
          <p:cNvPr id="3" name="Content Placeholder 2"/>
          <p:cNvSpPr>
            <a:spLocks noGrp="1"/>
          </p:cNvSpPr>
          <p:nvPr>
            <p:ph idx="1"/>
          </p:nvPr>
        </p:nvSpPr>
        <p:spPr>
          <a:xfrm>
            <a:off x="703383" y="1443567"/>
            <a:ext cx="7983415" cy="4679462"/>
          </a:xfrm>
        </p:spPr>
        <p:txBody>
          <a:bodyPr>
            <a:normAutofit/>
          </a:bodyPr>
          <a:lstStyle>
            <a:lvl1pPr>
              <a:defRPr sz="2400">
                <a:latin typeface="Avenir Book"/>
                <a:cs typeface="Avenir Book"/>
              </a:defRPr>
            </a:lvl1pPr>
            <a:lvl2pPr>
              <a:defRPr sz="2400">
                <a:latin typeface="Avenir Book"/>
                <a:cs typeface="Avenir Book"/>
              </a:defRPr>
            </a:lvl2pPr>
            <a:lvl3pPr>
              <a:defRPr sz="2400">
                <a:latin typeface="Avenir Book"/>
                <a:cs typeface="Avenir Book"/>
              </a:defRPr>
            </a:lvl3pPr>
            <a:lvl4pPr>
              <a:defRPr sz="2400">
                <a:latin typeface="Avenir Book"/>
                <a:cs typeface="Avenir Book"/>
              </a:defRPr>
            </a:lvl4pPr>
            <a:lvl5pPr>
              <a:defRPr sz="2400">
                <a:latin typeface="Avenir Book"/>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0A2839A-B22A-6440-B709-7F07E1B8B9A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1003" y="299710"/>
            <a:ext cx="7985797" cy="842433"/>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701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A2839A-B22A-6440-B709-7F07E1B8B9A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384" y="2808000"/>
            <a:ext cx="8047403" cy="976320"/>
          </a:xfrm>
        </p:spPr>
        <p:txBody>
          <a:bodyPr>
            <a:normAutofit/>
          </a:bodyPr>
          <a:lstStyle>
            <a:lvl1pPr algn="l">
              <a:defRPr sz="3200" b="1" baseline="0">
                <a:solidFill>
                  <a:srgbClr val="000090"/>
                </a:solidFill>
                <a:latin typeface="Verdana"/>
                <a:cs typeface="Verdana"/>
              </a:defRPr>
            </a:lvl1pPr>
          </a:lstStyle>
          <a:p>
            <a:r>
              <a:rPr lang="en-US" dirty="0" smtClean="0"/>
              <a:t>Click to edit Transition title style</a:t>
            </a:r>
            <a:endParaRPr lang="en-US" dirty="0"/>
          </a:p>
        </p:txBody>
      </p:sp>
      <p:sp>
        <p:nvSpPr>
          <p:cNvPr id="3" name="Subtitle 2"/>
          <p:cNvSpPr>
            <a:spLocks noGrp="1"/>
          </p:cNvSpPr>
          <p:nvPr>
            <p:ph type="subTitle" idx="1" hasCustomPrompt="1"/>
          </p:nvPr>
        </p:nvSpPr>
        <p:spPr>
          <a:xfrm>
            <a:off x="703383" y="3784320"/>
            <a:ext cx="8047403"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 style</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2418" y="1140480"/>
            <a:ext cx="5460265" cy="8424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72418" y="2479680"/>
            <a:ext cx="7114382" cy="33358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000090"/>
                </a:solidFill>
              </a:defRPr>
            </a:lvl1pPr>
          </a:lstStyle>
          <a:p>
            <a:r>
              <a:rPr lang="en-US" dirty="0" smtClean="0"/>
              <a:t> </a:t>
            </a:r>
            <a:fld id="{50A2839A-B22A-6440-B709-7F07E1B8B9A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2400" b="1" kern="1200">
          <a:solidFill>
            <a:srgbClr val="000090"/>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rgbClr val="000090"/>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rgbClr val="000090"/>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0090"/>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rgbClr val="000090"/>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rgbClr val="00009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aronis@uakron.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fjohan@uakron.edu" TargetMode="External"/><Relationship Id="rId4" Type="http://schemas.openxmlformats.org/officeDocument/2006/relationships/hyperlink" Target="mailto:jmh26@uakro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da.gov/pubs/adastatute08.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lawchek.net/services/library.ht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lawchek.net/services/library.htm" TargetMode="External"/><Relationship Id="rId2" Type="http://schemas.openxmlformats.org/officeDocument/2006/relationships/hyperlink" Target="http://www.ada.gov/pubs/adastatute08.htm#12102"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www.lawchek.net/services/library.htm" TargetMode="External"/><Relationship Id="rId2" Type="http://schemas.openxmlformats.org/officeDocument/2006/relationships/hyperlink" Target="http://www.ada.gov/pubs/adastatute08.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wchek.net/services/library.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lawchek.net/services/library.htm" TargetMode="External"/><Relationship Id="rId2" Type="http://schemas.openxmlformats.org/officeDocument/2006/relationships/hyperlink" Target="http://www.dol.gov/oasam/regs/statutes/sec504.htm"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www.lawchek.net/services/library.htm" TargetMode="External"/><Relationship Id="rId2" Type="http://schemas.openxmlformats.org/officeDocument/2006/relationships/hyperlink" Target="http://www.justice.gov/crt/508/archive/deptofed.html"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hyperlink" Target="http://www.access-board.gov/guidelines-and-standards/communications-and-it/about-the-section-508-standards/section-508-standard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lawchek.net/services/library.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lawchek.net/services/library.htm" TargetMode="External"/><Relationship Id="rId2" Type="http://schemas.openxmlformats.org/officeDocument/2006/relationships/hyperlink" Target="http://www.fcc.gov/guides/21st-century-communications-and-video-accessibility-act-2010"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2" Type="http://schemas.openxmlformats.org/officeDocument/2006/relationships/hyperlink" Target="http://www.w3.org/WAI/intro/accessibility.ph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w3.org/TR/2008/REC-WCAG20-20081211/#content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image%20of%20Ron%20Mace%20from%20the%20website%20of%20the%20National%20Museum%20of%20American%20History" TargetMode="External"/><Relationship Id="rId1" Type="http://schemas.openxmlformats.org/officeDocument/2006/relationships/slideLayout" Target="../slideLayouts/slideLayout2.xml"/><Relationship Id="rId4" Type="http://schemas.openxmlformats.org/officeDocument/2006/relationships/hyperlink" Target="amhistory.si.edu/polio/howpolio/social.htm"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ccessiblesociety.org/topics/technology/eleccurbcut.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cast.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incharacter.org/archives/self-reliance/self-reliance-whats-the-occasion/"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rogerxavier.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ducause.edu/library/resources/born-digital-and-accessible"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ncam.wgbh.org/invent_build/web_multimedia/tools-guidelines/download-magpie" TargetMode="External"/><Relationship Id="rId2" Type="http://schemas.openxmlformats.org/officeDocument/2006/relationships/hyperlink" Target="http://www.youtube.com/watch?v=4ozTvO9OA_I&amp;feature=related" TargetMode="External"/><Relationship Id="rId1" Type="http://schemas.openxmlformats.org/officeDocument/2006/relationships/slideLayout" Target="../slideLayouts/slideLayout2.xml"/><Relationship Id="rId4" Type="http://schemas.openxmlformats.org/officeDocument/2006/relationships/hyperlink" Target="http://ncam.wgbh.or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1359561"/>
            <a:ext cx="6738908" cy="2666339"/>
          </a:xfrm>
        </p:spPr>
        <p:txBody>
          <a:bodyPr>
            <a:normAutofit fontScale="90000"/>
          </a:bodyPr>
          <a:lstStyle/>
          <a:p>
            <a:pPr algn="ctr"/>
            <a:r>
              <a:rPr lang="en-US" sz="3200" dirty="0" smtClean="0">
                <a:latin typeface="+mj-lt"/>
              </a:rPr>
              <a:t>Reborn Digital But Not Born Accessible: Challenges of Digital Accessibility</a:t>
            </a:r>
            <a:r>
              <a:rPr lang="en-US" dirty="0" smtClean="0">
                <a:latin typeface="+mj-lt"/>
                <a:cs typeface="Avenir Book"/>
              </a:rPr>
              <a:t/>
            </a:r>
            <a:br>
              <a:rPr lang="en-US" dirty="0" smtClean="0">
                <a:latin typeface="+mj-lt"/>
                <a:cs typeface="Avenir Book"/>
              </a:rPr>
            </a:br>
            <a:r>
              <a:rPr lang="en-US" dirty="0">
                <a:latin typeface="Avenir Book"/>
                <a:cs typeface="Avenir Book"/>
              </a:rPr>
              <a:t/>
            </a:r>
            <a:br>
              <a:rPr lang="en-US" dirty="0">
                <a:latin typeface="Avenir Book"/>
                <a:cs typeface="Avenir Book"/>
              </a:rPr>
            </a:br>
            <a:r>
              <a:rPr lang="en-US" dirty="0" smtClean="0">
                <a:latin typeface="Avenir Book"/>
                <a:cs typeface="Avenir Book"/>
              </a:rPr>
              <a:t>The 6</a:t>
            </a:r>
            <a:r>
              <a:rPr lang="en-US" baseline="30000" dirty="0" smtClean="0">
                <a:latin typeface="Avenir Book"/>
                <a:cs typeface="Avenir Book"/>
              </a:rPr>
              <a:t>th</a:t>
            </a:r>
            <a:r>
              <a:rPr lang="en-US" dirty="0" smtClean="0">
                <a:latin typeface="Avenir Book"/>
                <a:cs typeface="Avenir Book"/>
              </a:rPr>
              <a:t> Annual QM Conference on Quality Assurance in Online Learning</a:t>
            </a:r>
            <a:r>
              <a:rPr lang="en-US" sz="2700" dirty="0" smtClean="0">
                <a:latin typeface="Avenir Book"/>
                <a:cs typeface="Avenir Book"/>
              </a:rPr>
              <a:t/>
            </a:r>
            <a:br>
              <a:rPr lang="en-US" sz="2700" dirty="0" smtClean="0">
                <a:latin typeface="Avenir Book"/>
                <a:cs typeface="Avenir Book"/>
              </a:rPr>
            </a:br>
            <a:r>
              <a:rPr lang="en-US" sz="2700" dirty="0" smtClean="0">
                <a:latin typeface="Avenir Book"/>
                <a:cs typeface="Avenir Book"/>
              </a:rPr>
              <a:t>Baltimore</a:t>
            </a:r>
            <a:br>
              <a:rPr lang="en-US" sz="2700" dirty="0" smtClean="0">
                <a:latin typeface="Avenir Book"/>
                <a:cs typeface="Avenir Book"/>
              </a:rPr>
            </a:br>
            <a:r>
              <a:rPr lang="en-US" sz="2700" dirty="0" smtClean="0">
                <a:latin typeface="Avenir Book"/>
                <a:cs typeface="Avenir Book"/>
              </a:rPr>
              <a:t>September 30, 2014</a:t>
            </a:r>
            <a:endParaRPr lang="en-US" sz="2700" dirty="0">
              <a:latin typeface="Avenir Book"/>
              <a:cs typeface="Avenir Book"/>
            </a:endParaRPr>
          </a:p>
        </p:txBody>
      </p:sp>
      <p:sp>
        <p:nvSpPr>
          <p:cNvPr id="10" name="TextBox 9"/>
          <p:cNvSpPr txBox="1"/>
          <p:nvPr/>
        </p:nvSpPr>
        <p:spPr>
          <a:xfrm>
            <a:off x="1873584" y="4375150"/>
            <a:ext cx="6673516" cy="2355849"/>
          </a:xfrm>
          <a:prstGeom prst="rect">
            <a:avLst/>
          </a:prstGeom>
          <a:noFill/>
        </p:spPr>
        <p:txBody>
          <a:bodyPr wrap="square" rtlCol="0">
            <a:normAutofit fontScale="85000" lnSpcReduction="20000"/>
          </a:bodyPr>
          <a:lstStyle/>
          <a:p>
            <a:r>
              <a:rPr lang="en-US" dirty="0">
                <a:solidFill>
                  <a:srgbClr val="000090"/>
                </a:solidFill>
                <a:latin typeface="Avenir Book"/>
                <a:cs typeface="Avenir Book"/>
              </a:rPr>
              <a:t>Evangeline (Litsa) Varonis</a:t>
            </a:r>
          </a:p>
          <a:p>
            <a:r>
              <a:rPr lang="en-US" dirty="0">
                <a:solidFill>
                  <a:srgbClr val="000090"/>
                </a:solidFill>
                <a:latin typeface="Avenir Book"/>
                <a:cs typeface="Avenir Book"/>
              </a:rPr>
              <a:t>Design and Development </a:t>
            </a:r>
            <a:r>
              <a:rPr lang="en-US" dirty="0" smtClean="0">
                <a:solidFill>
                  <a:srgbClr val="000090"/>
                </a:solidFill>
                <a:latin typeface="Avenir Book"/>
                <a:cs typeface="Avenir Book"/>
              </a:rPr>
              <a:t>Services, The University of Akron</a:t>
            </a:r>
            <a:endParaRPr lang="en-US" dirty="0">
              <a:solidFill>
                <a:srgbClr val="000090"/>
              </a:solidFill>
              <a:latin typeface="Avenir Book"/>
              <a:cs typeface="Avenir Book"/>
            </a:endParaRPr>
          </a:p>
          <a:p>
            <a:r>
              <a:rPr lang="en-US" dirty="0">
                <a:solidFill>
                  <a:srgbClr val="000090"/>
                </a:solidFill>
                <a:latin typeface="Avenir Book"/>
                <a:cs typeface="Avenir Book"/>
                <a:hlinkClick r:id="rId3"/>
              </a:rPr>
              <a:t>varonis@uakron.edu</a:t>
            </a:r>
            <a:r>
              <a:rPr lang="en-US" dirty="0">
                <a:solidFill>
                  <a:srgbClr val="000090"/>
                </a:solidFill>
                <a:latin typeface="Avenir Book"/>
                <a:cs typeface="Avenir Book"/>
              </a:rPr>
              <a:t> </a:t>
            </a:r>
            <a:endParaRPr lang="en-US" dirty="0" smtClean="0">
              <a:solidFill>
                <a:srgbClr val="000090"/>
              </a:solidFill>
              <a:latin typeface="Avenir Book"/>
              <a:cs typeface="Avenir Book"/>
            </a:endParaRPr>
          </a:p>
          <a:p>
            <a:endParaRPr lang="en-US" dirty="0">
              <a:solidFill>
                <a:srgbClr val="000090"/>
              </a:solidFill>
              <a:latin typeface="Avenir Book"/>
              <a:cs typeface="Avenir Book"/>
            </a:endParaRPr>
          </a:p>
          <a:p>
            <a:r>
              <a:rPr lang="en-US" dirty="0" smtClean="0">
                <a:solidFill>
                  <a:srgbClr val="000090"/>
                </a:solidFill>
                <a:latin typeface="Avenir Book"/>
                <a:cs typeface="Avenir Book"/>
              </a:rPr>
              <a:t>Jillian </a:t>
            </a:r>
            <a:r>
              <a:rPr lang="en-US" dirty="0" err="1">
                <a:solidFill>
                  <a:srgbClr val="000090"/>
                </a:solidFill>
                <a:latin typeface="Avenir Book"/>
                <a:cs typeface="Avenir Book"/>
              </a:rPr>
              <a:t>Jevack</a:t>
            </a:r>
            <a:endParaRPr lang="en-US" dirty="0">
              <a:solidFill>
                <a:srgbClr val="000090"/>
              </a:solidFill>
              <a:latin typeface="Avenir Book"/>
              <a:cs typeface="Avenir Book"/>
            </a:endParaRPr>
          </a:p>
          <a:p>
            <a:r>
              <a:rPr lang="en-US" dirty="0" smtClean="0">
                <a:solidFill>
                  <a:srgbClr val="000090"/>
                </a:solidFill>
                <a:latin typeface="Avenir Book"/>
                <a:cs typeface="Avenir Book"/>
              </a:rPr>
              <a:t>Quality Matters</a:t>
            </a:r>
            <a:endParaRPr lang="en-US" dirty="0">
              <a:solidFill>
                <a:srgbClr val="000090"/>
              </a:solidFill>
              <a:latin typeface="Avenir Book"/>
              <a:cs typeface="Avenir Book"/>
            </a:endParaRPr>
          </a:p>
          <a:p>
            <a:r>
              <a:rPr lang="en-US" dirty="0" smtClean="0">
                <a:solidFill>
                  <a:srgbClr val="000090"/>
                </a:solidFill>
                <a:latin typeface="Avenir Book"/>
                <a:cs typeface="Avenir Book"/>
                <a:hlinkClick r:id="rId4"/>
              </a:rPr>
              <a:t>Jillian.jevack@qualitymatters.org</a:t>
            </a:r>
            <a:r>
              <a:rPr lang="en-US" dirty="0" smtClean="0">
                <a:solidFill>
                  <a:srgbClr val="000090"/>
                </a:solidFill>
                <a:latin typeface="Avenir Book"/>
                <a:cs typeface="Avenir Book"/>
              </a:rPr>
              <a:t> </a:t>
            </a:r>
            <a:endParaRPr lang="en-US" dirty="0">
              <a:solidFill>
                <a:srgbClr val="000090"/>
              </a:solidFill>
              <a:latin typeface="Avenir Book"/>
              <a:cs typeface="Avenir Book"/>
            </a:endParaRPr>
          </a:p>
          <a:p>
            <a:endParaRPr lang="en-US" dirty="0" smtClean="0">
              <a:solidFill>
                <a:srgbClr val="000090"/>
              </a:solidFill>
              <a:latin typeface="Avenir Book"/>
              <a:cs typeface="Avenir Book"/>
            </a:endParaRPr>
          </a:p>
          <a:p>
            <a:endParaRPr lang="en-US" dirty="0">
              <a:solidFill>
                <a:srgbClr val="000090"/>
              </a:solidFill>
              <a:latin typeface="Avenir Book"/>
              <a:cs typeface="Avenir Book"/>
            </a:endParaRPr>
          </a:p>
          <a:p>
            <a:r>
              <a:rPr lang="en-US" dirty="0" smtClean="0">
                <a:solidFill>
                  <a:srgbClr val="000090"/>
                </a:solidFill>
                <a:latin typeface="Avenir Book"/>
                <a:cs typeface="Avenir Book"/>
              </a:rPr>
              <a:t>Michael </a:t>
            </a:r>
            <a:r>
              <a:rPr lang="en-US" dirty="0" err="1" smtClean="0">
                <a:solidFill>
                  <a:srgbClr val="000090"/>
                </a:solidFill>
                <a:latin typeface="Avenir Book"/>
                <a:cs typeface="Avenir Book"/>
              </a:rPr>
              <a:t>Johanyak</a:t>
            </a:r>
            <a:endParaRPr lang="en-US" dirty="0" smtClean="0">
              <a:solidFill>
                <a:srgbClr val="000090"/>
              </a:solidFill>
              <a:latin typeface="Avenir Book"/>
              <a:cs typeface="Avenir Book"/>
            </a:endParaRPr>
          </a:p>
          <a:p>
            <a:r>
              <a:rPr lang="en-US" dirty="0" smtClean="0">
                <a:solidFill>
                  <a:srgbClr val="000090"/>
                </a:solidFill>
                <a:latin typeface="Avenir Book"/>
                <a:cs typeface="Avenir Book"/>
              </a:rPr>
              <a:t>Department of Associate Studies, The University of Akron</a:t>
            </a:r>
          </a:p>
          <a:p>
            <a:r>
              <a:rPr lang="en-US" dirty="0" smtClean="0">
                <a:solidFill>
                  <a:srgbClr val="000090"/>
                </a:solidFill>
                <a:latin typeface="Avenir Book"/>
                <a:cs typeface="Avenir Book"/>
                <a:hlinkClick r:id="rId5"/>
              </a:rPr>
              <a:t>mfjohan@uakron.edu</a:t>
            </a:r>
            <a:r>
              <a:rPr lang="en-US" dirty="0" smtClean="0">
                <a:solidFill>
                  <a:srgbClr val="000090"/>
                </a:solidFill>
                <a:latin typeface="Avenir Book"/>
                <a:cs typeface="Avenir Book"/>
              </a:rPr>
              <a:t> </a:t>
            </a:r>
          </a:p>
          <a:p>
            <a:endParaRPr lang="en-US" dirty="0">
              <a:solidFill>
                <a:srgbClr val="000090"/>
              </a:solidFill>
              <a:latin typeface="Avenir Book"/>
              <a:cs typeface="Avenir Book"/>
            </a:endParaRPr>
          </a:p>
          <a:p>
            <a:endParaRPr lang="en-US" dirty="0" smtClean="0">
              <a:solidFill>
                <a:srgbClr val="000090"/>
              </a:solidFill>
              <a:latin typeface="Avenir Book"/>
              <a:cs typeface="Avenir Book"/>
            </a:endParaRPr>
          </a:p>
          <a:p>
            <a:endParaRPr lang="en-US" dirty="0">
              <a:solidFill>
                <a:srgbClr val="00009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2492407"/>
            <a:ext cx="6738908" cy="976320"/>
          </a:xfrm>
        </p:spPr>
        <p:txBody>
          <a:bodyPr>
            <a:normAutofit fontScale="90000"/>
          </a:bodyPr>
          <a:lstStyle/>
          <a:p>
            <a:r>
              <a:rPr lang="en-US" sz="4400" dirty="0" smtClean="0">
                <a:latin typeface="Avenir Book"/>
                <a:cs typeface="Avenir Book"/>
              </a:rPr>
              <a:t>1. The Idealist Perspective:</a:t>
            </a:r>
            <a:br>
              <a:rPr lang="en-US" sz="4400" dirty="0" smtClean="0">
                <a:latin typeface="Avenir Book"/>
                <a:cs typeface="Avenir Book"/>
              </a:rPr>
            </a:br>
            <a:r>
              <a:rPr lang="en-US" sz="4400" b="0" dirty="0" smtClean="0">
                <a:latin typeface="Avenir Book"/>
                <a:cs typeface="Avenir Book"/>
              </a:rPr>
              <a:t>Everything </a:t>
            </a:r>
            <a:r>
              <a:rPr lang="en-US" sz="4400" b="0" dirty="0">
                <a:latin typeface="Avenir Book"/>
                <a:cs typeface="Avenir Book"/>
              </a:rPr>
              <a:t>that </a:t>
            </a:r>
            <a:r>
              <a:rPr lang="en-US" sz="4400" dirty="0" smtClean="0">
                <a:latin typeface="Avenir Book"/>
                <a:cs typeface="Avenir Book"/>
              </a:rPr>
              <a:t>must</a:t>
            </a:r>
            <a:r>
              <a:rPr lang="en-US" sz="4400" b="0" dirty="0" smtClean="0">
                <a:latin typeface="Avenir Book"/>
                <a:cs typeface="Avenir Book"/>
              </a:rPr>
              <a:t> be </a:t>
            </a:r>
            <a:r>
              <a:rPr lang="en-US" sz="4400" b="0" dirty="0">
                <a:latin typeface="Avenir Book"/>
                <a:cs typeface="Avenir Book"/>
              </a:rPr>
              <a:t>done to achieve an ideal standard of perfection or </a:t>
            </a:r>
            <a:r>
              <a:rPr lang="en-US" sz="4400" b="0" dirty="0" smtClean="0">
                <a:latin typeface="Avenir Book"/>
                <a:cs typeface="Avenir Book"/>
              </a:rPr>
              <a:t>excellence</a:t>
            </a:r>
            <a:endParaRPr lang="en-US" sz="4400" b="0" dirty="0">
              <a:latin typeface="Avenir Book"/>
              <a:cs typeface="Avenir Book"/>
            </a:endParaRPr>
          </a:p>
        </p:txBody>
      </p:sp>
      <p:sp>
        <p:nvSpPr>
          <p:cNvPr id="5" name="Subtitle 4"/>
          <p:cNvSpPr>
            <a:spLocks noGrp="1"/>
          </p:cNvSpPr>
          <p:nvPr>
            <p:ph type="subTitle" idx="1"/>
          </p:nvPr>
        </p:nvSpPr>
        <p:spPr>
          <a:xfrm>
            <a:off x="1719292" y="5008418"/>
            <a:ext cx="6738908" cy="560520"/>
          </a:xfrm>
        </p:spPr>
        <p:txBody>
          <a:bodyPr/>
          <a:lstStyle/>
          <a:p>
            <a:r>
              <a:rPr lang="en-US" dirty="0" smtClean="0"/>
              <a:t>8.3 should be a 3-point standard</a:t>
            </a:r>
            <a:endParaRPr lang="en-US" dirty="0"/>
          </a:p>
        </p:txBody>
      </p:sp>
    </p:spTree>
    <p:extLst>
      <p:ext uri="{BB962C8B-B14F-4D97-AF65-F5344CB8AC3E}">
        <p14:creationId xmlns:p14="http://schemas.microsoft.com/office/powerpoint/2010/main" val="359548043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Access is desirable, achievable, and reasonable</a:t>
            </a:r>
            <a:endParaRPr lang="en-US" dirty="0"/>
          </a:p>
        </p:txBody>
      </p:sp>
      <p:sp>
        <p:nvSpPr>
          <p:cNvPr id="3" name="Content Placeholder 2"/>
          <p:cNvSpPr>
            <a:spLocks noGrp="1"/>
          </p:cNvSpPr>
          <p:nvPr>
            <p:ph idx="1"/>
          </p:nvPr>
        </p:nvSpPr>
        <p:spPr>
          <a:xfrm>
            <a:off x="990600" y="1600201"/>
            <a:ext cx="6781800" cy="4521200"/>
          </a:xfrm>
        </p:spPr>
        <p:txBody>
          <a:bodyPr>
            <a:normAutofit/>
          </a:bodyPr>
          <a:lstStyle/>
          <a:p>
            <a:r>
              <a:rPr lang="en-US" dirty="0" smtClean="0">
                <a:solidFill>
                  <a:srgbClr val="000000"/>
                </a:solidFill>
              </a:rPr>
              <a:t>Accessibility fosters independence.</a:t>
            </a:r>
          </a:p>
          <a:p>
            <a:pPr lvl="1"/>
            <a:r>
              <a:rPr lang="en-US" dirty="0" smtClean="0">
                <a:solidFill>
                  <a:srgbClr val="000000"/>
                </a:solidFill>
              </a:rPr>
              <a:t>Online learning can create barriers to access. </a:t>
            </a:r>
          </a:p>
          <a:p>
            <a:r>
              <a:rPr lang="en-US" dirty="0" smtClean="0">
                <a:solidFill>
                  <a:srgbClr val="000000"/>
                </a:solidFill>
              </a:rPr>
              <a:t>We have the potential to not only overcome those barriers, but to facilitate everyone’s learning through enhanced delivery options.</a:t>
            </a:r>
          </a:p>
          <a:p>
            <a:pPr lvl="1"/>
            <a:r>
              <a:rPr lang="en-US" dirty="0" smtClean="0">
                <a:solidFill>
                  <a:srgbClr val="000000"/>
                </a:solidFill>
              </a:rPr>
              <a:t>Teaching and learning outcomes remain the same.</a:t>
            </a:r>
          </a:p>
          <a:p>
            <a:pPr lvl="1"/>
            <a:r>
              <a:rPr lang="en-US" dirty="0" smtClean="0">
                <a:solidFill>
                  <a:srgbClr val="000000"/>
                </a:solidFill>
              </a:rPr>
              <a:t>In most cases, simple accommodations can make all classes and content accessible.</a:t>
            </a:r>
          </a:p>
          <a:p>
            <a:endParaRPr lang="en-US" dirty="0">
              <a:solidFill>
                <a:srgbClr val="000000"/>
              </a:solidFill>
            </a:endParaRPr>
          </a:p>
        </p:txBody>
      </p:sp>
    </p:spTree>
    <p:extLst>
      <p:ext uri="{BB962C8B-B14F-4D97-AF65-F5344CB8AC3E}">
        <p14:creationId xmlns:p14="http://schemas.microsoft.com/office/powerpoint/2010/main" val="173574456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3792"/>
            <a:ext cx="8440615" cy="842433"/>
          </a:xfrm>
        </p:spPr>
        <p:txBody>
          <a:bodyPr/>
          <a:lstStyle/>
          <a:p>
            <a:r>
              <a:rPr lang="en-US" dirty="0" smtClean="0"/>
              <a:t>What does the law say?-</a:t>
            </a:r>
            <a:endParaRPr lang="en-US" dirty="0"/>
          </a:p>
        </p:txBody>
      </p:sp>
      <p:sp>
        <p:nvSpPr>
          <p:cNvPr id="3" name="Content Placeholder 2"/>
          <p:cNvSpPr>
            <a:spLocks noGrp="1"/>
          </p:cNvSpPr>
          <p:nvPr>
            <p:ph idx="1"/>
          </p:nvPr>
        </p:nvSpPr>
        <p:spPr>
          <a:xfrm>
            <a:off x="1004454" y="3017837"/>
            <a:ext cx="7758545" cy="3611563"/>
          </a:xfrm>
        </p:spPr>
        <p:txBody>
          <a:bodyPr>
            <a:normAutofit/>
          </a:bodyPr>
          <a:lstStyle/>
          <a:p>
            <a:pPr>
              <a:spcBef>
                <a:spcPct val="50000"/>
              </a:spcBef>
              <a:buSzPct val="100000"/>
            </a:pPr>
            <a:r>
              <a:rPr lang="en-US" dirty="0" smtClean="0">
                <a:solidFill>
                  <a:srgbClr val="000000"/>
                </a:solidFill>
              </a:rPr>
              <a:t>The Americans with Disabilities Act of 1990 (ADA): </a:t>
            </a:r>
            <a:r>
              <a:rPr lang="en-US" dirty="0" smtClean="0">
                <a:solidFill>
                  <a:srgbClr val="000000"/>
                </a:solidFill>
                <a:hlinkClick r:id="rId3"/>
              </a:rPr>
              <a:t>http://www.ada.gov/pubs/adastatute08.htm</a:t>
            </a:r>
            <a:r>
              <a:rPr lang="en-US" dirty="0" smtClean="0">
                <a:solidFill>
                  <a:srgbClr val="000000"/>
                </a:solidFill>
              </a:rPr>
              <a:t>. </a:t>
            </a:r>
          </a:p>
          <a:p>
            <a:pPr>
              <a:spcBef>
                <a:spcPct val="50000"/>
              </a:spcBef>
              <a:buSzPct val="100000"/>
            </a:pPr>
            <a:r>
              <a:rPr lang="en-US" dirty="0">
                <a:solidFill>
                  <a:srgbClr val="000000"/>
                </a:solidFill>
              </a:rPr>
              <a:t>The Rehabilitation Act of 1973 Section 504.</a:t>
            </a:r>
          </a:p>
          <a:p>
            <a:pPr>
              <a:spcBef>
                <a:spcPct val="50000"/>
              </a:spcBef>
              <a:buSzPct val="100000"/>
            </a:pPr>
            <a:r>
              <a:rPr lang="en-US" dirty="0" smtClean="0">
                <a:solidFill>
                  <a:srgbClr val="000000"/>
                </a:solidFill>
              </a:rPr>
              <a:t>The Rehabilitation Act of 1973 Section 508 (1998).</a:t>
            </a:r>
          </a:p>
          <a:p>
            <a:pPr>
              <a:spcBef>
                <a:spcPct val="50000"/>
              </a:spcBef>
              <a:buSzPct val="100000"/>
            </a:pPr>
            <a:r>
              <a:rPr lang="en-US" dirty="0" smtClean="0">
                <a:solidFill>
                  <a:srgbClr val="000000"/>
                </a:solidFill>
              </a:rPr>
              <a:t>The Twenty-First Century Communications and Video Accessibility Act of 2010 (CVAA). </a:t>
            </a:r>
          </a:p>
          <a:p>
            <a:endParaRPr lang="en-US" dirty="0"/>
          </a:p>
        </p:txBody>
      </p:sp>
      <p:pic>
        <p:nvPicPr>
          <p:cNvPr id="5" name="Picture 4" descr="Lawchek Libraries - Pic of gavel on book">
            <a:hlinkClick r:id="rId4"/>
          </p:cNvPr>
          <p:cNvPicPr>
            <a:picLocks noChangeAspect="1" noChangeArrowheads="1"/>
          </p:cNvPicPr>
          <p:nvPr/>
        </p:nvPicPr>
        <p:blipFill>
          <a:blip r:embed="rId5"/>
          <a:srcRect/>
          <a:stretch>
            <a:fillRect/>
          </a:stretch>
        </p:blipFill>
        <p:spPr bwMode="auto">
          <a:xfrm>
            <a:off x="2926080" y="1347787"/>
            <a:ext cx="2438400" cy="1243013"/>
          </a:xfrm>
          <a:prstGeom prst="rect">
            <a:avLst/>
          </a:prstGeom>
          <a:noFill/>
        </p:spPr>
      </p:pic>
    </p:spTree>
    <p:extLst>
      <p:ext uri="{BB962C8B-B14F-4D97-AF65-F5344CB8AC3E}">
        <p14:creationId xmlns:p14="http://schemas.microsoft.com/office/powerpoint/2010/main" val="22601760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2" y="0"/>
            <a:ext cx="7983417" cy="1143000"/>
          </a:xfrm>
        </p:spPr>
        <p:txBody>
          <a:bodyPr>
            <a:normAutofit/>
          </a:bodyPr>
          <a:lstStyle/>
          <a:p>
            <a:r>
              <a:rPr lang="en-US" dirty="0" smtClean="0"/>
              <a:t>What is a disability?</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solidFill>
                  <a:srgbClr val="000000"/>
                </a:solidFill>
              </a:rPr>
              <a:t>According to the Americans with Disabilities Act of 1990 (since amended), </a:t>
            </a:r>
            <a:r>
              <a:rPr dirty="0" smtClean="0">
                <a:solidFill>
                  <a:srgbClr val="000000"/>
                </a:solidFill>
              </a:rPr>
              <a:t>Sec. 12102</a:t>
            </a:r>
            <a:r>
              <a:rPr lang="en-US" dirty="0" smtClean="0">
                <a:solidFill>
                  <a:srgbClr val="000000"/>
                </a:solidFill>
              </a:rPr>
              <a:t>, t</a:t>
            </a:r>
            <a:r>
              <a:rPr dirty="0" smtClean="0">
                <a:solidFill>
                  <a:srgbClr val="000000"/>
                </a:solidFill>
              </a:rPr>
              <a:t>he term "disability" means, with respect to an individual</a:t>
            </a:r>
          </a:p>
          <a:p>
            <a:pPr marL="514350" indent="-514350">
              <a:buFont typeface="+mj-lt"/>
              <a:buAutoNum type="arabicPeriod"/>
            </a:pPr>
            <a:r>
              <a:rPr b="1" i="1" dirty="0" smtClean="0">
                <a:solidFill>
                  <a:srgbClr val="000000"/>
                </a:solidFill>
              </a:rPr>
              <a:t>a physical or mental impairment that substantially limits one or more major life activities </a:t>
            </a:r>
            <a:r>
              <a:rPr dirty="0" smtClean="0">
                <a:solidFill>
                  <a:srgbClr val="000000"/>
                </a:solidFill>
              </a:rPr>
              <a:t>of such individual;</a:t>
            </a:r>
          </a:p>
          <a:p>
            <a:pPr marL="514350" indent="-514350">
              <a:buFont typeface="+mj-lt"/>
              <a:buAutoNum type="arabicPeriod"/>
            </a:pPr>
            <a:r>
              <a:rPr dirty="0" smtClean="0">
                <a:solidFill>
                  <a:srgbClr val="000000"/>
                </a:solidFill>
              </a:rPr>
              <a:t>a record of such an impairment; or</a:t>
            </a:r>
          </a:p>
          <a:p>
            <a:pPr marL="514350" indent="-514350">
              <a:buFont typeface="+mj-lt"/>
              <a:buAutoNum type="arabicPeriod"/>
            </a:pPr>
            <a:r>
              <a:rPr dirty="0" smtClean="0">
                <a:solidFill>
                  <a:srgbClr val="000000"/>
                </a:solidFill>
              </a:rPr>
              <a:t>being regarded as having such an impairment</a:t>
            </a:r>
            <a:r>
              <a:rPr lang="en-US" dirty="0" smtClean="0">
                <a:solidFill>
                  <a:srgbClr val="000000"/>
                </a:solidFill>
              </a:rPr>
              <a:t>.</a:t>
            </a:r>
          </a:p>
          <a:p>
            <a:pPr marL="514350" indent="-514350">
              <a:buFont typeface="+mj-lt"/>
              <a:buAutoNum type="arabicPeriod"/>
            </a:pPr>
            <a:r>
              <a:rPr lang="en-US" dirty="0" smtClean="0">
                <a:solidFill>
                  <a:srgbClr val="000000"/>
                </a:solidFill>
              </a:rPr>
              <a:t>For more information on the definition of disabilities: </a:t>
            </a:r>
            <a:r>
              <a:rPr dirty="0" smtClean="0">
                <a:hlinkClick r:id="rId2"/>
              </a:rPr>
              <a:t>http://www.ada.gov/pubs/adastatute08.htm#12102</a:t>
            </a:r>
            <a:r>
              <a:rPr lang="en-US" dirty="0" smtClean="0"/>
              <a:t>.</a:t>
            </a:r>
          </a:p>
          <a:p>
            <a:pPr marL="514350" indent="-514350">
              <a:buFont typeface="+mj-lt"/>
              <a:buAutoNum type="arabicPeriod"/>
            </a:pPr>
            <a:endParaRPr lang="en-US" dirty="0" smtClean="0"/>
          </a:p>
          <a:p>
            <a:pPr marL="514350" indent="-514350">
              <a:buNone/>
            </a:pPr>
            <a:r>
              <a:rPr lang="en-US" dirty="0" smtClean="0"/>
              <a:t>Here and on subsequent slides, emphasis is ours. </a:t>
            </a:r>
          </a:p>
          <a:p>
            <a:pPr marL="514350" indent="-514350">
              <a:buNone/>
            </a:pPr>
            <a:endParaRPr dirty="0" smtClean="0"/>
          </a:p>
          <a:p>
            <a:pPr>
              <a:spcBef>
                <a:spcPct val="50000"/>
              </a:spcBef>
            </a:pPr>
            <a:endParaRPr lang="en-US" dirty="0" smtClean="0">
              <a:latin typeface="Arial" charset="0"/>
            </a:endParaRPr>
          </a:p>
          <a:p>
            <a:endParaRPr lang="en-US" dirty="0"/>
          </a:p>
        </p:txBody>
      </p:sp>
      <p:pic>
        <p:nvPicPr>
          <p:cNvPr id="4" name="Picture 3" descr="Lawchek Libraries - Pic of gavel on book">
            <a:hlinkClick r:id="rId3"/>
          </p:cNvPr>
          <p:cNvPicPr>
            <a:picLocks noChangeAspect="1" noChangeArrowheads="1"/>
          </p:cNvPicPr>
          <p:nvPr/>
        </p:nvPicPr>
        <p:blipFill>
          <a:blip r:embed="rId4"/>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22052957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104775"/>
            <a:ext cx="6528208" cy="1143000"/>
          </a:xfrm>
        </p:spPr>
        <p:txBody>
          <a:bodyPr>
            <a:noAutofit/>
          </a:bodyPr>
          <a:lstStyle/>
          <a:p>
            <a:r>
              <a:rPr lang="en-US" sz="3400" dirty="0" smtClean="0"/>
              <a:t>The Americans with Disabilities Act of 1990 (ADA)</a:t>
            </a:r>
            <a:endParaRPr lang="en-US" sz="3400" dirty="0"/>
          </a:p>
        </p:txBody>
      </p:sp>
      <p:sp>
        <p:nvSpPr>
          <p:cNvPr id="3" name="Content Placeholder 2"/>
          <p:cNvSpPr>
            <a:spLocks noGrp="1"/>
          </p:cNvSpPr>
          <p:nvPr>
            <p:ph idx="1"/>
          </p:nvPr>
        </p:nvSpPr>
        <p:spPr>
          <a:xfrm>
            <a:off x="843642" y="1607463"/>
            <a:ext cx="7843157" cy="5141679"/>
          </a:xfrm>
        </p:spPr>
        <p:txBody>
          <a:bodyPr>
            <a:normAutofit fontScale="85000" lnSpcReduction="10000"/>
          </a:bodyPr>
          <a:lstStyle/>
          <a:p>
            <a:pPr marL="457200" indent="-457200">
              <a:spcBef>
                <a:spcPts val="240"/>
              </a:spcBef>
              <a:buSzPct val="100000"/>
              <a:buFont typeface="+mj-lt"/>
              <a:buAutoNum type="arabicPeriod"/>
            </a:pPr>
            <a:r>
              <a:rPr lang="en-US" sz="2600" dirty="0" smtClean="0">
                <a:solidFill>
                  <a:srgbClr val="000000"/>
                </a:solidFill>
              </a:rPr>
              <a:t>Includes ADA Amendments Act of 2008 (ADAAA).</a:t>
            </a:r>
          </a:p>
          <a:p>
            <a:pPr marL="457200" indent="-457200">
              <a:spcBef>
                <a:spcPts val="240"/>
              </a:spcBef>
              <a:buSzPct val="100000"/>
              <a:buFont typeface="+mj-lt"/>
              <a:buAutoNum type="arabicPeriod"/>
            </a:pPr>
            <a:r>
              <a:rPr lang="en-US" sz="2600" dirty="0" smtClean="0">
                <a:solidFill>
                  <a:srgbClr val="000000"/>
                </a:solidFill>
              </a:rPr>
              <a:t>“P</a:t>
            </a:r>
            <a:r>
              <a:rPr sz="2600" dirty="0" smtClean="0">
                <a:solidFill>
                  <a:srgbClr val="000000"/>
                </a:solidFill>
              </a:rPr>
              <a:t>hysical or mental disabilities in no way diminish a </a:t>
            </a:r>
            <a:r>
              <a:rPr sz="2600" b="1" dirty="0" smtClean="0">
                <a:solidFill>
                  <a:srgbClr val="000000"/>
                </a:solidFill>
              </a:rPr>
              <a:t>person’s right to fully participate in all aspects of society</a:t>
            </a:r>
            <a:r>
              <a:rPr sz="2600" dirty="0" smtClean="0">
                <a:solidFill>
                  <a:srgbClr val="000000"/>
                </a:solidFill>
              </a:rPr>
              <a:t>, yet many people with physical or mental disabilities have been precluded from doing so because of </a:t>
            </a:r>
            <a:r>
              <a:rPr sz="2600" b="1" i="1" dirty="0" smtClean="0">
                <a:solidFill>
                  <a:srgbClr val="000000"/>
                </a:solidFill>
              </a:rPr>
              <a:t>discrimination</a:t>
            </a:r>
            <a:r>
              <a:rPr lang="en-US" sz="2600" dirty="0" smtClean="0">
                <a:solidFill>
                  <a:srgbClr val="000000"/>
                </a:solidFill>
              </a:rPr>
              <a:t>.”</a:t>
            </a:r>
          </a:p>
          <a:p>
            <a:pPr marL="457200" indent="-457200">
              <a:spcBef>
                <a:spcPts val="240"/>
              </a:spcBef>
              <a:buSzPct val="100000"/>
              <a:buFont typeface="+mj-lt"/>
              <a:buAutoNum type="arabicPeriod"/>
            </a:pPr>
            <a:r>
              <a:rPr lang="en-US" sz="2600" dirty="0" smtClean="0">
                <a:solidFill>
                  <a:srgbClr val="000000"/>
                </a:solidFill>
                <a:latin typeface="Avenir Black"/>
                <a:cs typeface="Avenir Black"/>
              </a:rPr>
              <a:t>Discrimination includes </a:t>
            </a:r>
            <a:r>
              <a:rPr lang="en-US" sz="2600" dirty="0" smtClean="0">
                <a:solidFill>
                  <a:srgbClr val="000000"/>
                </a:solidFill>
              </a:rPr>
              <a:t>“</a:t>
            </a:r>
            <a:r>
              <a:rPr sz="2600" dirty="0" smtClean="0">
                <a:solidFill>
                  <a:srgbClr val="000000"/>
                </a:solidFill>
              </a:rPr>
              <a:t>outright intentional exclusion, the discriminatory effects of architectural, transportation, and </a:t>
            </a:r>
            <a:r>
              <a:rPr sz="2600" b="1" i="1" dirty="0" smtClean="0">
                <a:solidFill>
                  <a:srgbClr val="000000"/>
                </a:solidFill>
                <a:latin typeface="Avenir Black Oblique"/>
                <a:cs typeface="Avenir Black Oblique"/>
              </a:rPr>
              <a:t>communication barriers</a:t>
            </a:r>
            <a:r>
              <a:rPr sz="2600" dirty="0" smtClean="0">
                <a:solidFill>
                  <a:srgbClr val="000000"/>
                </a:solidFill>
              </a:rPr>
              <a:t>, overprotective rules and policies, failure to make modifications to existing facilities and practices, exclusionary qualification standards and criteria, segregation, and relegation to lesser services, programs, activities, benefits, jobs, or other opportunities</a:t>
            </a:r>
            <a:r>
              <a:rPr lang="en-US" sz="2600" dirty="0" smtClean="0">
                <a:solidFill>
                  <a:srgbClr val="000000"/>
                </a:solidFill>
              </a:rPr>
              <a:t>.”</a:t>
            </a:r>
          </a:p>
          <a:p>
            <a:pPr marL="0" indent="0">
              <a:spcBef>
                <a:spcPts val="240"/>
              </a:spcBef>
              <a:buSzPct val="100000"/>
              <a:buNone/>
            </a:pPr>
            <a:endParaRPr lang="en-US" dirty="0" smtClean="0">
              <a:solidFill>
                <a:srgbClr val="000000"/>
              </a:solidFill>
            </a:endParaRPr>
          </a:p>
          <a:p>
            <a:pPr marL="457200" indent="-457200">
              <a:spcBef>
                <a:spcPts val="240"/>
              </a:spcBef>
              <a:buSzPct val="100000"/>
              <a:buNone/>
            </a:pPr>
            <a:r>
              <a:rPr lang="en-US" dirty="0" smtClean="0">
                <a:solidFill>
                  <a:srgbClr val="000000"/>
                </a:solidFill>
              </a:rPr>
              <a:t>(Chapter 126, Sec. 12101: </a:t>
            </a:r>
            <a:r>
              <a:rPr lang="en-US" dirty="0" smtClean="0">
                <a:solidFill>
                  <a:srgbClr val="000000"/>
                </a:solidFill>
                <a:hlinkClick r:id="rId2"/>
              </a:rPr>
              <a:t>http</a:t>
            </a:r>
            <a:r>
              <a:rPr lang="en-US" dirty="0">
                <a:solidFill>
                  <a:srgbClr val="000000"/>
                </a:solidFill>
                <a:hlinkClick r:id="rId2"/>
              </a:rPr>
              <a:t>://www.ada.gov/pubs/adastatute08.</a:t>
            </a:r>
            <a:r>
              <a:rPr lang="en-US" dirty="0" smtClean="0">
                <a:solidFill>
                  <a:srgbClr val="000000"/>
                </a:solidFill>
                <a:hlinkClick r:id="rId2"/>
              </a:rPr>
              <a:t>htm</a:t>
            </a:r>
            <a:r>
              <a:rPr lang="en-US" dirty="0" smtClean="0">
                <a:solidFill>
                  <a:srgbClr val="000000"/>
                </a:solidFill>
              </a:rPr>
              <a:t>)</a:t>
            </a:r>
            <a:endParaRPr lang="en-US" dirty="0">
              <a:solidFill>
                <a:srgbClr val="000000"/>
              </a:solidFill>
            </a:endParaRPr>
          </a:p>
        </p:txBody>
      </p:sp>
      <p:pic>
        <p:nvPicPr>
          <p:cNvPr id="5" name="Picture 4" descr="Lawchek Libraries - Pic of gavel on book">
            <a:hlinkClick r:id="rId3"/>
          </p:cNvPr>
          <p:cNvPicPr>
            <a:picLocks noChangeAspect="1" noChangeArrowheads="1"/>
          </p:cNvPicPr>
          <p:nvPr/>
        </p:nvPicPr>
        <p:blipFill>
          <a:blip r:embed="rId4"/>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316387723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81656"/>
            <a:ext cx="6134508" cy="883544"/>
          </a:xfrm>
        </p:spPr>
        <p:txBody>
          <a:bodyPr>
            <a:normAutofit/>
          </a:bodyPr>
          <a:lstStyle/>
          <a:p>
            <a:r>
              <a:rPr lang="en-US" dirty="0" smtClean="0"/>
              <a:t>ADA Title II – Public Inst.</a:t>
            </a:r>
            <a:endParaRPr lang="en-US" dirty="0"/>
          </a:p>
        </p:txBody>
      </p:sp>
      <p:sp>
        <p:nvSpPr>
          <p:cNvPr id="3" name="Content Placeholder 2"/>
          <p:cNvSpPr>
            <a:spLocks noGrp="1"/>
          </p:cNvSpPr>
          <p:nvPr>
            <p:ph idx="1"/>
          </p:nvPr>
        </p:nvSpPr>
        <p:spPr>
          <a:xfrm>
            <a:off x="611909" y="1578295"/>
            <a:ext cx="8074891" cy="5114605"/>
          </a:xfrm>
        </p:spPr>
        <p:txBody>
          <a:bodyPr>
            <a:normAutofit/>
          </a:bodyPr>
          <a:lstStyle/>
          <a:p>
            <a:pPr marL="457200" indent="-457200">
              <a:spcBef>
                <a:spcPct val="50000"/>
              </a:spcBef>
              <a:buSzPct val="100000"/>
              <a:buFont typeface="+mj-lt"/>
              <a:buAutoNum type="arabicPeriod"/>
            </a:pPr>
            <a:r>
              <a:rPr lang="en-US" dirty="0" smtClean="0">
                <a:solidFill>
                  <a:srgbClr val="000000"/>
                </a:solidFill>
              </a:rPr>
              <a:t>Subchapter II – Public Services (Title II) Part A, Sec. 12132: “</a:t>
            </a:r>
            <a:r>
              <a:rPr b="1" i="1" dirty="0" smtClean="0">
                <a:solidFill>
                  <a:srgbClr val="000000"/>
                </a:solidFill>
              </a:rPr>
              <a:t>no qualified individual with a disability shall</a:t>
            </a:r>
            <a:r>
              <a:rPr dirty="0" smtClean="0">
                <a:solidFill>
                  <a:srgbClr val="000000"/>
                </a:solidFill>
              </a:rPr>
              <a:t>, by reason of such disability, be </a:t>
            </a:r>
            <a:r>
              <a:rPr b="1" dirty="0" smtClean="0">
                <a:solidFill>
                  <a:srgbClr val="000000"/>
                </a:solidFill>
              </a:rPr>
              <a:t>excluded from participation</a:t>
            </a:r>
            <a:r>
              <a:rPr dirty="0" smtClean="0">
                <a:solidFill>
                  <a:srgbClr val="000000"/>
                </a:solidFill>
              </a:rPr>
              <a:t> in or be denied the benefits of services, programs, or activities of </a:t>
            </a:r>
            <a:r>
              <a:rPr dirty="0" smtClean="0">
                <a:solidFill>
                  <a:srgbClr val="000000"/>
                </a:solidFill>
                <a:latin typeface="Avenir Black Oblique"/>
                <a:cs typeface="Avenir Black Oblique"/>
              </a:rPr>
              <a:t>a public entity</a:t>
            </a:r>
            <a:r>
              <a:rPr dirty="0" smtClean="0">
                <a:solidFill>
                  <a:srgbClr val="000000"/>
                </a:solidFill>
              </a:rPr>
              <a:t>, or be subjected to discrimination by any such entity.</a:t>
            </a:r>
            <a:r>
              <a:rPr lang="en-US" dirty="0" smtClean="0">
                <a:solidFill>
                  <a:srgbClr val="000000"/>
                </a:solidFill>
              </a:rPr>
              <a:t>” </a:t>
            </a:r>
          </a:p>
          <a:p>
            <a:pPr marL="457200" indent="-457200">
              <a:spcBef>
                <a:spcPct val="50000"/>
              </a:spcBef>
              <a:buSzPct val="100000"/>
              <a:buFont typeface="+mj-lt"/>
              <a:buAutoNum type="arabicPeriod"/>
            </a:pPr>
            <a:r>
              <a:rPr lang="en-US" dirty="0" smtClean="0">
                <a:solidFill>
                  <a:srgbClr val="000000"/>
                </a:solidFill>
              </a:rPr>
              <a:t>(</a:t>
            </a:r>
            <a:r>
              <a:rPr lang="en-US" b="1" i="1" dirty="0" smtClean="0">
                <a:solidFill>
                  <a:srgbClr val="000000"/>
                </a:solidFill>
              </a:rPr>
              <a:t>Private institutions are covered by Title III</a:t>
            </a:r>
            <a:r>
              <a:rPr lang="en-US" dirty="0" smtClean="0">
                <a:solidFill>
                  <a:srgbClr val="000000"/>
                </a:solidFill>
              </a:rPr>
              <a:t>).</a:t>
            </a:r>
          </a:p>
          <a:p>
            <a:pPr marL="457200" indent="-457200">
              <a:spcBef>
                <a:spcPct val="50000"/>
              </a:spcBef>
              <a:buSzPct val="100000"/>
              <a:buFont typeface="+mj-lt"/>
              <a:buAutoNum type="arabicPeriod"/>
            </a:pPr>
            <a:r>
              <a:rPr lang="en-US" dirty="0" smtClean="0">
                <a:solidFill>
                  <a:srgbClr val="000000"/>
                </a:solidFill>
              </a:rPr>
              <a:t>Any public or private institution that receives federal funds must uphold the ADA with respect to its services. </a:t>
            </a:r>
            <a:endParaRPr lang="en-US" dirty="0" smtClean="0">
              <a:solidFill>
                <a:srgbClr val="000000"/>
              </a:solidFill>
              <a:latin typeface="Avenir Black"/>
              <a:cs typeface="Avenir Black"/>
            </a:endParaRPr>
          </a:p>
          <a:p>
            <a:pPr marL="0" indent="0">
              <a:spcBef>
                <a:spcPct val="50000"/>
              </a:spcBef>
              <a:buSzPct val="100000"/>
              <a:buNone/>
            </a:pPr>
            <a:endParaRPr lang="en-US" sz="1800" dirty="0" smtClean="0">
              <a:solidFill>
                <a:srgbClr val="000000"/>
              </a:solidFill>
              <a:latin typeface="Avenir Black"/>
              <a:cs typeface="Avenir Black"/>
            </a:endParaRPr>
          </a:p>
          <a:p>
            <a:pPr marL="0" indent="0">
              <a:spcBef>
                <a:spcPct val="50000"/>
              </a:spcBef>
              <a:buSzPct val="100000"/>
              <a:buNone/>
            </a:pPr>
            <a:r>
              <a:rPr lang="en-US" b="1" dirty="0" smtClean="0">
                <a:solidFill>
                  <a:srgbClr val="000000"/>
                </a:solidFill>
                <a:latin typeface="Avenir Black"/>
                <a:cs typeface="Avenir Black"/>
              </a:rPr>
              <a:t>BOTTOM LINE</a:t>
            </a:r>
            <a:r>
              <a:rPr lang="en-US" dirty="0" smtClean="0">
                <a:solidFill>
                  <a:srgbClr val="000000"/>
                </a:solidFill>
              </a:rPr>
              <a:t>: </a:t>
            </a:r>
            <a:r>
              <a:rPr lang="en-US" i="1" dirty="0" smtClean="0">
                <a:solidFill>
                  <a:srgbClr val="000000"/>
                </a:solidFill>
              </a:rPr>
              <a:t>people with disabilities must have “an equal opportunity to benefit.”</a:t>
            </a:r>
            <a:endParaRPr lang="en-US" i="1" dirty="0">
              <a:solidFill>
                <a:srgbClr val="000000"/>
              </a:solidFill>
            </a:endParaRPr>
          </a:p>
        </p:txBody>
      </p:sp>
      <p:pic>
        <p:nvPicPr>
          <p:cNvPr id="4" name="Picture 3" descr="Lawchek Libraries - Pic of gavel on book">
            <a:hlinkClick r:id="rId2"/>
          </p:cNvPr>
          <p:cNvPicPr>
            <a:picLocks noChangeAspect="1" noChangeArrowheads="1"/>
          </p:cNvPicPr>
          <p:nvPr/>
        </p:nvPicPr>
        <p:blipFill>
          <a:blip r:embed="rId3"/>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1263221519"/>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5" y="199578"/>
            <a:ext cx="6065716" cy="1115786"/>
          </a:xfrm>
        </p:spPr>
        <p:txBody>
          <a:bodyPr>
            <a:noAutofit/>
          </a:bodyPr>
          <a:lstStyle/>
          <a:p>
            <a:r>
              <a:rPr lang="en-US" dirty="0" smtClean="0"/>
              <a:t>The Rehabilitation Act of 1973: Section 504</a:t>
            </a:r>
            <a:endParaRPr lang="en-US" dirty="0"/>
          </a:p>
        </p:txBody>
      </p:sp>
      <p:sp>
        <p:nvSpPr>
          <p:cNvPr id="3" name="Content Placeholder 2"/>
          <p:cNvSpPr>
            <a:spLocks noGrp="1"/>
          </p:cNvSpPr>
          <p:nvPr>
            <p:ph idx="1"/>
          </p:nvPr>
        </p:nvSpPr>
        <p:spPr>
          <a:xfrm>
            <a:off x="1143000" y="1852867"/>
            <a:ext cx="7315200" cy="4624133"/>
          </a:xfrm>
        </p:spPr>
        <p:txBody>
          <a:bodyPr>
            <a:normAutofit lnSpcReduction="10000"/>
          </a:bodyPr>
          <a:lstStyle/>
          <a:p>
            <a:pPr marL="0" indent="0">
              <a:buNone/>
            </a:pPr>
            <a:r>
              <a:rPr lang="en-US" dirty="0" smtClean="0">
                <a:solidFill>
                  <a:srgbClr val="000000"/>
                </a:solidFill>
              </a:rPr>
              <a:t>“</a:t>
            </a:r>
            <a:r>
              <a:rPr lang="en-US" b="1" dirty="0" smtClean="0">
                <a:solidFill>
                  <a:srgbClr val="000000"/>
                </a:solidFill>
              </a:rPr>
              <a:t>No</a:t>
            </a:r>
            <a:r>
              <a:rPr lang="en-US" dirty="0" smtClean="0">
                <a:solidFill>
                  <a:srgbClr val="000000"/>
                </a:solidFill>
              </a:rPr>
              <a:t> otherwise qualified individual with a disability in the United States, shall, solely by reason of her or his disability, be excluded from participation in, be denied the benefits of, or be subjected to </a:t>
            </a:r>
            <a:r>
              <a:rPr lang="en-US" b="1" i="1" dirty="0" smtClean="0">
                <a:solidFill>
                  <a:srgbClr val="000000"/>
                </a:solidFill>
                <a:latin typeface="Avenir Black Oblique"/>
                <a:cs typeface="Avenir Black Oblique"/>
              </a:rPr>
              <a:t>discrimination</a:t>
            </a:r>
            <a:r>
              <a:rPr lang="en-US" i="1" dirty="0" smtClean="0">
                <a:solidFill>
                  <a:srgbClr val="000000"/>
                </a:solidFill>
                <a:latin typeface="Avenir Black Oblique"/>
                <a:cs typeface="Avenir Black Oblique"/>
              </a:rPr>
              <a:t> </a:t>
            </a:r>
            <a:r>
              <a:rPr lang="en-US" b="1" i="1" dirty="0" smtClean="0">
                <a:solidFill>
                  <a:srgbClr val="000000"/>
                </a:solidFill>
                <a:latin typeface="Avenir Black Oblique"/>
                <a:cs typeface="Avenir Black Oblique"/>
              </a:rPr>
              <a:t>under any program or activity receiving Federal financial assistance</a:t>
            </a:r>
            <a:r>
              <a:rPr lang="en-US" dirty="0" smtClean="0">
                <a:solidFill>
                  <a:srgbClr val="000000"/>
                </a:solidFill>
              </a:rPr>
              <a:t>.”</a:t>
            </a:r>
          </a:p>
          <a:p>
            <a:pPr marL="0" indent="0">
              <a:buNone/>
            </a:pPr>
            <a:endParaRPr lang="en-US" dirty="0" smtClean="0"/>
          </a:p>
          <a:p>
            <a:pPr marL="0" indent="0">
              <a:buNone/>
            </a:pPr>
            <a:r>
              <a:rPr lang="en-US" dirty="0" smtClean="0"/>
              <a:t>For more information on Section 504: </a:t>
            </a:r>
            <a:r>
              <a:rPr lang="en-US" dirty="0" smtClean="0">
                <a:hlinkClick r:id="rId2"/>
              </a:rPr>
              <a:t>www.dol.gov/oasam/regs/statutes/sec504.htm</a:t>
            </a:r>
            <a:r>
              <a:rPr lang="en-US" dirty="0" smtClean="0"/>
              <a:t>  </a:t>
            </a:r>
          </a:p>
          <a:p>
            <a:pPr marL="0" indent="0">
              <a:buNone/>
            </a:pPr>
            <a:endParaRPr lang="en-US" dirty="0" smtClean="0">
              <a:solidFill>
                <a:srgbClr val="000000"/>
              </a:solidFill>
            </a:endParaRPr>
          </a:p>
          <a:p>
            <a:pPr marL="0" indent="0">
              <a:buNone/>
            </a:pPr>
            <a:r>
              <a:rPr lang="en-US" b="1" dirty="0" smtClean="0">
                <a:solidFill>
                  <a:srgbClr val="000000"/>
                </a:solidFill>
              </a:rPr>
              <a:t>BOTTOM LINE</a:t>
            </a:r>
            <a:r>
              <a:rPr lang="en-US" dirty="0" smtClean="0">
                <a:solidFill>
                  <a:srgbClr val="000000"/>
                </a:solidFill>
              </a:rPr>
              <a:t>: </a:t>
            </a:r>
            <a:r>
              <a:rPr lang="en-US" i="1" dirty="0" smtClean="0">
                <a:solidFill>
                  <a:srgbClr val="000000"/>
                </a:solidFill>
              </a:rPr>
              <a:t>educational programs must be accessible.</a:t>
            </a:r>
          </a:p>
          <a:p>
            <a:endParaRPr lang="en-US" dirty="0"/>
          </a:p>
        </p:txBody>
      </p:sp>
      <p:pic>
        <p:nvPicPr>
          <p:cNvPr id="5" name="Picture 4" descr="Lawchek Libraries - Pic of gavel on book">
            <a:hlinkClick r:id="rId3"/>
          </p:cNvPr>
          <p:cNvPicPr>
            <a:picLocks noChangeAspect="1" noChangeArrowheads="1"/>
          </p:cNvPicPr>
          <p:nvPr/>
        </p:nvPicPr>
        <p:blipFill>
          <a:blip r:embed="rId4"/>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367424306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224367"/>
            <a:ext cx="6515509" cy="1005719"/>
          </a:xfrm>
        </p:spPr>
        <p:txBody>
          <a:bodyPr>
            <a:noAutofit/>
          </a:bodyPr>
          <a:lstStyle/>
          <a:p>
            <a:r>
              <a:rPr lang="en-US" sz="3400" dirty="0" smtClean="0"/>
              <a:t>The Rehabilitation Act of 1973: Section 508, amended 1998</a:t>
            </a:r>
            <a:endParaRPr lang="en-US" sz="3400" dirty="0"/>
          </a:p>
        </p:txBody>
      </p:sp>
      <p:sp>
        <p:nvSpPr>
          <p:cNvPr id="4" name="Content Placeholder 2"/>
          <p:cNvSpPr txBox="1">
            <a:spLocks/>
          </p:cNvSpPr>
          <p:nvPr/>
        </p:nvSpPr>
        <p:spPr>
          <a:xfrm>
            <a:off x="703384" y="1981200"/>
            <a:ext cx="7815943" cy="4216400"/>
          </a:xfrm>
          <a:prstGeom prst="rect">
            <a:avLst/>
          </a:prstGeom>
          <a:noFill/>
          <a:ln>
            <a:noFill/>
          </a:ln>
        </p:spPr>
        <p:txBody>
          <a:bodyPr vert="horz" lIns="91440" tIns="45720" rIns="91440" bIns="45720" rtlCol="0">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600" b="0" i="0" u="none" strike="noStrike" kern="1200" cap="none" spc="0" normalizeH="0" baseline="0" noProof="0" dirty="0" smtClean="0">
                <a:ln>
                  <a:noFill/>
                </a:ln>
                <a:solidFill>
                  <a:schemeClr val="tx1"/>
                </a:solidFill>
                <a:effectLst/>
                <a:uLnTx/>
                <a:uFillTx/>
                <a:latin typeface="Avenir Book"/>
                <a:cs typeface="Avenir Book"/>
              </a:rPr>
              <a:t>Section 508 applies</a:t>
            </a:r>
            <a:r>
              <a:rPr kumimoji="0" lang="en-US" sz="2600" b="0" i="0" u="none" strike="noStrike" kern="1200" cap="none" spc="0" normalizeH="0" noProof="0" dirty="0" smtClean="0">
                <a:ln>
                  <a:noFill/>
                </a:ln>
                <a:solidFill>
                  <a:schemeClr val="tx1"/>
                </a:solidFill>
                <a:effectLst/>
                <a:uLnTx/>
                <a:uFillTx/>
                <a:latin typeface="Avenir Book"/>
                <a:cs typeface="Avenir Book"/>
              </a:rPr>
              <a:t> to individuals working for or seeking information from the federal government.</a:t>
            </a:r>
            <a:endParaRPr kumimoji="0" lang="en-US" sz="2600" b="0" i="0" u="none" strike="noStrike" kern="1200" cap="none" spc="0" normalizeH="0" baseline="0" noProof="0" dirty="0" smtClean="0">
              <a:ln>
                <a:noFill/>
              </a:ln>
              <a:solidFill>
                <a:schemeClr val="tx1"/>
              </a:solidFill>
              <a:effectLst/>
              <a:uLnTx/>
              <a:uFillTx/>
              <a:latin typeface="Avenir Book"/>
              <a:cs typeface="Avenir Book"/>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600" dirty="0" smtClean="0">
                <a:latin typeface="Avenir Book"/>
                <a:cs typeface="Avenir Book"/>
              </a:rPr>
              <a:t>In 1998, Section 508 was amended to include access to “</a:t>
            </a:r>
            <a:r>
              <a:rPr lang="en-US" sz="2600" b="1" dirty="0" smtClean="0">
                <a:latin typeface="Avenir Black Oblique"/>
                <a:cs typeface="Avenir Black Oblique"/>
              </a:rPr>
              <a:t>electronic and information technology</a:t>
            </a:r>
            <a:r>
              <a:rPr lang="en-US" sz="2600" b="1" dirty="0" smtClean="0">
                <a:latin typeface="Avenir Book"/>
                <a:cs typeface="Avenir Book"/>
              </a:rPr>
              <a:t>” unless such access would cause an “</a:t>
            </a:r>
            <a:r>
              <a:rPr lang="en-US" sz="2600" b="1" dirty="0" smtClean="0">
                <a:latin typeface="Avenir Black Oblique"/>
                <a:cs typeface="Avenir Black Oblique"/>
              </a:rPr>
              <a:t>undue burden</a:t>
            </a:r>
            <a:r>
              <a:rPr lang="en-US" sz="2600" b="1" dirty="0" smtClean="0">
                <a:latin typeface="Avenir Book"/>
                <a:cs typeface="Avenir Book"/>
              </a:rPr>
              <a:t>.”</a:t>
            </a:r>
          </a:p>
          <a:p>
            <a:pPr marL="342900" lvl="0" indent="-342900">
              <a:spcBef>
                <a:spcPct val="20000"/>
              </a:spcBef>
              <a:buFont typeface="Arial"/>
              <a:buChar char="•"/>
            </a:pPr>
            <a:r>
              <a:rPr kumimoji="0" lang="en-US" sz="2600" b="0" i="0" u="none" strike="noStrike" kern="1200" cap="none" spc="0" normalizeH="0" baseline="0" noProof="0" dirty="0" smtClean="0">
                <a:ln>
                  <a:noFill/>
                </a:ln>
                <a:solidFill>
                  <a:schemeClr val="tx1"/>
                </a:solidFill>
                <a:effectLst/>
                <a:uLnTx/>
                <a:uFillTx/>
                <a:latin typeface="Avenir Book"/>
                <a:cs typeface="Avenir Book"/>
              </a:rPr>
              <a:t>In that event, the information</a:t>
            </a:r>
            <a:r>
              <a:rPr kumimoji="0" lang="en-US" sz="2600" b="0" i="0" u="none" strike="noStrike" kern="1200" cap="none" spc="0" normalizeH="0" noProof="0" dirty="0" smtClean="0">
                <a:ln>
                  <a:noFill/>
                </a:ln>
                <a:solidFill>
                  <a:schemeClr val="tx1"/>
                </a:solidFill>
                <a:effectLst/>
                <a:uLnTx/>
                <a:uFillTx/>
                <a:latin typeface="Avenir Book"/>
                <a:cs typeface="Avenir Book"/>
              </a:rPr>
              <a:t> must be made available by “</a:t>
            </a:r>
            <a:r>
              <a:rPr kumimoji="0" lang="en-US" sz="2600" b="1" i="0" u="none" strike="noStrike" kern="1200" cap="none" spc="0" normalizeH="0" noProof="0" dirty="0" smtClean="0">
                <a:ln>
                  <a:noFill/>
                </a:ln>
                <a:solidFill>
                  <a:schemeClr val="tx1"/>
                </a:solidFill>
                <a:effectLst/>
                <a:uLnTx/>
                <a:uFillTx/>
                <a:latin typeface="Avenir Black Oblique"/>
                <a:cs typeface="Avenir Black Oblique"/>
              </a:rPr>
              <a:t>an alternative means of access</a:t>
            </a:r>
            <a:r>
              <a:rPr kumimoji="0" lang="en-US" sz="2600" b="0" i="0" u="none" strike="noStrike" kern="1200" cap="none" spc="0" normalizeH="0" noProof="0" dirty="0" smtClean="0">
                <a:ln>
                  <a:noFill/>
                </a:ln>
                <a:solidFill>
                  <a:schemeClr val="tx1"/>
                </a:solidFill>
                <a:effectLst/>
                <a:uLnTx/>
                <a:uFillTx/>
                <a:latin typeface="Avenir Book"/>
                <a:cs typeface="Avenir Book"/>
              </a:rPr>
              <a:t>.” For more information </a:t>
            </a:r>
            <a:r>
              <a:rPr lang="en-US" sz="2600" dirty="0" smtClean="0">
                <a:latin typeface="Avenir Book"/>
                <a:cs typeface="Avenir Book"/>
              </a:rPr>
              <a:t>on the amendment:</a:t>
            </a:r>
          </a:p>
          <a:p>
            <a:pPr marL="342900" lvl="0" indent="-342900">
              <a:spcBef>
                <a:spcPct val="20000"/>
              </a:spcBef>
              <a:buFont typeface="Arial"/>
              <a:buChar char="•"/>
            </a:pPr>
            <a:r>
              <a:rPr lang="en-US" sz="2800" dirty="0">
                <a:hlinkClick r:id="rId2"/>
              </a:rPr>
              <a:t>http://www.justice.gov/crt/508/archive/</a:t>
            </a:r>
            <a:r>
              <a:rPr lang="en-US" sz="2800" dirty="0" smtClean="0">
                <a:hlinkClick r:id="rId2"/>
              </a:rPr>
              <a:t>deptofed.html</a:t>
            </a:r>
            <a:endParaRPr lang="en-US" sz="2800" dirty="0" smtClean="0"/>
          </a:p>
          <a:p>
            <a:pPr marL="342900" lvl="0" indent="-342900">
              <a:spcBef>
                <a:spcPct val="20000"/>
              </a:spcBef>
              <a:buFont typeface="Arial"/>
              <a:buChar char="•"/>
            </a:pPr>
            <a:endParaRPr kumimoji="0" lang="en-US" sz="2800" b="1" strike="noStrike" kern="1200" cap="none" spc="0" normalizeH="0" baseline="0" noProof="0" dirty="0" smtClean="0">
              <a:ln>
                <a:noFill/>
              </a:ln>
              <a:solidFill>
                <a:schemeClr val="tx1"/>
              </a:solidFill>
              <a:effectLst/>
              <a:uLnTx/>
              <a:uFillTx/>
            </a:endParaRPr>
          </a:p>
          <a:p>
            <a:pPr marL="342900" lvl="0" indent="-342900">
              <a:spcBef>
                <a:spcPct val="20000"/>
              </a:spcBef>
              <a:buFont typeface="Arial"/>
              <a:buChar char="•"/>
            </a:pPr>
            <a:endParaRPr kumimoji="0" lang="en-US" sz="2800" b="1" strike="noStrike" kern="1200" cap="none" spc="0" normalizeH="0" baseline="0" noProof="0" dirty="0" smtClean="0">
              <a:ln>
                <a:noFill/>
              </a:ln>
              <a:solidFill>
                <a:schemeClr val="tx1"/>
              </a:solidFill>
              <a:effectLst/>
              <a:uLnTx/>
              <a:uFillTx/>
            </a:endParaRPr>
          </a:p>
          <a:p>
            <a:pPr lvl="0">
              <a:spcBef>
                <a:spcPct val="20000"/>
              </a:spcBef>
            </a:pPr>
            <a:r>
              <a:rPr kumimoji="0" lang="en-US" sz="2800" b="1" strike="noStrike" kern="1200" cap="none" spc="0" normalizeH="0" baseline="0" noProof="0" dirty="0" smtClean="0">
                <a:ln>
                  <a:noFill/>
                </a:ln>
                <a:solidFill>
                  <a:schemeClr val="tx1"/>
                </a:solidFill>
                <a:effectLst/>
                <a:uLnTx/>
                <a:uFillTx/>
              </a:rPr>
              <a:t>BOTTOM LINE</a:t>
            </a:r>
            <a:r>
              <a:rPr kumimoji="0" lang="en-US" sz="2800" strike="noStrike" kern="1200" cap="none" spc="0" normalizeH="0" baseline="0" noProof="0" dirty="0" smtClean="0">
                <a:ln>
                  <a:noFill/>
                </a:ln>
                <a:solidFill>
                  <a:schemeClr val="tx1"/>
                </a:solidFill>
                <a:effectLst/>
                <a:uLnTx/>
                <a:uFillTx/>
              </a:rPr>
              <a:t>: online</a:t>
            </a:r>
            <a:r>
              <a:rPr kumimoji="0" lang="en-US" sz="2800" strike="noStrike" kern="1200" cap="none" spc="0" normalizeH="0" noProof="0" dirty="0" smtClean="0">
                <a:ln>
                  <a:noFill/>
                </a:ln>
                <a:solidFill>
                  <a:schemeClr val="tx1"/>
                </a:solidFill>
                <a:effectLst/>
                <a:uLnTx/>
                <a:uFillTx/>
              </a:rPr>
              <a:t> materials must be accessible unless this causes an “undue burden.”</a:t>
            </a:r>
            <a:endParaRPr kumimoji="0" lang="en-US" sz="2800" strike="noStrike" kern="1200" cap="none" spc="0" normalizeH="0" baseline="0" noProof="0" dirty="0">
              <a:ln>
                <a:noFill/>
              </a:ln>
              <a:solidFill>
                <a:schemeClr val="tx1"/>
              </a:solidFill>
              <a:effectLst/>
              <a:uLnTx/>
              <a:uFillTx/>
            </a:endParaRPr>
          </a:p>
        </p:txBody>
      </p:sp>
      <p:pic>
        <p:nvPicPr>
          <p:cNvPr id="5" name="Picture 4" descr="Lawchek Libraries - Pic of gavel on book">
            <a:hlinkClick r:id="rId3"/>
          </p:cNvPr>
          <p:cNvPicPr>
            <a:picLocks noChangeAspect="1" noChangeArrowheads="1"/>
          </p:cNvPicPr>
          <p:nvPr/>
        </p:nvPicPr>
        <p:blipFill>
          <a:blip r:embed="rId4"/>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211885264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62428"/>
            <a:ext cx="8440615" cy="674688"/>
          </a:xfrm>
        </p:spPr>
        <p:txBody>
          <a:bodyPr>
            <a:normAutofit fontScale="90000"/>
          </a:bodyPr>
          <a:lstStyle/>
          <a:p>
            <a:r>
              <a:rPr lang="en-US" dirty="0" smtClean="0"/>
              <a:t>ADA Rehab Act Section 508: </a:t>
            </a:r>
            <a:r>
              <a:rPr lang="en-US" dirty="0" smtClean="0">
                <a:hlinkClick r:id="rId2"/>
              </a:rPr>
              <a:t>16 standards</a:t>
            </a:r>
            <a:endParaRPr lang="en-US" dirty="0"/>
          </a:p>
        </p:txBody>
      </p:sp>
      <p:sp>
        <p:nvSpPr>
          <p:cNvPr id="3" name="Content Placeholder 2"/>
          <p:cNvSpPr>
            <a:spLocks noGrp="1"/>
          </p:cNvSpPr>
          <p:nvPr>
            <p:ph idx="1"/>
          </p:nvPr>
        </p:nvSpPr>
        <p:spPr>
          <a:xfrm>
            <a:off x="506203" y="704456"/>
            <a:ext cx="8586996" cy="5794853"/>
          </a:xfrm>
        </p:spPr>
        <p:txBody>
          <a:bodyPr>
            <a:noAutofit/>
          </a:bodyPr>
          <a:lstStyle/>
          <a:p>
            <a:pPr marL="274320" indent="-274320">
              <a:buFont typeface="+mj-lt"/>
              <a:buAutoNum type="alphaLcParenR"/>
            </a:pPr>
            <a:r>
              <a:rPr lang="en-US" sz="1250" dirty="0" smtClean="0">
                <a:solidFill>
                  <a:schemeClr val="tx1"/>
                </a:solidFill>
              </a:rPr>
              <a:t>A </a:t>
            </a:r>
            <a:r>
              <a:rPr lang="en-US" sz="1250" dirty="0">
                <a:solidFill>
                  <a:schemeClr val="tx1"/>
                </a:solidFill>
              </a:rPr>
              <a:t>text equivalent for every non-text element </a:t>
            </a:r>
            <a:r>
              <a:rPr lang="en-US" sz="1250" dirty="0" smtClean="0">
                <a:solidFill>
                  <a:schemeClr val="tx1"/>
                </a:solidFill>
              </a:rPr>
              <a:t>shall </a:t>
            </a:r>
            <a:r>
              <a:rPr lang="en-US" sz="1250" dirty="0">
                <a:solidFill>
                  <a:schemeClr val="tx1"/>
                </a:solidFill>
              </a:rPr>
              <a:t>be provided (e.g., via "alt", "</a:t>
            </a:r>
            <a:r>
              <a:rPr lang="en-US" sz="1250" dirty="0" err="1" smtClean="0">
                <a:solidFill>
                  <a:schemeClr val="tx1"/>
                </a:solidFill>
              </a:rPr>
              <a:t>longdesc</a:t>
            </a:r>
            <a:r>
              <a:rPr lang="en-US" sz="1250" dirty="0" smtClean="0">
                <a:solidFill>
                  <a:schemeClr val="tx1"/>
                </a:solidFill>
              </a:rPr>
              <a:t>”, or </a:t>
            </a:r>
            <a:r>
              <a:rPr lang="en-US" sz="1250" dirty="0">
                <a:solidFill>
                  <a:schemeClr val="tx1"/>
                </a:solidFill>
              </a:rPr>
              <a:t>in element content). </a:t>
            </a:r>
          </a:p>
          <a:p>
            <a:pPr marL="274320" indent="-274320">
              <a:buFont typeface="+mj-lt"/>
              <a:buAutoNum type="alphaLcParenR"/>
            </a:pPr>
            <a:r>
              <a:rPr lang="en-US" sz="1250" dirty="0" smtClean="0">
                <a:solidFill>
                  <a:schemeClr val="tx1"/>
                </a:solidFill>
              </a:rPr>
              <a:t>Equivalent </a:t>
            </a:r>
            <a:r>
              <a:rPr lang="en-US" sz="1250" dirty="0">
                <a:solidFill>
                  <a:schemeClr val="tx1"/>
                </a:solidFill>
              </a:rPr>
              <a:t>alternatives for any multimedia </a:t>
            </a:r>
            <a:r>
              <a:rPr lang="en-US" sz="1250" dirty="0" smtClean="0">
                <a:solidFill>
                  <a:schemeClr val="tx1"/>
                </a:solidFill>
              </a:rPr>
              <a:t>presentation </a:t>
            </a:r>
            <a:r>
              <a:rPr lang="en-US" sz="1250" dirty="0">
                <a:solidFill>
                  <a:schemeClr val="tx1"/>
                </a:solidFill>
              </a:rPr>
              <a:t>shall be synchronized with the </a:t>
            </a:r>
            <a:r>
              <a:rPr lang="en-US" sz="1250" dirty="0" smtClean="0">
                <a:solidFill>
                  <a:schemeClr val="tx1"/>
                </a:solidFill>
              </a:rPr>
              <a:t>presentation</a:t>
            </a:r>
            <a:r>
              <a:rPr lang="en-US" sz="1250" dirty="0">
                <a:solidFill>
                  <a:schemeClr val="tx1"/>
                </a:solidFill>
              </a:rPr>
              <a:t>.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Web </a:t>
            </a:r>
            <a:r>
              <a:rPr lang="en-US" sz="1250" dirty="0">
                <a:solidFill>
                  <a:schemeClr val="tx1"/>
                </a:solidFill>
              </a:rPr>
              <a:t>pages shall be designed so that all information </a:t>
            </a:r>
            <a:r>
              <a:rPr lang="en-US" sz="1250" dirty="0" smtClean="0">
                <a:solidFill>
                  <a:schemeClr val="tx1"/>
                </a:solidFill>
              </a:rPr>
              <a:t>conveyed </a:t>
            </a:r>
            <a:r>
              <a:rPr lang="en-US" sz="1250" dirty="0">
                <a:solidFill>
                  <a:schemeClr val="tx1"/>
                </a:solidFill>
              </a:rPr>
              <a:t>with color is also available </a:t>
            </a:r>
            <a:r>
              <a:rPr lang="en-US" sz="1250" dirty="0" smtClean="0">
                <a:solidFill>
                  <a:schemeClr val="tx1"/>
                </a:solidFill>
              </a:rPr>
              <a:t>without </a:t>
            </a:r>
            <a:r>
              <a:rPr lang="en-US" sz="1250" dirty="0">
                <a:solidFill>
                  <a:schemeClr val="tx1"/>
                </a:solidFill>
              </a:rPr>
              <a:t>color, for example from context or markup.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Documents </a:t>
            </a:r>
            <a:r>
              <a:rPr lang="en-US" sz="1250" dirty="0">
                <a:solidFill>
                  <a:schemeClr val="tx1"/>
                </a:solidFill>
              </a:rPr>
              <a:t>shall be organized so they are readable </a:t>
            </a:r>
            <a:r>
              <a:rPr lang="en-US" sz="1250" dirty="0" smtClean="0">
                <a:solidFill>
                  <a:schemeClr val="tx1"/>
                </a:solidFill>
              </a:rPr>
              <a:t>without </a:t>
            </a:r>
            <a:r>
              <a:rPr lang="en-US" sz="1250" dirty="0">
                <a:solidFill>
                  <a:schemeClr val="tx1"/>
                </a:solidFill>
              </a:rPr>
              <a:t>requiring an associated style </a:t>
            </a:r>
            <a:r>
              <a:rPr lang="en-US" sz="1250" dirty="0" smtClean="0">
                <a:solidFill>
                  <a:schemeClr val="tx1"/>
                </a:solidFill>
              </a:rPr>
              <a:t>sheet.</a:t>
            </a:r>
          </a:p>
          <a:p>
            <a:pPr marL="274320" indent="-274320">
              <a:buFont typeface="+mj-lt"/>
              <a:buAutoNum type="alphaLcParenR"/>
            </a:pPr>
            <a:r>
              <a:rPr lang="en-US" sz="1250" dirty="0" smtClean="0">
                <a:solidFill>
                  <a:schemeClr val="tx1"/>
                </a:solidFill>
              </a:rPr>
              <a:t> Redundant </a:t>
            </a:r>
            <a:r>
              <a:rPr lang="en-US" sz="1250" dirty="0">
                <a:solidFill>
                  <a:schemeClr val="tx1"/>
                </a:solidFill>
              </a:rPr>
              <a:t>text links shall be provided for each </a:t>
            </a:r>
            <a:r>
              <a:rPr lang="en-US" sz="1250" dirty="0" smtClean="0">
                <a:solidFill>
                  <a:schemeClr val="tx1"/>
                </a:solidFill>
              </a:rPr>
              <a:t>active </a:t>
            </a:r>
            <a:r>
              <a:rPr lang="en-US" sz="1250" dirty="0">
                <a:solidFill>
                  <a:schemeClr val="tx1"/>
                </a:solidFill>
              </a:rPr>
              <a:t>region of a server-side image map.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Client</a:t>
            </a:r>
            <a:r>
              <a:rPr lang="en-US" sz="1250" dirty="0">
                <a:solidFill>
                  <a:schemeClr val="tx1"/>
                </a:solidFill>
              </a:rPr>
              <a:t>-side image maps shall be provided instead </a:t>
            </a:r>
            <a:r>
              <a:rPr lang="en-US" sz="1250" dirty="0" smtClean="0">
                <a:solidFill>
                  <a:schemeClr val="tx1"/>
                </a:solidFill>
              </a:rPr>
              <a:t>of </a:t>
            </a:r>
            <a:r>
              <a:rPr lang="en-US" sz="1250" dirty="0">
                <a:solidFill>
                  <a:schemeClr val="tx1"/>
                </a:solidFill>
              </a:rPr>
              <a:t>server-side image maps except where </a:t>
            </a:r>
            <a:r>
              <a:rPr lang="en-US" sz="1250" dirty="0" smtClean="0">
                <a:solidFill>
                  <a:schemeClr val="tx1"/>
                </a:solidFill>
              </a:rPr>
              <a:t>the </a:t>
            </a:r>
            <a:r>
              <a:rPr lang="en-US" sz="1250" dirty="0">
                <a:solidFill>
                  <a:schemeClr val="tx1"/>
                </a:solidFill>
              </a:rPr>
              <a:t>regions cannot be defined with an available </a:t>
            </a:r>
            <a:r>
              <a:rPr lang="en-US" sz="1250" dirty="0" smtClean="0">
                <a:solidFill>
                  <a:schemeClr val="tx1"/>
                </a:solidFill>
              </a:rPr>
              <a:t>geometric </a:t>
            </a:r>
            <a:r>
              <a:rPr lang="en-US" sz="1250" dirty="0">
                <a:solidFill>
                  <a:schemeClr val="tx1"/>
                </a:solidFill>
              </a:rPr>
              <a:t>shape.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 </a:t>
            </a:r>
            <a:r>
              <a:rPr lang="en-US" sz="1250" dirty="0">
                <a:solidFill>
                  <a:schemeClr val="tx1"/>
                </a:solidFill>
              </a:rPr>
              <a:t>Row and column headers shall be identified for </a:t>
            </a:r>
            <a:r>
              <a:rPr lang="en-US" sz="1250" dirty="0" smtClean="0">
                <a:solidFill>
                  <a:schemeClr val="tx1"/>
                </a:solidFill>
              </a:rPr>
              <a:t>data </a:t>
            </a:r>
            <a:r>
              <a:rPr lang="en-US" sz="1250" dirty="0">
                <a:solidFill>
                  <a:schemeClr val="tx1"/>
                </a:solidFill>
              </a:rPr>
              <a:t>tables.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Markup </a:t>
            </a:r>
            <a:r>
              <a:rPr lang="en-US" sz="1250" dirty="0">
                <a:solidFill>
                  <a:schemeClr val="tx1"/>
                </a:solidFill>
              </a:rPr>
              <a:t>shall be used to associate data cells and </a:t>
            </a:r>
            <a:r>
              <a:rPr lang="en-US" sz="1250" dirty="0" smtClean="0">
                <a:solidFill>
                  <a:schemeClr val="tx1"/>
                </a:solidFill>
              </a:rPr>
              <a:t>header </a:t>
            </a:r>
            <a:r>
              <a:rPr lang="en-US" sz="1250" dirty="0">
                <a:solidFill>
                  <a:schemeClr val="tx1"/>
                </a:solidFill>
              </a:rPr>
              <a:t>cells for data tables that have two </a:t>
            </a:r>
            <a:r>
              <a:rPr lang="en-US" sz="1250" dirty="0" smtClean="0">
                <a:solidFill>
                  <a:schemeClr val="tx1"/>
                </a:solidFill>
              </a:rPr>
              <a:t>or </a:t>
            </a:r>
            <a:r>
              <a:rPr lang="en-US" sz="1250" dirty="0">
                <a:solidFill>
                  <a:schemeClr val="tx1"/>
                </a:solidFill>
              </a:rPr>
              <a:t>more logical levels of row or column headers.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Frames </a:t>
            </a:r>
            <a:r>
              <a:rPr lang="en-US" sz="1250" dirty="0">
                <a:solidFill>
                  <a:schemeClr val="tx1"/>
                </a:solidFill>
              </a:rPr>
              <a:t>shall be titled with text that facilitates </a:t>
            </a:r>
            <a:r>
              <a:rPr lang="en-US" sz="1250" dirty="0" smtClean="0">
                <a:solidFill>
                  <a:schemeClr val="tx1"/>
                </a:solidFill>
              </a:rPr>
              <a:t>frame </a:t>
            </a:r>
            <a:r>
              <a:rPr lang="en-US" sz="1250" dirty="0">
                <a:solidFill>
                  <a:schemeClr val="tx1"/>
                </a:solidFill>
              </a:rPr>
              <a:t>identification and navigation.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Pages </a:t>
            </a:r>
            <a:r>
              <a:rPr lang="en-US" sz="1250" dirty="0">
                <a:solidFill>
                  <a:schemeClr val="tx1"/>
                </a:solidFill>
              </a:rPr>
              <a:t>shall be designed to avoid causing the screen </a:t>
            </a:r>
            <a:r>
              <a:rPr lang="en-US" sz="1250" dirty="0" smtClean="0">
                <a:solidFill>
                  <a:schemeClr val="tx1"/>
                </a:solidFill>
              </a:rPr>
              <a:t>to flicker </a:t>
            </a:r>
            <a:r>
              <a:rPr lang="en-US" sz="1250" dirty="0">
                <a:solidFill>
                  <a:schemeClr val="tx1"/>
                </a:solidFill>
              </a:rPr>
              <a:t>with a frequency greater than </a:t>
            </a:r>
            <a:r>
              <a:rPr lang="en-US" sz="1250" dirty="0" smtClean="0">
                <a:solidFill>
                  <a:schemeClr val="tx1"/>
                </a:solidFill>
              </a:rPr>
              <a:t>2 </a:t>
            </a:r>
            <a:r>
              <a:rPr lang="en-US" sz="1250" dirty="0">
                <a:solidFill>
                  <a:schemeClr val="tx1"/>
                </a:solidFill>
              </a:rPr>
              <a:t>Hz and lower than 55 Hz.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A </a:t>
            </a:r>
            <a:r>
              <a:rPr lang="en-US" sz="1250" dirty="0">
                <a:solidFill>
                  <a:schemeClr val="tx1"/>
                </a:solidFill>
              </a:rPr>
              <a:t>text-only page, with equivalent information </a:t>
            </a:r>
            <a:r>
              <a:rPr lang="en-US" sz="1250" dirty="0" smtClean="0">
                <a:solidFill>
                  <a:schemeClr val="tx1"/>
                </a:solidFill>
              </a:rPr>
              <a:t>or </a:t>
            </a:r>
            <a:r>
              <a:rPr lang="en-US" sz="1250" dirty="0">
                <a:solidFill>
                  <a:schemeClr val="tx1"/>
                </a:solidFill>
              </a:rPr>
              <a:t>functionality, shall be provided to make a </a:t>
            </a:r>
            <a:r>
              <a:rPr lang="en-US" sz="1250" dirty="0" smtClean="0">
                <a:solidFill>
                  <a:schemeClr val="tx1"/>
                </a:solidFill>
              </a:rPr>
              <a:t>web </a:t>
            </a:r>
            <a:r>
              <a:rPr lang="en-US" sz="1250" dirty="0">
                <a:solidFill>
                  <a:schemeClr val="tx1"/>
                </a:solidFill>
              </a:rPr>
              <a:t>site comply with the provisions of this part, when </a:t>
            </a:r>
            <a:r>
              <a:rPr lang="en-US" sz="1250" dirty="0" smtClean="0">
                <a:solidFill>
                  <a:schemeClr val="tx1"/>
                </a:solidFill>
              </a:rPr>
              <a:t>compliance </a:t>
            </a:r>
            <a:r>
              <a:rPr lang="en-US" sz="1250" dirty="0">
                <a:solidFill>
                  <a:schemeClr val="tx1"/>
                </a:solidFill>
              </a:rPr>
              <a:t>cannot be accomplished in </a:t>
            </a:r>
            <a:r>
              <a:rPr lang="en-US" sz="1250" dirty="0" smtClean="0">
                <a:solidFill>
                  <a:schemeClr val="tx1"/>
                </a:solidFill>
              </a:rPr>
              <a:t>any </a:t>
            </a:r>
            <a:r>
              <a:rPr lang="en-US" sz="1250" dirty="0">
                <a:solidFill>
                  <a:schemeClr val="tx1"/>
                </a:solidFill>
              </a:rPr>
              <a:t>other way. The content of the text-only page </a:t>
            </a:r>
            <a:r>
              <a:rPr lang="en-US" sz="1250" dirty="0" smtClean="0">
                <a:solidFill>
                  <a:schemeClr val="tx1"/>
                </a:solidFill>
              </a:rPr>
              <a:t>shall </a:t>
            </a:r>
            <a:r>
              <a:rPr lang="en-US" sz="1250" dirty="0">
                <a:solidFill>
                  <a:schemeClr val="tx1"/>
                </a:solidFill>
              </a:rPr>
              <a:t>be updated </a:t>
            </a:r>
            <a:r>
              <a:rPr lang="en-US" sz="1250" dirty="0" smtClean="0">
                <a:solidFill>
                  <a:schemeClr val="tx1"/>
                </a:solidFill>
              </a:rPr>
              <a:t>whenever </a:t>
            </a:r>
            <a:r>
              <a:rPr lang="en-US" sz="1250" dirty="0">
                <a:solidFill>
                  <a:schemeClr val="tx1"/>
                </a:solidFill>
              </a:rPr>
              <a:t>the primary page </a:t>
            </a:r>
            <a:r>
              <a:rPr lang="en-US" sz="1250" dirty="0" smtClean="0">
                <a:solidFill>
                  <a:schemeClr val="tx1"/>
                </a:solidFill>
              </a:rPr>
              <a:t>changes</a:t>
            </a:r>
            <a:r>
              <a:rPr lang="en-US" sz="1250" dirty="0">
                <a:solidFill>
                  <a:schemeClr val="tx1"/>
                </a:solidFill>
              </a:rPr>
              <a:t>.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When </a:t>
            </a:r>
            <a:r>
              <a:rPr lang="en-US" sz="1250" dirty="0">
                <a:solidFill>
                  <a:schemeClr val="tx1"/>
                </a:solidFill>
              </a:rPr>
              <a:t>pages utilize scripting languages to display </a:t>
            </a:r>
            <a:r>
              <a:rPr lang="en-US" sz="1250" dirty="0" smtClean="0">
                <a:solidFill>
                  <a:schemeClr val="tx1"/>
                </a:solidFill>
              </a:rPr>
              <a:t>content</a:t>
            </a:r>
            <a:r>
              <a:rPr lang="en-US" sz="1250" dirty="0">
                <a:solidFill>
                  <a:schemeClr val="tx1"/>
                </a:solidFill>
              </a:rPr>
              <a:t>, or to create interface elements, </a:t>
            </a:r>
            <a:r>
              <a:rPr lang="en-US" sz="1250" dirty="0" smtClean="0">
                <a:solidFill>
                  <a:schemeClr val="tx1"/>
                </a:solidFill>
              </a:rPr>
              <a:t>the </a:t>
            </a:r>
            <a:r>
              <a:rPr lang="en-US" sz="1250" dirty="0">
                <a:solidFill>
                  <a:schemeClr val="tx1"/>
                </a:solidFill>
              </a:rPr>
              <a:t>information provided by the script shall be </a:t>
            </a:r>
            <a:r>
              <a:rPr lang="en-US" sz="1250" dirty="0" smtClean="0">
                <a:solidFill>
                  <a:schemeClr val="tx1"/>
                </a:solidFill>
              </a:rPr>
              <a:t>identified </a:t>
            </a:r>
            <a:r>
              <a:rPr lang="en-US" sz="1250" dirty="0">
                <a:solidFill>
                  <a:schemeClr val="tx1"/>
                </a:solidFill>
              </a:rPr>
              <a:t>with functional text that can be read </a:t>
            </a:r>
            <a:r>
              <a:rPr lang="en-US" sz="1250" dirty="0" smtClean="0">
                <a:solidFill>
                  <a:schemeClr val="tx1"/>
                </a:solidFill>
              </a:rPr>
              <a:t>by </a:t>
            </a:r>
            <a:r>
              <a:rPr lang="en-US" sz="1250" dirty="0">
                <a:solidFill>
                  <a:schemeClr val="tx1"/>
                </a:solidFill>
              </a:rPr>
              <a:t>assistive technology.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When </a:t>
            </a:r>
            <a:r>
              <a:rPr lang="en-US" sz="1250" dirty="0">
                <a:solidFill>
                  <a:schemeClr val="tx1"/>
                </a:solidFill>
              </a:rPr>
              <a:t>a web page requires that an applet, plug-</a:t>
            </a:r>
            <a:r>
              <a:rPr lang="en-US" sz="1250" dirty="0" smtClean="0">
                <a:solidFill>
                  <a:schemeClr val="tx1"/>
                </a:solidFill>
              </a:rPr>
              <a:t>in or </a:t>
            </a:r>
            <a:r>
              <a:rPr lang="en-US" sz="1250" dirty="0">
                <a:solidFill>
                  <a:schemeClr val="tx1"/>
                </a:solidFill>
              </a:rPr>
              <a:t>other application be present on the </a:t>
            </a:r>
            <a:r>
              <a:rPr lang="en-US" sz="1250" dirty="0" smtClean="0">
                <a:solidFill>
                  <a:schemeClr val="tx1"/>
                </a:solidFill>
              </a:rPr>
              <a:t>client </a:t>
            </a:r>
            <a:r>
              <a:rPr lang="en-US" sz="1250" dirty="0">
                <a:solidFill>
                  <a:schemeClr val="tx1"/>
                </a:solidFill>
              </a:rPr>
              <a:t>system to interpret page content, the page must </a:t>
            </a:r>
            <a:r>
              <a:rPr lang="en-US" sz="1250" dirty="0" smtClean="0">
                <a:solidFill>
                  <a:schemeClr val="tx1"/>
                </a:solidFill>
              </a:rPr>
              <a:t>provide </a:t>
            </a:r>
            <a:r>
              <a:rPr lang="en-US" sz="1250" dirty="0">
                <a:solidFill>
                  <a:schemeClr val="tx1"/>
                </a:solidFill>
              </a:rPr>
              <a:t>a link to a plug-in or applet</a:t>
            </a:r>
            <a:r>
              <a:rPr lang="en-US" sz="1250" dirty="0" smtClean="0">
                <a:solidFill>
                  <a:schemeClr val="tx1"/>
                </a:solidFill>
              </a:rPr>
              <a:t> that </a:t>
            </a:r>
            <a:r>
              <a:rPr lang="en-US" sz="1250" dirty="0">
                <a:solidFill>
                  <a:schemeClr val="tx1"/>
                </a:solidFill>
              </a:rPr>
              <a:t>complies with §1194.21(a) through (l).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When </a:t>
            </a:r>
            <a:r>
              <a:rPr lang="en-US" sz="1250" dirty="0">
                <a:solidFill>
                  <a:schemeClr val="tx1"/>
                </a:solidFill>
              </a:rPr>
              <a:t>electronic forms are designed to be completed </a:t>
            </a:r>
            <a:r>
              <a:rPr lang="en-US" sz="1250" dirty="0" smtClean="0">
                <a:solidFill>
                  <a:schemeClr val="tx1"/>
                </a:solidFill>
              </a:rPr>
              <a:t>on</a:t>
            </a:r>
            <a:r>
              <a:rPr lang="en-US" sz="1250" dirty="0">
                <a:solidFill>
                  <a:schemeClr val="tx1"/>
                </a:solidFill>
              </a:rPr>
              <a:t>-line, the form shall allow people</a:t>
            </a:r>
            <a:r>
              <a:rPr lang="en-US" sz="1250" dirty="0" smtClean="0">
                <a:solidFill>
                  <a:schemeClr val="tx1"/>
                </a:solidFill>
              </a:rPr>
              <a:t> using </a:t>
            </a:r>
            <a:r>
              <a:rPr lang="en-US" sz="1250" dirty="0">
                <a:solidFill>
                  <a:schemeClr val="tx1"/>
                </a:solidFill>
              </a:rPr>
              <a:t>assistive technology to access the information, field</a:t>
            </a:r>
            <a:r>
              <a:rPr lang="en-US" sz="1250" dirty="0" smtClean="0">
                <a:solidFill>
                  <a:schemeClr val="tx1"/>
                </a:solidFill>
              </a:rPr>
              <a:t> elements</a:t>
            </a:r>
            <a:r>
              <a:rPr lang="en-US" sz="1250" dirty="0">
                <a:solidFill>
                  <a:schemeClr val="tx1"/>
                </a:solidFill>
              </a:rPr>
              <a:t>, and functionality required</a:t>
            </a:r>
            <a:r>
              <a:rPr lang="en-US" sz="1250" dirty="0" smtClean="0">
                <a:solidFill>
                  <a:schemeClr val="tx1"/>
                </a:solidFill>
              </a:rPr>
              <a:t> for </a:t>
            </a:r>
            <a:r>
              <a:rPr lang="en-US" sz="1250" dirty="0">
                <a:solidFill>
                  <a:schemeClr val="tx1"/>
                </a:solidFill>
              </a:rPr>
              <a:t>completion and submission of the form, including </a:t>
            </a:r>
            <a:r>
              <a:rPr lang="en-US" sz="1250" dirty="0" smtClean="0">
                <a:solidFill>
                  <a:schemeClr val="tx1"/>
                </a:solidFill>
              </a:rPr>
              <a:t>all </a:t>
            </a:r>
            <a:r>
              <a:rPr lang="en-US" sz="1250" dirty="0">
                <a:solidFill>
                  <a:schemeClr val="tx1"/>
                </a:solidFill>
              </a:rPr>
              <a:t>directions and cues.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A </a:t>
            </a:r>
            <a:r>
              <a:rPr lang="en-US" sz="1250" dirty="0">
                <a:solidFill>
                  <a:schemeClr val="tx1"/>
                </a:solidFill>
              </a:rPr>
              <a:t>method shall be provided that permits users to </a:t>
            </a:r>
            <a:r>
              <a:rPr lang="en-US" sz="1250" dirty="0" smtClean="0">
                <a:solidFill>
                  <a:schemeClr val="tx1"/>
                </a:solidFill>
              </a:rPr>
              <a:t>skip </a:t>
            </a:r>
            <a:r>
              <a:rPr lang="en-US" sz="1250" dirty="0">
                <a:solidFill>
                  <a:schemeClr val="tx1"/>
                </a:solidFill>
              </a:rPr>
              <a:t>repetitive navigation links. </a:t>
            </a:r>
            <a:endParaRPr lang="en-US" sz="1250" dirty="0" smtClean="0">
              <a:solidFill>
                <a:schemeClr val="tx1"/>
              </a:solidFill>
            </a:endParaRPr>
          </a:p>
          <a:p>
            <a:pPr marL="274320" indent="-274320">
              <a:buFont typeface="+mj-lt"/>
              <a:buAutoNum type="alphaLcParenR"/>
            </a:pPr>
            <a:r>
              <a:rPr lang="en-US" sz="1250" dirty="0" smtClean="0">
                <a:solidFill>
                  <a:schemeClr val="tx1"/>
                </a:solidFill>
              </a:rPr>
              <a:t>When </a:t>
            </a:r>
            <a:r>
              <a:rPr lang="en-US" sz="1250" dirty="0">
                <a:solidFill>
                  <a:schemeClr val="tx1"/>
                </a:solidFill>
              </a:rPr>
              <a:t>a timed response is required, the user shall </a:t>
            </a:r>
            <a:r>
              <a:rPr lang="en-US" sz="1250" dirty="0" smtClean="0">
                <a:solidFill>
                  <a:schemeClr val="tx1"/>
                </a:solidFill>
              </a:rPr>
              <a:t>be </a:t>
            </a:r>
            <a:r>
              <a:rPr lang="en-US" sz="1250" dirty="0">
                <a:solidFill>
                  <a:schemeClr val="tx1"/>
                </a:solidFill>
              </a:rPr>
              <a:t>alerted and given sufficient time to</a:t>
            </a:r>
            <a:r>
              <a:rPr lang="en-US" sz="1250" dirty="0" smtClean="0">
                <a:solidFill>
                  <a:schemeClr val="tx1"/>
                </a:solidFill>
              </a:rPr>
              <a:t> indicate </a:t>
            </a:r>
            <a:r>
              <a:rPr lang="en-US" sz="1250" dirty="0">
                <a:solidFill>
                  <a:schemeClr val="tx1"/>
                </a:solidFill>
              </a:rPr>
              <a:t>more time is required</a:t>
            </a:r>
            <a:r>
              <a:rPr lang="en-US" sz="1250" dirty="0" smtClean="0">
                <a:solidFill>
                  <a:schemeClr val="tx1"/>
                </a:solidFill>
              </a:rPr>
              <a:t>.</a:t>
            </a:r>
          </a:p>
        </p:txBody>
      </p:sp>
      <p:sp>
        <p:nvSpPr>
          <p:cNvPr id="4" name="Slide Number Placeholder 3"/>
          <p:cNvSpPr>
            <a:spLocks noGrp="1"/>
          </p:cNvSpPr>
          <p:nvPr>
            <p:ph type="sldNum" sz="quarter" idx="12"/>
          </p:nvPr>
        </p:nvSpPr>
        <p:spPr/>
        <p:txBody>
          <a:bodyPr/>
          <a:lstStyle/>
          <a:p>
            <a:fld id="{50A2839A-B22A-6440-B709-7F07E1B8B9A6}" type="slidenum">
              <a:rPr lang="en-US" smtClean="0"/>
              <a:pPr/>
              <a:t>18</a:t>
            </a:fld>
            <a:endParaRPr lang="en-US"/>
          </a:p>
        </p:txBody>
      </p:sp>
    </p:spTree>
    <p:extLst>
      <p:ext uri="{BB962C8B-B14F-4D97-AF65-F5344CB8AC3E}">
        <p14:creationId xmlns:p14="http://schemas.microsoft.com/office/powerpoint/2010/main" val="123672355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584" y="126587"/>
            <a:ext cx="8440615" cy="842433"/>
          </a:xfrm>
        </p:spPr>
        <p:txBody>
          <a:bodyPr/>
          <a:lstStyle/>
          <a:p>
            <a:r>
              <a:rPr lang="en-US" dirty="0" smtClean="0"/>
              <a:t>What is an “undue burden”?</a:t>
            </a:r>
            <a:endParaRPr lang="en-US" dirty="0"/>
          </a:p>
        </p:txBody>
      </p:sp>
      <p:sp>
        <p:nvSpPr>
          <p:cNvPr id="3" name="Content Placeholder 2"/>
          <p:cNvSpPr>
            <a:spLocks noGrp="1"/>
          </p:cNvSpPr>
          <p:nvPr>
            <p:ph idx="1"/>
          </p:nvPr>
        </p:nvSpPr>
        <p:spPr>
          <a:xfrm>
            <a:off x="703383" y="1443566"/>
            <a:ext cx="7983415" cy="4912783"/>
          </a:xfrm>
        </p:spPr>
        <p:txBody>
          <a:bodyPr>
            <a:normAutofit lnSpcReduction="10000"/>
          </a:bodyPr>
          <a:lstStyle/>
          <a:p>
            <a:r>
              <a:rPr lang="en-US" dirty="0" smtClean="0">
                <a:solidFill>
                  <a:srgbClr val="000000"/>
                </a:solidFill>
              </a:rPr>
              <a:t>1997: letter from the Office of Civil Rights to CSU Los Angeles</a:t>
            </a:r>
          </a:p>
          <a:p>
            <a:r>
              <a:rPr lang="en-US" dirty="0" smtClean="0">
                <a:solidFill>
                  <a:srgbClr val="000000"/>
                </a:solidFill>
              </a:rPr>
              <a:t>“When a public institution selects software programs and/or hardware equipment that are not adaptable for access by persons with disabilities, the subsequent substantial expense of providing access is </a:t>
            </a:r>
            <a:r>
              <a:rPr lang="en-US" b="1" dirty="0" smtClean="0">
                <a:solidFill>
                  <a:srgbClr val="000000"/>
                </a:solidFill>
              </a:rPr>
              <a:t>not</a:t>
            </a:r>
            <a:r>
              <a:rPr lang="en-US" dirty="0" smtClean="0">
                <a:solidFill>
                  <a:srgbClr val="000000"/>
                </a:solidFill>
              </a:rPr>
              <a:t> generally regarded as </a:t>
            </a:r>
            <a:r>
              <a:rPr lang="en-US" b="1" i="1" dirty="0" smtClean="0">
                <a:solidFill>
                  <a:srgbClr val="000000"/>
                </a:solidFill>
              </a:rPr>
              <a:t>an undue burden when such cost could have been significantly reduced by considering the issue of accessibility at the time of the initial selection</a:t>
            </a:r>
            <a:r>
              <a:rPr lang="en-US" i="1" dirty="0" smtClean="0">
                <a:solidFill>
                  <a:srgbClr val="000000"/>
                </a:solidFill>
              </a:rPr>
              <a:t>.”</a:t>
            </a:r>
          </a:p>
          <a:p>
            <a:r>
              <a:rPr lang="en-US" dirty="0" smtClean="0">
                <a:solidFill>
                  <a:srgbClr val="000000"/>
                </a:solidFill>
              </a:rPr>
              <a:t>Coombs, 2012, pp 14-15.</a:t>
            </a:r>
          </a:p>
          <a:p>
            <a:pPr marL="0" indent="0">
              <a:buNone/>
            </a:pPr>
            <a:endParaRPr lang="en-US" b="1" dirty="0" smtClean="0">
              <a:solidFill>
                <a:srgbClr val="000000"/>
              </a:solidFill>
            </a:endParaRPr>
          </a:p>
          <a:p>
            <a:pPr marL="0" indent="0">
              <a:buNone/>
            </a:pPr>
            <a:r>
              <a:rPr lang="en-US" b="1" dirty="0" smtClean="0">
                <a:solidFill>
                  <a:srgbClr val="000000"/>
                </a:solidFill>
              </a:rPr>
              <a:t>BOTTOM LINE</a:t>
            </a:r>
            <a:r>
              <a:rPr lang="en-US" dirty="0" smtClean="0">
                <a:solidFill>
                  <a:srgbClr val="000000"/>
                </a:solidFill>
              </a:rPr>
              <a:t>: get it right the first time.</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19</a:t>
            </a:fld>
            <a:endParaRPr lang="en-US"/>
          </a:p>
        </p:txBody>
      </p:sp>
      <p:pic>
        <p:nvPicPr>
          <p:cNvPr id="5" name="Picture 4" descr="Lawchek Libraries - Pic of gavel on book">
            <a:hlinkClick r:id="rId2"/>
          </p:cNvPr>
          <p:cNvPicPr>
            <a:picLocks noChangeAspect="1" noChangeArrowheads="1"/>
          </p:cNvPicPr>
          <p:nvPr/>
        </p:nvPicPr>
        <p:blipFill>
          <a:blip r:embed="rId3"/>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405911611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lstStyle/>
          <a:p>
            <a:r>
              <a:rPr lang="en-US" dirty="0" smtClean="0"/>
              <a:t>Learning Objectives</a:t>
            </a:r>
            <a:endParaRPr lang="en-US" dirty="0"/>
          </a:p>
        </p:txBody>
      </p:sp>
      <p:sp>
        <p:nvSpPr>
          <p:cNvPr id="3" name="Content Placeholder 2"/>
          <p:cNvSpPr>
            <a:spLocks noGrp="1"/>
          </p:cNvSpPr>
          <p:nvPr>
            <p:ph idx="1"/>
          </p:nvPr>
        </p:nvSpPr>
        <p:spPr>
          <a:xfrm>
            <a:off x="735135" y="1335616"/>
            <a:ext cx="7983415" cy="5090583"/>
          </a:xfrm>
        </p:spPr>
        <p:txBody>
          <a:bodyPr>
            <a:normAutofit fontScale="85000" lnSpcReduction="20000"/>
          </a:bodyPr>
          <a:lstStyle/>
          <a:p>
            <a:pPr marL="514350" indent="-514350">
              <a:buFont typeface="+mj-lt"/>
              <a:buAutoNum type="arabicPeriod"/>
            </a:pPr>
            <a:r>
              <a:rPr lang="en-US" sz="2800" dirty="0" smtClean="0">
                <a:solidFill>
                  <a:schemeClr val="tx1"/>
                </a:solidFill>
              </a:rPr>
              <a:t>Distinguish </a:t>
            </a:r>
            <a:r>
              <a:rPr lang="en-US" sz="2800" dirty="0">
                <a:solidFill>
                  <a:schemeClr val="tx1"/>
                </a:solidFill>
              </a:rPr>
              <a:t>between “born digital” and “born accessible” courses.</a:t>
            </a:r>
          </a:p>
          <a:p>
            <a:pPr marL="514350" indent="-514350">
              <a:buFont typeface="+mj-lt"/>
              <a:buAutoNum type="arabicPeriod"/>
            </a:pPr>
            <a:r>
              <a:rPr lang="en-US" sz="2800" dirty="0" smtClean="0">
                <a:solidFill>
                  <a:schemeClr val="tx1"/>
                </a:solidFill>
              </a:rPr>
              <a:t>Discuss </a:t>
            </a:r>
            <a:r>
              <a:rPr lang="en-US" sz="2800" dirty="0">
                <a:solidFill>
                  <a:schemeClr val="tx1"/>
                </a:solidFill>
              </a:rPr>
              <a:t>the significance of the point values of the Quality Matters accessibility standards.</a:t>
            </a:r>
          </a:p>
          <a:p>
            <a:pPr marL="514350" indent="-514350">
              <a:buFont typeface="+mj-lt"/>
              <a:buAutoNum type="arabicPeriod"/>
            </a:pPr>
            <a:r>
              <a:rPr lang="en-US" sz="2800" dirty="0" smtClean="0">
                <a:solidFill>
                  <a:schemeClr val="tx1"/>
                </a:solidFill>
              </a:rPr>
              <a:t>Summarize </a:t>
            </a:r>
            <a:r>
              <a:rPr lang="en-US" sz="2800" dirty="0">
                <a:solidFill>
                  <a:schemeClr val="tx1"/>
                </a:solidFill>
              </a:rPr>
              <a:t>legislation related to accessibility.</a:t>
            </a:r>
          </a:p>
          <a:p>
            <a:pPr marL="514350" indent="-514350">
              <a:buFont typeface="+mj-lt"/>
              <a:buAutoNum type="arabicPeriod"/>
            </a:pPr>
            <a:r>
              <a:rPr lang="en-US" sz="2800" dirty="0" smtClean="0">
                <a:solidFill>
                  <a:schemeClr val="tx1"/>
                </a:solidFill>
              </a:rPr>
              <a:t>Describe </a:t>
            </a:r>
            <a:r>
              <a:rPr lang="en-US" sz="2800" dirty="0">
                <a:solidFill>
                  <a:schemeClr val="tx1"/>
                </a:solidFill>
              </a:rPr>
              <a:t>examples of universal design in online and blended courses.</a:t>
            </a:r>
          </a:p>
          <a:p>
            <a:pPr marL="514350" indent="-514350">
              <a:buFont typeface="+mj-lt"/>
              <a:buAutoNum type="arabicPeriod"/>
            </a:pPr>
            <a:r>
              <a:rPr lang="en-US" sz="2800" dirty="0" smtClean="0">
                <a:solidFill>
                  <a:schemeClr val="tx1"/>
                </a:solidFill>
              </a:rPr>
              <a:t>Distinguish </a:t>
            </a:r>
            <a:r>
              <a:rPr lang="en-US" sz="2800" dirty="0">
                <a:solidFill>
                  <a:schemeClr val="tx1"/>
                </a:solidFill>
              </a:rPr>
              <a:t>among idealist, realist, and </a:t>
            </a:r>
            <a:r>
              <a:rPr lang="en-US" sz="2800" dirty="0" err="1">
                <a:solidFill>
                  <a:schemeClr val="tx1"/>
                </a:solidFill>
              </a:rPr>
              <a:t>practicalist</a:t>
            </a:r>
            <a:r>
              <a:rPr lang="en-US" sz="2800" dirty="0">
                <a:solidFill>
                  <a:schemeClr val="tx1"/>
                </a:solidFill>
              </a:rPr>
              <a:t> perspectives on accessibility in online and blended courses</a:t>
            </a:r>
            <a:r>
              <a:rPr lang="en-US" sz="2800" dirty="0" smtClean="0">
                <a:solidFill>
                  <a:schemeClr val="tx1"/>
                </a:solidFill>
              </a:rPr>
              <a:t>.</a:t>
            </a:r>
          </a:p>
          <a:p>
            <a:pPr marL="514350" indent="-514350">
              <a:buFont typeface="+mj-lt"/>
              <a:buAutoNum type="arabicPeriod"/>
            </a:pPr>
            <a:r>
              <a:rPr lang="en-US" sz="2800" dirty="0" smtClean="0">
                <a:solidFill>
                  <a:schemeClr val="tx1"/>
                </a:solidFill>
              </a:rPr>
              <a:t>Discuss implications of accessible design for blended courses.</a:t>
            </a:r>
            <a:endParaRPr lang="en-US" sz="2800" dirty="0">
              <a:solidFill>
                <a:schemeClr val="tx1"/>
              </a:solidFill>
            </a:endParaRPr>
          </a:p>
          <a:p>
            <a:pPr marL="514350" indent="-514350">
              <a:buFont typeface="+mj-lt"/>
              <a:buAutoNum type="arabicPeriod"/>
            </a:pPr>
            <a:r>
              <a:rPr lang="en-US" sz="2800" dirty="0" smtClean="0">
                <a:solidFill>
                  <a:schemeClr val="tx1"/>
                </a:solidFill>
              </a:rPr>
              <a:t>Discuss </a:t>
            </a:r>
            <a:r>
              <a:rPr lang="en-US" sz="2800" dirty="0">
                <a:solidFill>
                  <a:schemeClr val="tx1"/>
                </a:solidFill>
              </a:rPr>
              <a:t>institutional </a:t>
            </a:r>
            <a:r>
              <a:rPr lang="en-US" sz="2800" dirty="0" smtClean="0">
                <a:solidFill>
                  <a:schemeClr val="tx1"/>
                </a:solidFill>
              </a:rPr>
              <a:t>and legal pressures </a:t>
            </a:r>
            <a:r>
              <a:rPr lang="en-US" sz="2800" dirty="0">
                <a:solidFill>
                  <a:schemeClr val="tx1"/>
                </a:solidFill>
              </a:rPr>
              <a:t>that pose challenges to instructors who seek to make all content accessible.</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a:t>
            </a:fld>
            <a:endParaRPr lang="en-US"/>
          </a:p>
        </p:txBody>
      </p:sp>
    </p:spTree>
    <p:extLst>
      <p:ext uri="{BB962C8B-B14F-4D97-AF65-F5344CB8AC3E}">
        <p14:creationId xmlns:p14="http://schemas.microsoft.com/office/powerpoint/2010/main" val="303372203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74393"/>
            <a:ext cx="6452009" cy="1021669"/>
          </a:xfrm>
        </p:spPr>
        <p:txBody>
          <a:bodyPr>
            <a:normAutofit fontScale="90000"/>
          </a:bodyPr>
          <a:lstStyle/>
          <a:p>
            <a:r>
              <a:rPr lang="en-US" sz="3000" dirty="0" smtClean="0"/>
              <a:t>The 21</a:t>
            </a:r>
            <a:r>
              <a:rPr lang="en-US" sz="3000" baseline="30000" dirty="0" smtClean="0"/>
              <a:t>st</a:t>
            </a:r>
            <a:r>
              <a:rPr lang="en-US" sz="3000" dirty="0" smtClean="0"/>
              <a:t> Century Communications and Video Accessibility Act of 2010</a:t>
            </a:r>
            <a:endParaRPr lang="en-US" sz="3000" dirty="0"/>
          </a:p>
        </p:txBody>
      </p:sp>
      <p:sp>
        <p:nvSpPr>
          <p:cNvPr id="3" name="Content Placeholder 2"/>
          <p:cNvSpPr>
            <a:spLocks noGrp="1"/>
          </p:cNvSpPr>
          <p:nvPr>
            <p:ph idx="1"/>
          </p:nvPr>
        </p:nvSpPr>
        <p:spPr>
          <a:xfrm>
            <a:off x="703383" y="1276132"/>
            <a:ext cx="8123117" cy="5581868"/>
          </a:xfrm>
        </p:spPr>
        <p:txBody>
          <a:bodyPr>
            <a:normAutofit fontScale="92500" lnSpcReduction="10000"/>
          </a:bodyPr>
          <a:lstStyle/>
          <a:p>
            <a:r>
              <a:rPr lang="en-US" sz="2500" dirty="0" smtClean="0">
                <a:solidFill>
                  <a:schemeClr val="tx1"/>
                </a:solidFill>
              </a:rPr>
              <a:t>Updates federal communications law to increase the access of persons with disabilities to modern communications.</a:t>
            </a:r>
          </a:p>
          <a:p>
            <a:r>
              <a:rPr lang="en-US" sz="2500" dirty="0" smtClean="0">
                <a:solidFill>
                  <a:schemeClr val="tx1"/>
                </a:solidFill>
              </a:rPr>
              <a:t>Ensures that accessibility laws enacted in the 1980s and 1990s are brought up to date with 21st century technologies, including new digital, broadband, and mobile innovations.</a:t>
            </a:r>
          </a:p>
          <a:p>
            <a:r>
              <a:rPr lang="en-US" sz="2500" dirty="0" smtClean="0">
                <a:solidFill>
                  <a:schemeClr val="tx1"/>
                </a:solidFill>
              </a:rPr>
              <a:t>Title I: </a:t>
            </a:r>
            <a:r>
              <a:rPr lang="en-US" sz="2500" b="1" dirty="0" smtClean="0">
                <a:solidFill>
                  <a:schemeClr val="tx1"/>
                </a:solidFill>
              </a:rPr>
              <a:t>advanced communications services </a:t>
            </a:r>
            <a:r>
              <a:rPr lang="en-US" sz="2500" dirty="0" smtClean="0">
                <a:solidFill>
                  <a:schemeClr val="tx1"/>
                </a:solidFill>
              </a:rPr>
              <a:t>(e.g., VoIP; electronic messaging; video conferencing)</a:t>
            </a:r>
          </a:p>
          <a:p>
            <a:r>
              <a:rPr lang="en-US" sz="2500" dirty="0" smtClean="0">
                <a:solidFill>
                  <a:schemeClr val="tx1"/>
                </a:solidFill>
              </a:rPr>
              <a:t>Title II: </a:t>
            </a:r>
            <a:r>
              <a:rPr lang="en-US" sz="2500" b="1" dirty="0" smtClean="0">
                <a:solidFill>
                  <a:schemeClr val="tx1"/>
                </a:solidFill>
              </a:rPr>
              <a:t>video programming </a:t>
            </a:r>
            <a:r>
              <a:rPr lang="en-US" sz="2500" dirty="0" smtClean="0">
                <a:solidFill>
                  <a:schemeClr val="tx1"/>
                </a:solidFill>
              </a:rPr>
              <a:t>(e.g., restores and expands video description rules of 2000).</a:t>
            </a:r>
          </a:p>
          <a:p>
            <a:r>
              <a:rPr lang="en-US" sz="2500" dirty="0" smtClean="0">
                <a:hlinkClick r:id="rId2"/>
              </a:rPr>
              <a:t>http://www.fcc.gov/guides/21st-century-communications-and-video-accessibility-act-2010</a:t>
            </a:r>
            <a:r>
              <a:rPr lang="en-US" sz="2500" dirty="0" smtClean="0"/>
              <a:t> </a:t>
            </a:r>
          </a:p>
          <a:p>
            <a:pPr marL="0" indent="0">
              <a:buNone/>
            </a:pPr>
            <a:endParaRPr lang="en-US" sz="2500" b="1" dirty="0" smtClean="0">
              <a:solidFill>
                <a:srgbClr val="000000"/>
              </a:solidFill>
            </a:endParaRPr>
          </a:p>
          <a:p>
            <a:pPr marL="0" indent="0">
              <a:buNone/>
            </a:pPr>
            <a:r>
              <a:rPr lang="en-US" sz="2500" b="1" dirty="0" smtClean="0">
                <a:solidFill>
                  <a:srgbClr val="000000"/>
                </a:solidFill>
              </a:rPr>
              <a:t>BOTTOM LINE</a:t>
            </a:r>
            <a:r>
              <a:rPr lang="en-US" sz="2500" dirty="0" smtClean="0">
                <a:solidFill>
                  <a:srgbClr val="000000"/>
                </a:solidFill>
              </a:rPr>
              <a:t>: emerging communications technologies must be accessible.</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20</a:t>
            </a:fld>
            <a:endParaRPr lang="en-US"/>
          </a:p>
        </p:txBody>
      </p:sp>
      <p:pic>
        <p:nvPicPr>
          <p:cNvPr id="5" name="Picture 4" descr="Lawchek Libraries - Pic of gavel on book">
            <a:hlinkClick r:id="rId3"/>
          </p:cNvPr>
          <p:cNvPicPr>
            <a:picLocks noChangeAspect="1" noChangeArrowheads="1"/>
          </p:cNvPicPr>
          <p:nvPr/>
        </p:nvPicPr>
        <p:blipFill>
          <a:blip r:embed="rId4"/>
          <a:srcRect/>
          <a:stretch>
            <a:fillRect/>
          </a:stretch>
        </p:blipFill>
        <p:spPr bwMode="auto">
          <a:xfrm>
            <a:off x="6921908" y="104775"/>
            <a:ext cx="2036672" cy="1038226"/>
          </a:xfrm>
          <a:prstGeom prst="rect">
            <a:avLst/>
          </a:prstGeom>
          <a:noFill/>
        </p:spPr>
      </p:pic>
    </p:spTree>
    <p:extLst>
      <p:ext uri="{BB962C8B-B14F-4D97-AF65-F5344CB8AC3E}">
        <p14:creationId xmlns:p14="http://schemas.microsoft.com/office/powerpoint/2010/main" val="149919698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Accessibility</a:t>
            </a:r>
            <a:endParaRPr lang="en-US" dirty="0"/>
          </a:p>
        </p:txBody>
      </p:sp>
      <p:sp>
        <p:nvSpPr>
          <p:cNvPr id="3" name="Content Placeholder 2"/>
          <p:cNvSpPr>
            <a:spLocks noGrp="1"/>
          </p:cNvSpPr>
          <p:nvPr>
            <p:ph idx="1"/>
          </p:nvPr>
        </p:nvSpPr>
        <p:spPr>
          <a:xfrm>
            <a:off x="703383" y="1773767"/>
            <a:ext cx="7983415" cy="4679462"/>
          </a:xfrm>
        </p:spPr>
        <p:txBody>
          <a:bodyPr/>
          <a:lstStyle/>
          <a:p>
            <a:r>
              <a:rPr lang="en-US" dirty="0" smtClean="0">
                <a:solidFill>
                  <a:srgbClr val="000000"/>
                </a:solidFill>
              </a:rPr>
              <a:t>According to the World Wide Web Consortium (W3C), Web accessibility entails that “people with disabilities can perceive, understand, navigate, and interact with the Web, and that they can contribute to the Web.” </a:t>
            </a:r>
            <a:r>
              <a:rPr lang="en-US" dirty="0" smtClean="0">
                <a:solidFill>
                  <a:srgbClr val="000000"/>
                </a:solidFill>
                <a:hlinkClick r:id="rId2"/>
              </a:rPr>
              <a:t>More information from W3C on Web accessibility</a:t>
            </a:r>
            <a:r>
              <a:rPr lang="en-US" dirty="0" smtClean="0"/>
              <a:t>.</a:t>
            </a:r>
          </a:p>
          <a:p>
            <a:r>
              <a:rPr lang="en-US" dirty="0" smtClean="0">
                <a:solidFill>
                  <a:srgbClr val="000000"/>
                </a:solidFill>
              </a:rPr>
              <a:t>Best practices for achieving Web accessibility are also best practices in good Web design. </a:t>
            </a:r>
            <a:endParaRPr lang="en-US" dirty="0">
              <a:solidFill>
                <a:srgbClr val="000000"/>
              </a:solidFill>
            </a:endParaRPr>
          </a:p>
        </p:txBody>
      </p:sp>
    </p:spTree>
    <p:extLst>
      <p:ext uri="{BB962C8B-B14F-4D97-AF65-F5344CB8AC3E}">
        <p14:creationId xmlns:p14="http://schemas.microsoft.com/office/powerpoint/2010/main" val="245965170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09847"/>
            <a:ext cx="8440615" cy="842433"/>
          </a:xfrm>
        </p:spPr>
        <p:txBody>
          <a:bodyPr>
            <a:normAutofit fontScale="90000"/>
          </a:bodyPr>
          <a:lstStyle/>
          <a:p>
            <a:r>
              <a:rPr lang="en-US" dirty="0" smtClean="0"/>
              <a:t>W3C Web Content Accessibility Guidelines (WCAG) 2.0: </a:t>
            </a:r>
            <a:r>
              <a:rPr lang="en-US" dirty="0" smtClean="0">
                <a:hlinkClick r:id="rId2"/>
              </a:rPr>
              <a:t>12 guidelines</a:t>
            </a:r>
            <a:endParaRPr lang="en-US" dirty="0"/>
          </a:p>
        </p:txBody>
      </p:sp>
      <p:sp>
        <p:nvSpPr>
          <p:cNvPr id="3" name="Content Placeholder 2"/>
          <p:cNvSpPr>
            <a:spLocks noGrp="1"/>
          </p:cNvSpPr>
          <p:nvPr>
            <p:ph idx="1"/>
          </p:nvPr>
        </p:nvSpPr>
        <p:spPr>
          <a:xfrm>
            <a:off x="703385" y="1205427"/>
            <a:ext cx="8288947" cy="4679462"/>
          </a:xfrm>
        </p:spPr>
        <p:txBody>
          <a:bodyPr>
            <a:noAutofit/>
          </a:bodyPr>
          <a:lstStyle/>
          <a:p>
            <a:pPr>
              <a:buNone/>
            </a:pPr>
            <a:r>
              <a:rPr lang="en-US" sz="1500" dirty="0" smtClean="0">
                <a:solidFill>
                  <a:schemeClr val="tx1"/>
                </a:solidFill>
              </a:rPr>
              <a:t>1. Perceivable</a:t>
            </a:r>
          </a:p>
          <a:p>
            <a:pPr lvl="1">
              <a:buNone/>
            </a:pPr>
            <a:r>
              <a:rPr lang="en-US" sz="1500" dirty="0" smtClean="0">
                <a:solidFill>
                  <a:schemeClr val="tx1"/>
                </a:solidFill>
              </a:rPr>
              <a:t>1.1 Provide text alternatives for any non-text content so that it can be changed into other forms people need, such as large print, </a:t>
            </a:r>
            <a:r>
              <a:rPr lang="en-US" sz="1500" dirty="0" err="1" smtClean="0">
                <a:solidFill>
                  <a:schemeClr val="tx1"/>
                </a:solidFill>
              </a:rPr>
              <a:t>braille</a:t>
            </a:r>
            <a:r>
              <a:rPr lang="en-US" sz="1500" dirty="0" smtClean="0">
                <a:solidFill>
                  <a:schemeClr val="tx1"/>
                </a:solidFill>
              </a:rPr>
              <a:t>, speech, symbols or simpler language.</a:t>
            </a:r>
          </a:p>
          <a:p>
            <a:pPr lvl="1">
              <a:buNone/>
            </a:pPr>
            <a:r>
              <a:rPr lang="en-US" sz="1500" dirty="0" smtClean="0">
                <a:solidFill>
                  <a:schemeClr val="tx1"/>
                </a:solidFill>
              </a:rPr>
              <a:t>1.2 Provide alternatives for time-based media.</a:t>
            </a:r>
          </a:p>
          <a:p>
            <a:pPr lvl="1">
              <a:buNone/>
            </a:pPr>
            <a:r>
              <a:rPr lang="en-US" sz="1500" dirty="0" smtClean="0">
                <a:solidFill>
                  <a:schemeClr val="tx1"/>
                </a:solidFill>
              </a:rPr>
              <a:t>1.3 Create content that can be presented in different ways (for example simpler layout) without losing information or structure. </a:t>
            </a:r>
          </a:p>
          <a:p>
            <a:pPr lvl="1">
              <a:buNone/>
            </a:pPr>
            <a:r>
              <a:rPr lang="en-US" sz="1500" dirty="0" smtClean="0">
                <a:solidFill>
                  <a:schemeClr val="tx1"/>
                </a:solidFill>
              </a:rPr>
              <a:t>1.4 Make it easier for users to see and hear content including separating foreground from background.</a:t>
            </a:r>
          </a:p>
          <a:p>
            <a:pPr>
              <a:buNone/>
            </a:pPr>
            <a:r>
              <a:rPr lang="en-US" sz="1500" dirty="0" smtClean="0">
                <a:solidFill>
                  <a:schemeClr val="tx1"/>
                </a:solidFill>
              </a:rPr>
              <a:t>2. Operable</a:t>
            </a:r>
          </a:p>
          <a:p>
            <a:pPr lvl="1">
              <a:buNone/>
            </a:pPr>
            <a:r>
              <a:rPr lang="en-US" sz="1500" dirty="0" smtClean="0">
                <a:solidFill>
                  <a:schemeClr val="tx1"/>
                </a:solidFill>
              </a:rPr>
              <a:t>2.1 Make all functionality available from a keyboard. </a:t>
            </a:r>
          </a:p>
          <a:p>
            <a:pPr lvl="1">
              <a:buNone/>
            </a:pPr>
            <a:r>
              <a:rPr lang="en-US" sz="1500" dirty="0" smtClean="0">
                <a:solidFill>
                  <a:schemeClr val="tx1"/>
                </a:solidFill>
              </a:rPr>
              <a:t>2.2 Provide users enough time to read and use content.</a:t>
            </a:r>
          </a:p>
          <a:p>
            <a:pPr lvl="1">
              <a:buNone/>
            </a:pPr>
            <a:r>
              <a:rPr lang="en-US" sz="1500" dirty="0" smtClean="0">
                <a:solidFill>
                  <a:schemeClr val="tx1"/>
                </a:solidFill>
              </a:rPr>
              <a:t>2.3 Do not design content in a way that is known to cause seizures. </a:t>
            </a:r>
          </a:p>
          <a:p>
            <a:pPr lvl="1">
              <a:buNone/>
            </a:pPr>
            <a:r>
              <a:rPr lang="en-US" sz="1500" dirty="0" smtClean="0">
                <a:solidFill>
                  <a:schemeClr val="tx1"/>
                </a:solidFill>
              </a:rPr>
              <a:t>2.4 Provide ways to help users navigate, find content, and determine where they are. </a:t>
            </a:r>
          </a:p>
          <a:p>
            <a:pPr>
              <a:buNone/>
            </a:pPr>
            <a:r>
              <a:rPr lang="en-US" sz="1500" dirty="0" smtClean="0">
                <a:solidFill>
                  <a:schemeClr val="tx1"/>
                </a:solidFill>
              </a:rPr>
              <a:t>3. Understandable</a:t>
            </a:r>
          </a:p>
          <a:p>
            <a:pPr lvl="1">
              <a:buNone/>
            </a:pPr>
            <a:r>
              <a:rPr lang="en-US" sz="1500" dirty="0" smtClean="0">
                <a:solidFill>
                  <a:schemeClr val="tx1"/>
                </a:solidFill>
              </a:rPr>
              <a:t>3.1 Make text content readable and understandable.</a:t>
            </a:r>
          </a:p>
          <a:p>
            <a:pPr lvl="1">
              <a:buNone/>
            </a:pPr>
            <a:r>
              <a:rPr lang="en-US" sz="1500" dirty="0" smtClean="0">
                <a:solidFill>
                  <a:schemeClr val="tx1"/>
                </a:solidFill>
              </a:rPr>
              <a:t>3.2 Make Web pages appear and operate in predictable ways.</a:t>
            </a:r>
          </a:p>
          <a:p>
            <a:pPr lvl="1">
              <a:buNone/>
            </a:pPr>
            <a:r>
              <a:rPr lang="en-US" sz="1500" dirty="0" smtClean="0">
                <a:solidFill>
                  <a:schemeClr val="tx1"/>
                </a:solidFill>
              </a:rPr>
              <a:t>3.3 Help users avoid and correct mistakes.</a:t>
            </a:r>
          </a:p>
          <a:p>
            <a:pPr>
              <a:buNone/>
            </a:pPr>
            <a:r>
              <a:rPr lang="en-US" sz="1500" dirty="0" smtClean="0">
                <a:solidFill>
                  <a:schemeClr val="tx1"/>
                </a:solidFill>
              </a:rPr>
              <a:t>4. Robust</a:t>
            </a:r>
          </a:p>
          <a:p>
            <a:pPr lvl="1">
              <a:buNone/>
            </a:pPr>
            <a:r>
              <a:rPr lang="en-US" sz="1500" dirty="0" smtClean="0">
                <a:solidFill>
                  <a:schemeClr val="tx1"/>
                </a:solidFill>
              </a:rPr>
              <a:t>4.1 Maximize compatibility with current and future user agents, including assistive technologies.</a:t>
            </a:r>
          </a:p>
        </p:txBody>
      </p:sp>
      <p:sp>
        <p:nvSpPr>
          <p:cNvPr id="4" name="Slide Number Placeholder 3"/>
          <p:cNvSpPr>
            <a:spLocks noGrp="1"/>
          </p:cNvSpPr>
          <p:nvPr>
            <p:ph type="sldNum" sz="quarter" idx="12"/>
          </p:nvPr>
        </p:nvSpPr>
        <p:spPr/>
        <p:txBody>
          <a:bodyPr/>
          <a:lstStyle/>
          <a:p>
            <a:fld id="{50A2839A-B22A-6440-B709-7F07E1B8B9A6}" type="slidenum">
              <a:rPr lang="en-US" smtClean="0"/>
              <a:pPr/>
              <a:t>22</a:t>
            </a:fld>
            <a:endParaRPr lang="en-US" dirty="0"/>
          </a:p>
        </p:txBody>
      </p:sp>
    </p:spTree>
    <p:extLst>
      <p:ext uri="{BB962C8B-B14F-4D97-AF65-F5344CB8AC3E}">
        <p14:creationId xmlns:p14="http://schemas.microsoft.com/office/powerpoint/2010/main" val="13456349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70021"/>
          </a:xfrm>
        </p:spPr>
        <p:txBody>
          <a:bodyPr>
            <a:normAutofit/>
          </a:bodyPr>
          <a:lstStyle/>
          <a:p>
            <a:r>
              <a:rPr lang="en-US" dirty="0" smtClean="0"/>
              <a:t>Universal Design</a:t>
            </a:r>
            <a:endParaRPr lang="en-US" dirty="0"/>
          </a:p>
        </p:txBody>
      </p:sp>
      <p:sp>
        <p:nvSpPr>
          <p:cNvPr id="3" name="Content Placeholder 2"/>
          <p:cNvSpPr>
            <a:spLocks noGrp="1"/>
          </p:cNvSpPr>
          <p:nvPr>
            <p:ph idx="1"/>
          </p:nvPr>
        </p:nvSpPr>
        <p:spPr>
          <a:xfrm>
            <a:off x="3505200" y="947821"/>
            <a:ext cx="5346700" cy="4572000"/>
          </a:xfrm>
        </p:spPr>
        <p:txBody>
          <a:bodyPr>
            <a:normAutofit/>
          </a:bodyPr>
          <a:lstStyle/>
          <a:p>
            <a:pPr lvl="1">
              <a:spcBef>
                <a:spcPct val="50000"/>
              </a:spcBef>
              <a:buSzPct val="100000"/>
              <a:buFont typeface="Arial"/>
              <a:buChar char="•"/>
            </a:pPr>
            <a:r>
              <a:rPr lang="en-US" dirty="0" smtClean="0">
                <a:solidFill>
                  <a:srgbClr val="000000"/>
                </a:solidFill>
              </a:rPr>
              <a:t>Ron Mace developed polio as a child and had to be carried into inaccessible buildings at North Carolina State University, where he earned a degree in architecture. He contributed to the first U.S. building code to incorporate principles of accessibility. (Silver &amp; Wilson, 2007). </a:t>
            </a:r>
          </a:p>
        </p:txBody>
      </p:sp>
      <p:pic>
        <p:nvPicPr>
          <p:cNvPr id="4" name="Picture 3" descr="Image of Ron Mace in a suit, seated in a wheelchair and smiling at the camera, from the website of the National Museum of American History." title="Image of Ron Mace">
            <a:hlinkClick r:id="rId2" action="ppaction://hlinkfile"/>
          </p:cNvPr>
          <p:cNvPicPr>
            <a:picLocks noChangeAspect="1"/>
          </p:cNvPicPr>
          <p:nvPr/>
        </p:nvPicPr>
        <p:blipFill>
          <a:blip r:embed="rId3"/>
          <a:stretch>
            <a:fillRect/>
          </a:stretch>
        </p:blipFill>
        <p:spPr>
          <a:xfrm>
            <a:off x="812800" y="1054100"/>
            <a:ext cx="2717800" cy="3251200"/>
          </a:xfrm>
          <a:prstGeom prst="rect">
            <a:avLst/>
          </a:prstGeom>
        </p:spPr>
      </p:pic>
      <p:sp>
        <p:nvSpPr>
          <p:cNvPr id="5" name="Content Placeholder 2"/>
          <p:cNvSpPr txBox="1">
            <a:spLocks/>
          </p:cNvSpPr>
          <p:nvPr/>
        </p:nvSpPr>
        <p:spPr>
          <a:xfrm>
            <a:off x="622300" y="4737100"/>
            <a:ext cx="8064500" cy="2108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Avenir Book"/>
                <a:ea typeface="+mn-ea"/>
                <a:cs typeface="Avenir Book"/>
              </a:defRPr>
            </a:lvl1pPr>
            <a:lvl2pPr marL="742950" indent="-285750" algn="l" defTabSz="457200" rtl="0" eaLnBrk="1" latinLnBrk="0" hangingPunct="1">
              <a:spcBef>
                <a:spcPct val="20000"/>
              </a:spcBef>
              <a:buFont typeface="Arial"/>
              <a:buChar char="–"/>
              <a:defRPr sz="2400" kern="1200">
                <a:solidFill>
                  <a:srgbClr val="000090"/>
                </a:solidFill>
                <a:latin typeface="Avenir Book"/>
                <a:ea typeface="+mn-ea"/>
                <a:cs typeface="Avenir Book"/>
              </a:defRPr>
            </a:lvl2pPr>
            <a:lvl3pPr marL="1143000" indent="-228600" algn="l" defTabSz="457200" rtl="0" eaLnBrk="1" latinLnBrk="0" hangingPunct="1">
              <a:spcBef>
                <a:spcPct val="20000"/>
              </a:spcBef>
              <a:buFont typeface="Arial"/>
              <a:buChar char="•"/>
              <a:defRPr sz="2400" kern="1200">
                <a:solidFill>
                  <a:srgbClr val="000090"/>
                </a:solidFill>
                <a:latin typeface="Avenir Book"/>
                <a:ea typeface="+mn-ea"/>
                <a:cs typeface="Avenir Book"/>
              </a:defRPr>
            </a:lvl3pPr>
            <a:lvl4pPr marL="1600200" indent="-228600" algn="l" defTabSz="457200" rtl="0" eaLnBrk="1" latinLnBrk="0" hangingPunct="1">
              <a:spcBef>
                <a:spcPct val="20000"/>
              </a:spcBef>
              <a:buFont typeface="Arial"/>
              <a:buChar char="–"/>
              <a:defRPr sz="2400" kern="1200">
                <a:solidFill>
                  <a:srgbClr val="000090"/>
                </a:solidFill>
                <a:latin typeface="Avenir Book"/>
                <a:ea typeface="+mn-ea"/>
                <a:cs typeface="Avenir Book"/>
              </a:defRPr>
            </a:lvl4pPr>
            <a:lvl5pPr marL="2057400" indent="-228600" algn="l" defTabSz="457200" rtl="0" eaLnBrk="1" latinLnBrk="0" hangingPunct="1">
              <a:spcBef>
                <a:spcPct val="20000"/>
              </a:spcBef>
              <a:buFont typeface="Arial"/>
              <a:buChar char="»"/>
              <a:defRPr sz="2400" kern="1200">
                <a:solidFill>
                  <a:srgbClr val="000090"/>
                </a:solidFill>
                <a:latin typeface="Avenir Book"/>
                <a:ea typeface="+mn-ea"/>
                <a:cs typeface="Avenir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ct val="50000"/>
              </a:spcBef>
              <a:buSzPct val="100000"/>
              <a:buFont typeface="Arial"/>
              <a:buChar char="•"/>
            </a:pPr>
            <a:r>
              <a:rPr lang="en-US" dirty="0" smtClean="0">
                <a:solidFill>
                  <a:srgbClr val="000000"/>
                </a:solidFill>
              </a:rPr>
              <a:t>Universal design is “The design of products and environments to be usable by all people, to the greatest extent possible, without the need for adaptation or specialized design” (Center for Universal Design, 1997). </a:t>
            </a:r>
          </a:p>
          <a:p>
            <a:endParaRPr lang="en-US" dirty="0"/>
          </a:p>
        </p:txBody>
      </p:sp>
      <p:sp>
        <p:nvSpPr>
          <p:cNvPr id="6" name="TextBox 5"/>
          <p:cNvSpPr txBox="1"/>
          <p:nvPr/>
        </p:nvSpPr>
        <p:spPr>
          <a:xfrm>
            <a:off x="812800" y="4292600"/>
            <a:ext cx="2717800" cy="276999"/>
          </a:xfrm>
          <a:prstGeom prst="rect">
            <a:avLst/>
          </a:prstGeom>
          <a:noFill/>
        </p:spPr>
        <p:txBody>
          <a:bodyPr wrap="square" rtlCol="0">
            <a:spAutoFit/>
          </a:bodyPr>
          <a:lstStyle/>
          <a:p>
            <a:pPr algn="ctr"/>
            <a:r>
              <a:rPr lang="en-US" sz="1200" dirty="0" smtClean="0">
                <a:hlinkClick r:id="rId4" action="ppaction://hlinkfile"/>
              </a:rPr>
              <a:t>National Museum of American History</a:t>
            </a:r>
            <a:endParaRPr lang="en-US" sz="1200" dirty="0" smtClean="0"/>
          </a:p>
        </p:txBody>
      </p:sp>
    </p:spTree>
    <p:extLst>
      <p:ext uri="{BB962C8B-B14F-4D97-AF65-F5344CB8AC3E}">
        <p14:creationId xmlns:p14="http://schemas.microsoft.com/office/powerpoint/2010/main" val="249999179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Carryover Benefits:</a:t>
            </a:r>
            <a:br>
              <a:rPr lang="en-US" dirty="0" smtClean="0"/>
            </a:br>
            <a:r>
              <a:rPr lang="en-US" dirty="0" smtClean="0"/>
              <a:t> </a:t>
            </a:r>
            <a:r>
              <a:rPr lang="en-US" dirty="0" err="1" smtClean="0"/>
              <a:t>Curbcuts</a:t>
            </a:r>
            <a:r>
              <a:rPr lang="en-US" dirty="0" smtClean="0"/>
              <a:t> </a:t>
            </a:r>
            <a:endParaRPr lang="en-US" dirty="0"/>
          </a:p>
        </p:txBody>
      </p:sp>
      <p:sp>
        <p:nvSpPr>
          <p:cNvPr id="3" name="Content Placeholder 2"/>
          <p:cNvSpPr>
            <a:spLocks noGrp="1"/>
          </p:cNvSpPr>
          <p:nvPr>
            <p:ph idx="1"/>
          </p:nvPr>
        </p:nvSpPr>
        <p:spPr>
          <a:xfrm>
            <a:off x="457200" y="1496520"/>
            <a:ext cx="8229600" cy="5029200"/>
          </a:xfrm>
        </p:spPr>
        <p:txBody>
          <a:bodyPr>
            <a:normAutofit/>
          </a:bodyPr>
          <a:lstStyle/>
          <a:p>
            <a:pPr lvl="1">
              <a:spcBef>
                <a:spcPct val="50000"/>
              </a:spcBef>
              <a:buSzPct val="100000"/>
              <a:buFont typeface="Arial"/>
              <a:buChar char="•"/>
            </a:pPr>
            <a:r>
              <a:rPr lang="en-US" dirty="0" smtClean="0">
                <a:solidFill>
                  <a:srgbClr val="000000"/>
                </a:solidFill>
              </a:rPr>
              <a:t>Curb cuts and ramps mandated by building regulations benefit persons in wheelchairs as well as persons pushing strollers, on crutches, on roller skates, and on bikes.</a:t>
            </a:r>
          </a:p>
          <a:p>
            <a:pPr lvl="1">
              <a:spcBef>
                <a:spcPct val="50000"/>
              </a:spcBef>
              <a:buSzPct val="100000"/>
              <a:buFont typeface="Arial"/>
              <a:buChar char="•"/>
            </a:pPr>
            <a:endParaRPr lang="en-US" dirty="0" smtClean="0">
              <a:solidFill>
                <a:srgbClr val="000000"/>
              </a:solidFill>
            </a:endParaRPr>
          </a:p>
          <a:p>
            <a:endParaRPr lang="en-US" dirty="0"/>
          </a:p>
        </p:txBody>
      </p:sp>
      <p:pic>
        <p:nvPicPr>
          <p:cNvPr id="4" name="Picture 3" descr="Image of a textured curbcut at The University of Akron that is wide enough to accommodate a car." title="Wide curbcut at The University of Akr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972" y="3164250"/>
            <a:ext cx="5239732" cy="3489497"/>
          </a:xfrm>
          <a:prstGeom prst="rect">
            <a:avLst/>
          </a:prstGeom>
        </p:spPr>
      </p:pic>
    </p:spTree>
    <p:extLst>
      <p:ext uri="{BB962C8B-B14F-4D97-AF65-F5344CB8AC3E}">
        <p14:creationId xmlns:p14="http://schemas.microsoft.com/office/powerpoint/2010/main" val="198641805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3" y="24938"/>
            <a:ext cx="8440615" cy="842433"/>
          </a:xfrm>
        </p:spPr>
        <p:txBody>
          <a:bodyPr/>
          <a:lstStyle/>
          <a:p>
            <a:r>
              <a:rPr lang="en-US" dirty="0" smtClean="0"/>
              <a:t>Electronic </a:t>
            </a:r>
            <a:r>
              <a:rPr lang="en-US" dirty="0" err="1" smtClean="0"/>
              <a:t>Curbcuts</a:t>
            </a:r>
            <a:endParaRPr lang="en-US" dirty="0"/>
          </a:p>
        </p:txBody>
      </p:sp>
      <p:sp>
        <p:nvSpPr>
          <p:cNvPr id="3" name="Content Placeholder 2"/>
          <p:cNvSpPr>
            <a:spLocks noGrp="1"/>
          </p:cNvSpPr>
          <p:nvPr>
            <p:ph idx="1"/>
          </p:nvPr>
        </p:nvSpPr>
        <p:spPr>
          <a:xfrm>
            <a:off x="550616" y="1399483"/>
            <a:ext cx="8099384" cy="3377142"/>
          </a:xfrm>
        </p:spPr>
        <p:txBody>
          <a:bodyPr>
            <a:normAutofit/>
          </a:bodyPr>
          <a:lstStyle/>
          <a:p>
            <a:pPr lvl="1">
              <a:spcBef>
                <a:spcPts val="840"/>
              </a:spcBef>
              <a:buSzPct val="100000"/>
              <a:buFont typeface="Arial"/>
              <a:buChar char="•"/>
            </a:pPr>
            <a:r>
              <a:rPr lang="en-US" dirty="0" smtClean="0">
                <a:solidFill>
                  <a:srgbClr val="000000"/>
                </a:solidFill>
              </a:rPr>
              <a:t>“</a:t>
            </a:r>
            <a:r>
              <a:rPr lang="en-US" dirty="0" smtClean="0">
                <a:solidFill>
                  <a:srgbClr val="000000"/>
                </a:solidFill>
                <a:hlinkClick r:id="rId2"/>
              </a:rPr>
              <a:t>Electronic </a:t>
            </a:r>
            <a:r>
              <a:rPr lang="en-US" dirty="0">
                <a:solidFill>
                  <a:srgbClr val="000000"/>
                </a:solidFill>
                <a:hlinkClick r:id="rId2"/>
              </a:rPr>
              <a:t>C</a:t>
            </a:r>
            <a:r>
              <a:rPr lang="en-US" dirty="0" smtClean="0">
                <a:solidFill>
                  <a:srgbClr val="000000"/>
                </a:solidFill>
                <a:hlinkClick r:id="rId2"/>
              </a:rPr>
              <a:t>urbcuts</a:t>
            </a:r>
            <a:r>
              <a:rPr lang="en-US" dirty="0" smtClean="0">
                <a:solidFill>
                  <a:srgbClr val="000000"/>
                </a:solidFill>
              </a:rPr>
              <a:t>” also have universal design benefits.</a:t>
            </a:r>
          </a:p>
          <a:p>
            <a:pPr lvl="1">
              <a:spcBef>
                <a:spcPts val="840"/>
              </a:spcBef>
              <a:buSzPct val="100000"/>
              <a:buFont typeface="Arial"/>
              <a:buChar char="•"/>
            </a:pPr>
            <a:r>
              <a:rPr lang="en-US" dirty="0" smtClean="0">
                <a:solidFill>
                  <a:schemeClr val="tx1"/>
                </a:solidFill>
              </a:rPr>
              <a:t>It is best to design for universal access rather than retrofitting when the need arises.  </a:t>
            </a:r>
          </a:p>
          <a:p>
            <a:pPr lvl="1">
              <a:spcBef>
                <a:spcPts val="840"/>
              </a:spcBef>
              <a:buSzPct val="100000"/>
              <a:buFont typeface="Arial"/>
              <a:buChar char="•"/>
            </a:pPr>
            <a:r>
              <a:rPr lang="en-US" dirty="0" smtClean="0">
                <a:solidFill>
                  <a:schemeClr val="tx1"/>
                </a:solidFill>
              </a:rPr>
              <a:t>Truly accessible course content can improve educational outcomes for all students since it addresses those with </a:t>
            </a:r>
            <a:r>
              <a:rPr lang="en-US" dirty="0" smtClean="0">
                <a:solidFill>
                  <a:srgbClr val="000000"/>
                </a:solidFill>
              </a:rPr>
              <a:t>different learning styles and different needs.</a:t>
            </a:r>
          </a:p>
          <a:p>
            <a:endParaRPr lang="en-US" dirty="0"/>
          </a:p>
        </p:txBody>
      </p:sp>
    </p:spTree>
    <p:extLst>
      <p:ext uri="{BB962C8B-B14F-4D97-AF65-F5344CB8AC3E}">
        <p14:creationId xmlns:p14="http://schemas.microsoft.com/office/powerpoint/2010/main" val="21449938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8296"/>
            <a:ext cx="8440615" cy="842433"/>
          </a:xfrm>
        </p:spPr>
        <p:txBody>
          <a:bodyPr/>
          <a:lstStyle/>
          <a:p>
            <a:r>
              <a:rPr lang="en-US" dirty="0" smtClean="0"/>
              <a:t>Universal Design for Learning</a:t>
            </a:r>
            <a:endParaRPr lang="en-US" dirty="0"/>
          </a:p>
        </p:txBody>
      </p:sp>
      <p:sp>
        <p:nvSpPr>
          <p:cNvPr id="3" name="Content Placeholder 2"/>
          <p:cNvSpPr>
            <a:spLocks noGrp="1"/>
          </p:cNvSpPr>
          <p:nvPr>
            <p:ph idx="1"/>
          </p:nvPr>
        </p:nvSpPr>
        <p:spPr>
          <a:xfrm>
            <a:off x="703383" y="1139544"/>
            <a:ext cx="4532943" cy="2792805"/>
          </a:xfrm>
        </p:spPr>
        <p:txBody>
          <a:bodyPr>
            <a:normAutofit/>
          </a:bodyPr>
          <a:lstStyle/>
          <a:p>
            <a:r>
              <a:rPr lang="en-US" sz="2200" dirty="0" smtClean="0">
                <a:solidFill>
                  <a:srgbClr val="000000"/>
                </a:solidFill>
              </a:rPr>
              <a:t>Movement developed at the non-profit </a:t>
            </a:r>
            <a:r>
              <a:rPr lang="en-US" sz="2200" dirty="0" smtClean="0">
                <a:solidFill>
                  <a:srgbClr val="000000"/>
                </a:solidFill>
                <a:hlinkClick r:id="rId2"/>
              </a:rPr>
              <a:t>Center for Applied Special Technology (CAST)</a:t>
            </a:r>
            <a:r>
              <a:rPr lang="en-US" sz="2200" dirty="0" smtClean="0">
                <a:solidFill>
                  <a:srgbClr val="000000"/>
                </a:solidFill>
              </a:rPr>
              <a:t>.</a:t>
            </a:r>
          </a:p>
          <a:p>
            <a:r>
              <a:rPr lang="en-US" sz="2200" dirty="0" smtClean="0">
                <a:solidFill>
                  <a:srgbClr val="000000"/>
                </a:solidFill>
              </a:rPr>
              <a:t>“A flexible approach to curriculum design that offers all learners full and equal opportunities to learn.”</a:t>
            </a:r>
          </a:p>
          <a:p>
            <a:endParaRPr lang="en-US" sz="2200" dirty="0" smtClean="0"/>
          </a:p>
        </p:txBody>
      </p:sp>
      <p:sp>
        <p:nvSpPr>
          <p:cNvPr id="4" name="Slide Number Placeholder 3"/>
          <p:cNvSpPr>
            <a:spLocks noGrp="1"/>
          </p:cNvSpPr>
          <p:nvPr>
            <p:ph type="sldNum" sz="quarter" idx="12"/>
          </p:nvPr>
        </p:nvSpPr>
        <p:spPr/>
        <p:txBody>
          <a:bodyPr/>
          <a:lstStyle/>
          <a:p>
            <a:fld id="{50A2839A-B22A-6440-B709-7F07E1B8B9A6}" type="slidenum">
              <a:rPr lang="en-US" smtClean="0"/>
              <a:pPr/>
              <a:t>26</a:t>
            </a:fld>
            <a:endParaRPr lang="en-US"/>
          </a:p>
        </p:txBody>
      </p:sp>
      <p:pic>
        <p:nvPicPr>
          <p:cNvPr id="7" name="Picture 6" descr="Image produced by Wordle software combining words from website of the Center for Applied Special Technology. " title="Wordle including words &quot;UDL,&quot; &quot;engagement,&quot; &quot;MultipleMeans,&quot; &quot;UniversalAccess,&quot; and others"/>
          <p:cNvPicPr>
            <a:picLocks noChangeAspect="1"/>
          </p:cNvPicPr>
          <p:nvPr/>
        </p:nvPicPr>
        <p:blipFill>
          <a:blip r:embed="rId3"/>
          <a:stretch>
            <a:fillRect/>
          </a:stretch>
        </p:blipFill>
        <p:spPr>
          <a:xfrm>
            <a:off x="5434371" y="1032364"/>
            <a:ext cx="3435795" cy="2435238"/>
          </a:xfrm>
          <a:prstGeom prst="rect">
            <a:avLst/>
          </a:prstGeom>
        </p:spPr>
      </p:pic>
      <p:sp>
        <p:nvSpPr>
          <p:cNvPr id="8" name="Content Placeholder 2"/>
          <p:cNvSpPr txBox="1">
            <a:spLocks/>
          </p:cNvSpPr>
          <p:nvPr/>
        </p:nvSpPr>
        <p:spPr>
          <a:xfrm>
            <a:off x="703383" y="3670937"/>
            <a:ext cx="8264474" cy="3143568"/>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rgbClr val="000000"/>
                </a:solidFill>
                <a:effectLst/>
                <a:uLnTx/>
                <a:uFillTx/>
                <a:latin typeface="Avenir Book"/>
                <a:cs typeface="Avenir Book"/>
              </a:rPr>
              <a:t>Provide </a:t>
            </a:r>
            <a:r>
              <a:rPr kumimoji="0" lang="en-US" sz="2200" b="1" i="0" u="none" strike="noStrike" kern="1200" cap="none" spc="0" normalizeH="0" baseline="0" noProof="0" dirty="0" smtClean="0">
                <a:ln>
                  <a:noFill/>
                </a:ln>
                <a:solidFill>
                  <a:srgbClr val="000000"/>
                </a:solidFill>
                <a:effectLst/>
                <a:uLnTx/>
                <a:uFillTx/>
                <a:latin typeface="Avenir Book"/>
                <a:cs typeface="Avenir Book"/>
              </a:rPr>
              <a:t>multiple</a:t>
            </a:r>
            <a:r>
              <a:rPr kumimoji="0" lang="en-US" sz="2200" b="1" i="0" u="none" strike="noStrike" kern="1200" cap="none" spc="0" normalizeH="0" noProof="0" dirty="0" smtClean="0">
                <a:ln>
                  <a:noFill/>
                </a:ln>
                <a:solidFill>
                  <a:srgbClr val="000000"/>
                </a:solidFill>
                <a:effectLst/>
                <a:uLnTx/>
                <a:uFillTx/>
                <a:latin typeface="Avenir Book"/>
                <a:cs typeface="Avenir Book"/>
              </a:rPr>
              <a:t> means of Representation</a:t>
            </a:r>
          </a:p>
          <a:p>
            <a:pPr marL="800100" lvl="1" indent="-342900">
              <a:spcBef>
                <a:spcPct val="20000"/>
              </a:spcBef>
              <a:buFont typeface="Arial"/>
              <a:buChar char="•"/>
            </a:pPr>
            <a:r>
              <a:rPr lang="en-US" sz="2200" dirty="0" smtClean="0">
                <a:solidFill>
                  <a:srgbClr val="000000"/>
                </a:solidFill>
                <a:latin typeface="Avenir Book"/>
                <a:cs typeface="Avenir Book"/>
              </a:rPr>
              <a:t>Vision, hearing, touch</a:t>
            </a:r>
          </a:p>
          <a:p>
            <a:pPr marL="800100" lvl="1" indent="-342900">
              <a:spcBef>
                <a:spcPct val="20000"/>
              </a:spcBef>
              <a:buFont typeface="Arial"/>
              <a:buChar char="•"/>
            </a:pPr>
            <a:r>
              <a:rPr lang="en-US" sz="2200" dirty="0" smtClean="0">
                <a:solidFill>
                  <a:srgbClr val="000000"/>
                </a:solidFill>
                <a:latin typeface="Avenir Book"/>
                <a:cs typeface="Avenir Book"/>
              </a:rPr>
              <a:t>User can make adjustments</a:t>
            </a:r>
            <a:endParaRPr kumimoji="0" lang="en-US" sz="2200" b="0" i="0" u="none" strike="noStrike" kern="1200" cap="none" spc="0" normalizeH="0" noProof="0" dirty="0" smtClean="0">
              <a:ln>
                <a:noFill/>
              </a:ln>
              <a:solidFill>
                <a:srgbClr val="000000"/>
              </a:solidFill>
              <a:effectLst/>
              <a:uLnTx/>
              <a:uFillTx/>
              <a:latin typeface="Avenir Book"/>
              <a:cs typeface="Avenir Book"/>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200" baseline="0" dirty="0" smtClean="0">
                <a:solidFill>
                  <a:srgbClr val="000000"/>
                </a:solidFill>
                <a:latin typeface="Avenir Book"/>
                <a:cs typeface="Avenir Book"/>
              </a:rPr>
              <a:t>Provide</a:t>
            </a:r>
            <a:r>
              <a:rPr lang="en-US" sz="2200" dirty="0" smtClean="0">
                <a:solidFill>
                  <a:srgbClr val="000000"/>
                </a:solidFill>
                <a:latin typeface="Avenir Book"/>
                <a:cs typeface="Avenir Book"/>
              </a:rPr>
              <a:t> </a:t>
            </a:r>
            <a:r>
              <a:rPr lang="en-US" sz="2200" b="1" dirty="0" smtClean="0">
                <a:solidFill>
                  <a:srgbClr val="000000"/>
                </a:solidFill>
                <a:latin typeface="Avenir Book"/>
                <a:cs typeface="Avenir Book"/>
              </a:rPr>
              <a:t>multiple means of Action and Expression</a:t>
            </a:r>
          </a:p>
          <a:p>
            <a:pPr marL="800100" lvl="1" indent="-342900">
              <a:spcBef>
                <a:spcPct val="20000"/>
              </a:spcBef>
              <a:buFont typeface="Arial"/>
              <a:buChar char="•"/>
            </a:pPr>
            <a:r>
              <a:rPr lang="en-US" sz="2200" dirty="0" smtClean="0">
                <a:solidFill>
                  <a:srgbClr val="000000"/>
                </a:solidFill>
                <a:latin typeface="Avenir Book"/>
                <a:cs typeface="Avenir Book"/>
              </a:rPr>
              <a:t>E.g., keyboard alternatives for mouse actions</a:t>
            </a:r>
          </a:p>
          <a:p>
            <a:pPr marL="342900" indent="-342900">
              <a:spcBef>
                <a:spcPct val="20000"/>
              </a:spcBef>
              <a:buFont typeface="Arial"/>
              <a:buChar char="•"/>
            </a:pPr>
            <a:r>
              <a:rPr lang="en-US" sz="2200" dirty="0" smtClean="0">
                <a:solidFill>
                  <a:srgbClr val="000000"/>
                </a:solidFill>
                <a:latin typeface="Avenir Book"/>
                <a:cs typeface="Avenir Book"/>
              </a:rPr>
              <a:t>Provide </a:t>
            </a:r>
            <a:r>
              <a:rPr lang="en-US" sz="2200" b="1" dirty="0" smtClean="0">
                <a:solidFill>
                  <a:srgbClr val="000000"/>
                </a:solidFill>
                <a:latin typeface="Avenir Book"/>
                <a:cs typeface="Avenir Book"/>
              </a:rPr>
              <a:t>multiple means of engagement</a:t>
            </a:r>
          </a:p>
          <a:p>
            <a:pPr marL="800100" lvl="1" indent="-342900">
              <a:spcBef>
                <a:spcPct val="20000"/>
              </a:spcBef>
              <a:buFont typeface="Arial"/>
              <a:buChar char="•"/>
            </a:pPr>
            <a:r>
              <a:rPr lang="en-US" sz="2200" dirty="0" smtClean="0">
                <a:solidFill>
                  <a:srgbClr val="000000"/>
                </a:solidFill>
                <a:latin typeface="Avenir Book"/>
                <a:cs typeface="Avenir Book"/>
              </a:rPr>
              <a:t>Opportunities for personal control</a:t>
            </a:r>
          </a:p>
          <a:p>
            <a:pPr marL="800100" lvl="1" indent="-342900">
              <a:spcBef>
                <a:spcPct val="20000"/>
              </a:spcBef>
              <a:buFont typeface="Arial"/>
              <a:buChar char="•"/>
            </a:pPr>
            <a:endParaRPr lang="en-US" sz="2400" dirty="0" smtClean="0">
              <a:solidFill>
                <a:srgbClr val="000000"/>
              </a:solidFill>
              <a:latin typeface="Avenir Book"/>
              <a:cs typeface="Avenir Book"/>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smtClean="0">
              <a:ln>
                <a:noFill/>
              </a:ln>
              <a:solidFill>
                <a:srgbClr val="000090"/>
              </a:solidFill>
              <a:effectLst/>
              <a:uLnTx/>
              <a:uFillTx/>
              <a:latin typeface="Avenir Book"/>
              <a:ea typeface="+mn-ea"/>
              <a:cs typeface="Avenir Book"/>
            </a:endParaRPr>
          </a:p>
        </p:txBody>
      </p:sp>
    </p:spTree>
    <p:extLst>
      <p:ext uri="{BB962C8B-B14F-4D97-AF65-F5344CB8AC3E}">
        <p14:creationId xmlns:p14="http://schemas.microsoft.com/office/powerpoint/2010/main" val="184428416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1547"/>
            <a:ext cx="8440615" cy="842433"/>
          </a:xfrm>
        </p:spPr>
        <p:txBody>
          <a:bodyPr/>
          <a:lstStyle/>
          <a:p>
            <a:r>
              <a:rPr lang="en-US" dirty="0" smtClean="0"/>
              <a:t>The Universal Design Orchard</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45221920"/>
              </p:ext>
            </p:extLst>
          </p:nvPr>
        </p:nvGraphicFramePr>
        <p:xfrm>
          <a:off x="1018804" y="1025020"/>
          <a:ext cx="7380040" cy="5277762"/>
        </p:xfrm>
        <a:graphic>
          <a:graphicData uri="http://schemas.openxmlformats.org/drawingml/2006/table">
            <a:tbl>
              <a:tblPr firstRow="1" bandRow="1">
                <a:tableStyleId>{5C22544A-7EE6-4342-B048-85BDC9FD1C3A}</a:tableStyleId>
              </a:tblPr>
              <a:tblGrid>
                <a:gridCol w="3690020"/>
                <a:gridCol w="3690020"/>
              </a:tblGrid>
              <a:tr h="403362">
                <a:tc>
                  <a:txBody>
                    <a:bodyPr/>
                    <a:lstStyle/>
                    <a:p>
                      <a:pPr algn="ctr"/>
                      <a:r>
                        <a:rPr lang="en-US" sz="2000" dirty="0" smtClean="0"/>
                        <a:t>Low Hanging Fruit</a:t>
                      </a:r>
                      <a:endParaRPr lang="en-US" sz="2000" dirty="0"/>
                    </a:p>
                  </a:txBody>
                  <a:tcPr marL="99459" marR="99459" marT="49730" marB="49730"/>
                </a:tc>
                <a:tc>
                  <a:txBody>
                    <a:bodyPr/>
                    <a:lstStyle/>
                    <a:p>
                      <a:pPr algn="ctr"/>
                      <a:r>
                        <a:rPr lang="en-US" sz="2000" dirty="0" smtClean="0"/>
                        <a:t>High Hanging Fruit</a:t>
                      </a:r>
                      <a:endParaRPr lang="en-US" sz="2000" dirty="0"/>
                    </a:p>
                  </a:txBody>
                  <a:tcPr marL="99459" marR="99459" marT="49730" marB="49730"/>
                </a:tc>
              </a:tr>
              <a:tr h="4873502">
                <a:tc>
                  <a:txBody>
                    <a:bodyPr/>
                    <a:lstStyle/>
                    <a:p>
                      <a:pPr marL="285750" indent="-285750">
                        <a:buFont typeface="Arial"/>
                        <a:buChar char="•"/>
                      </a:pPr>
                      <a:r>
                        <a:rPr lang="en-US" sz="2000" dirty="0" smtClean="0"/>
                        <a:t>Alt-text to an image</a:t>
                      </a:r>
                    </a:p>
                    <a:p>
                      <a:pPr marL="285750" indent="-285750">
                        <a:buFont typeface="Arial"/>
                        <a:buChar char="•"/>
                      </a:pPr>
                      <a:r>
                        <a:rPr lang="en-US" sz="2000" dirty="0" smtClean="0"/>
                        <a:t>Creating audio/video from a script; including the script</a:t>
                      </a:r>
                    </a:p>
                    <a:p>
                      <a:pPr marL="285750" indent="-285750">
                        <a:buFont typeface="Arial"/>
                        <a:buChar char="•"/>
                      </a:pPr>
                      <a:r>
                        <a:rPr lang="en-US" sz="2000" dirty="0" smtClean="0"/>
                        <a:t>Multiple ways of emphasizing text (not just color)</a:t>
                      </a:r>
                    </a:p>
                    <a:p>
                      <a:pPr marL="285750" indent="-285750">
                        <a:buFont typeface="Arial"/>
                        <a:buChar char="•"/>
                      </a:pPr>
                      <a:r>
                        <a:rPr lang="en-US" sz="2000" dirty="0" smtClean="0"/>
                        <a:t>Providing a text description of a short video.</a:t>
                      </a:r>
                    </a:p>
                    <a:p>
                      <a:pPr marL="285750" indent="-285750">
                        <a:buFont typeface="Arial"/>
                        <a:buChar char="•"/>
                      </a:pPr>
                      <a:r>
                        <a:rPr lang="en-US" sz="2000" dirty="0" smtClean="0"/>
                        <a:t>Making multimedia optional</a:t>
                      </a:r>
                    </a:p>
                    <a:p>
                      <a:pPr marL="285750" indent="-285750">
                        <a:buFont typeface="Arial"/>
                        <a:buChar char="•"/>
                      </a:pPr>
                      <a:r>
                        <a:rPr lang="en-US" sz="2000" dirty="0" smtClean="0"/>
                        <a:t>Self-describing links</a:t>
                      </a:r>
                    </a:p>
                    <a:p>
                      <a:pPr marL="285750" indent="-285750">
                        <a:buFont typeface="Arial"/>
                        <a:buChar char="•"/>
                      </a:pPr>
                      <a:r>
                        <a:rPr lang="en-US" sz="2000" dirty="0" smtClean="0"/>
                        <a:t>Using built-in heading levels</a:t>
                      </a:r>
                    </a:p>
                    <a:p>
                      <a:pPr marL="285750" indent="-285750">
                        <a:buFont typeface="Arial"/>
                        <a:buChar char="•"/>
                      </a:pPr>
                      <a:r>
                        <a:rPr lang="en-US" sz="2000" dirty="0" smtClean="0"/>
                        <a:t>High contrast between font and background</a:t>
                      </a:r>
                    </a:p>
                    <a:p>
                      <a:pPr marL="285750" indent="-285750">
                        <a:buFont typeface="Arial"/>
                        <a:buChar char="•"/>
                      </a:pPr>
                      <a:r>
                        <a:rPr lang="en-US" sz="2000" dirty="0" smtClean="0"/>
                        <a:t>Creating accessible Web pages using built-in</a:t>
                      </a:r>
                      <a:r>
                        <a:rPr lang="en-US" sz="2000" baseline="0" dirty="0" smtClean="0"/>
                        <a:t> LMS editor</a:t>
                      </a:r>
                      <a:endParaRPr lang="en-US" sz="2000" dirty="0" smtClean="0"/>
                    </a:p>
                    <a:p>
                      <a:endParaRPr lang="en-US" sz="2000" dirty="0"/>
                    </a:p>
                  </a:txBody>
                  <a:tcPr marL="99459" marR="99459" marT="49730" marB="49730"/>
                </a:tc>
                <a:tc>
                  <a:txBody>
                    <a:bodyPr/>
                    <a:lstStyle/>
                    <a:p>
                      <a:pPr marL="285750" indent="-285750">
                        <a:buFont typeface="Arial"/>
                        <a:buChar char="•"/>
                      </a:pPr>
                      <a:r>
                        <a:rPr lang="en-US" sz="2000" dirty="0" smtClean="0"/>
                        <a:t>Closed captioning</a:t>
                      </a:r>
                    </a:p>
                    <a:p>
                      <a:pPr marL="285750" indent="-285750">
                        <a:buFont typeface="Arial"/>
                        <a:buChar char="•"/>
                      </a:pPr>
                      <a:r>
                        <a:rPr lang="en-US" sz="2000" dirty="0" smtClean="0"/>
                        <a:t>Audio description</a:t>
                      </a:r>
                    </a:p>
                    <a:p>
                      <a:pPr marL="285750" indent="-285750">
                        <a:buFont typeface="Arial"/>
                        <a:buChar char="•"/>
                      </a:pPr>
                      <a:r>
                        <a:rPr lang="en-US" sz="2000" dirty="0" smtClean="0"/>
                        <a:t>Creating accessible Web pages using external software</a:t>
                      </a:r>
                    </a:p>
                    <a:p>
                      <a:endParaRPr lang="en-US" sz="2000" dirty="0"/>
                    </a:p>
                  </a:txBody>
                  <a:tcPr marL="99459" marR="99459" marT="49730" marB="49730"/>
                </a:tc>
              </a:tr>
            </a:tbl>
          </a:graphicData>
        </a:graphic>
      </p:graphicFrame>
    </p:spTree>
    <p:extLst>
      <p:ext uri="{BB962C8B-B14F-4D97-AF65-F5344CB8AC3E}">
        <p14:creationId xmlns:p14="http://schemas.microsoft.com/office/powerpoint/2010/main" val="363988729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59267"/>
            <a:ext cx="8635999" cy="842433"/>
          </a:xfrm>
        </p:spPr>
        <p:txBody>
          <a:bodyPr>
            <a:noAutofit/>
          </a:bodyPr>
          <a:lstStyle/>
          <a:p>
            <a:r>
              <a:rPr lang="en-US" sz="3400" dirty="0" smtClean="0"/>
              <a:t>Universal Design for Visual Impairments</a:t>
            </a:r>
            <a:endParaRPr lang="en-US" sz="3400" dirty="0"/>
          </a:p>
        </p:txBody>
      </p:sp>
      <p:sp>
        <p:nvSpPr>
          <p:cNvPr id="3" name="Content Placeholder 2"/>
          <p:cNvSpPr>
            <a:spLocks noGrp="1"/>
          </p:cNvSpPr>
          <p:nvPr>
            <p:ph idx="1"/>
          </p:nvPr>
        </p:nvSpPr>
        <p:spPr>
          <a:xfrm>
            <a:off x="846686" y="1473201"/>
            <a:ext cx="7840113" cy="4632728"/>
          </a:xfrm>
        </p:spPr>
        <p:txBody>
          <a:bodyPr>
            <a:normAutofit/>
          </a:bodyPr>
          <a:lstStyle/>
          <a:p>
            <a:r>
              <a:rPr lang="en-US" sz="2600" dirty="0" smtClean="0">
                <a:solidFill>
                  <a:srgbClr val="000000"/>
                </a:solidFill>
              </a:rPr>
              <a:t>Good organization</a:t>
            </a:r>
          </a:p>
          <a:p>
            <a:r>
              <a:rPr lang="en-US" sz="2600" dirty="0" smtClean="0">
                <a:solidFill>
                  <a:srgbClr val="000000"/>
                </a:solidFill>
              </a:rPr>
              <a:t>Hyperlinks</a:t>
            </a:r>
          </a:p>
          <a:p>
            <a:r>
              <a:rPr lang="en-US" sz="2600" dirty="0" smtClean="0">
                <a:solidFill>
                  <a:srgbClr val="000000"/>
                </a:solidFill>
              </a:rPr>
              <a:t>Images that are captioned or described </a:t>
            </a:r>
          </a:p>
          <a:p>
            <a:r>
              <a:rPr lang="en-US" sz="2600" dirty="0" smtClean="0">
                <a:solidFill>
                  <a:srgbClr val="000000"/>
                </a:solidFill>
              </a:rPr>
              <a:t>Good contrast and resizable fonts </a:t>
            </a:r>
          </a:p>
          <a:p>
            <a:r>
              <a:rPr lang="en-US" sz="2600" dirty="0" smtClean="0">
                <a:solidFill>
                  <a:srgbClr val="000000"/>
                </a:solidFill>
              </a:rPr>
              <a:t>Audio narration </a:t>
            </a:r>
          </a:p>
          <a:p>
            <a:r>
              <a:rPr lang="en-US" sz="2600" dirty="0" smtClean="0">
                <a:solidFill>
                  <a:srgbClr val="000000"/>
                </a:solidFill>
              </a:rPr>
              <a:t>Audio description</a:t>
            </a:r>
          </a:p>
          <a:p>
            <a:endParaRPr lang="en-US" dirty="0" smtClean="0">
              <a:solidFill>
                <a:srgbClr val="000000"/>
              </a:solidFill>
            </a:endParaRPr>
          </a:p>
          <a:p>
            <a:pPr marL="0" indent="0">
              <a:buNone/>
            </a:pPr>
            <a:r>
              <a:rPr lang="en-US" i="1" dirty="0">
                <a:solidFill>
                  <a:srgbClr val="000000"/>
                </a:solidFill>
              </a:rPr>
              <a:t>Audio narration can also benefit non-</a:t>
            </a:r>
            <a:r>
              <a:rPr lang="en-US" i="1" dirty="0" smtClean="0">
                <a:solidFill>
                  <a:srgbClr val="000000"/>
                </a:solidFill>
              </a:rPr>
              <a:t>native </a:t>
            </a:r>
            <a:r>
              <a:rPr lang="en-US" i="1" dirty="0">
                <a:solidFill>
                  <a:srgbClr val="000000"/>
                </a:solidFill>
              </a:rPr>
              <a:t>speakers, those with an auditory learning style, and those with senior eyes.</a:t>
            </a:r>
          </a:p>
          <a:p>
            <a:endParaRPr lang="en-US" sz="2400" dirty="0" smtClean="0">
              <a:solidFill>
                <a:srgbClr val="000000"/>
              </a:solidFill>
            </a:endParaRPr>
          </a:p>
        </p:txBody>
      </p:sp>
    </p:spTree>
    <p:extLst>
      <p:ext uri="{BB962C8B-B14F-4D97-AF65-F5344CB8AC3E}">
        <p14:creationId xmlns:p14="http://schemas.microsoft.com/office/powerpoint/2010/main" val="143783487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23" y="145047"/>
            <a:ext cx="8720657" cy="842433"/>
          </a:xfrm>
        </p:spPr>
        <p:txBody>
          <a:bodyPr>
            <a:noAutofit/>
          </a:bodyPr>
          <a:lstStyle/>
          <a:p>
            <a:r>
              <a:rPr lang="en-US" sz="3300" dirty="0" smtClean="0"/>
              <a:t>Universal Design for Hearing Impairments</a:t>
            </a:r>
            <a:endParaRPr lang="en-US" sz="3300" dirty="0"/>
          </a:p>
        </p:txBody>
      </p:sp>
      <p:sp>
        <p:nvSpPr>
          <p:cNvPr id="3" name="Content Placeholder 2"/>
          <p:cNvSpPr>
            <a:spLocks noGrp="1"/>
          </p:cNvSpPr>
          <p:nvPr>
            <p:ph idx="1"/>
          </p:nvPr>
        </p:nvSpPr>
        <p:spPr>
          <a:xfrm>
            <a:off x="703383" y="1384030"/>
            <a:ext cx="7983415" cy="5088273"/>
          </a:xfrm>
        </p:spPr>
        <p:txBody>
          <a:bodyPr>
            <a:normAutofit/>
          </a:bodyPr>
          <a:lstStyle/>
          <a:p>
            <a:pPr>
              <a:spcBef>
                <a:spcPts val="1400"/>
              </a:spcBef>
            </a:pPr>
            <a:r>
              <a:rPr lang="en-US" sz="2600" dirty="0" smtClean="0">
                <a:solidFill>
                  <a:srgbClr val="000000"/>
                </a:solidFill>
              </a:rPr>
              <a:t>Auditory content provided as text</a:t>
            </a:r>
          </a:p>
          <a:p>
            <a:pPr>
              <a:spcBef>
                <a:spcPts val="1400"/>
              </a:spcBef>
            </a:pPr>
            <a:r>
              <a:rPr lang="en-US" sz="2600" dirty="0" smtClean="0">
                <a:solidFill>
                  <a:srgbClr val="000000"/>
                </a:solidFill>
              </a:rPr>
              <a:t>Commercial content that is already captioned!</a:t>
            </a:r>
          </a:p>
          <a:p>
            <a:pPr>
              <a:spcBef>
                <a:spcPts val="1400"/>
              </a:spcBef>
            </a:pPr>
            <a:r>
              <a:rPr lang="en-US" sz="2600" dirty="0" smtClean="0">
                <a:solidFill>
                  <a:srgbClr val="000000"/>
                </a:solidFill>
              </a:rPr>
              <a:t>Lecture capture that includes closed captioning or transcription </a:t>
            </a:r>
          </a:p>
          <a:p>
            <a:pPr>
              <a:spcBef>
                <a:spcPts val="1400"/>
              </a:spcBef>
            </a:pPr>
            <a:r>
              <a:rPr lang="en-US" sz="2600" dirty="0" smtClean="0">
                <a:solidFill>
                  <a:schemeClr val="tx1"/>
                </a:solidFill>
              </a:rPr>
              <a:t>Speech-to-text software to help with captioning.</a:t>
            </a:r>
          </a:p>
          <a:p>
            <a:pPr>
              <a:spcBef>
                <a:spcPts val="1400"/>
              </a:spcBef>
            </a:pPr>
            <a:endParaRPr lang="en-US" sz="2600" dirty="0" smtClean="0">
              <a:solidFill>
                <a:schemeClr val="tx1"/>
              </a:solidFill>
            </a:endParaRPr>
          </a:p>
          <a:p>
            <a:pPr marL="0" indent="0">
              <a:spcBef>
                <a:spcPts val="1400"/>
              </a:spcBef>
              <a:buNone/>
            </a:pPr>
            <a:r>
              <a:rPr lang="en-US" sz="2600" i="1" dirty="0" smtClean="0">
                <a:solidFill>
                  <a:schemeClr val="tx1"/>
                </a:solidFill>
              </a:rPr>
              <a:t>Captioning and transcripts also assist non-native speakers, those who speak different dialects, those with a reading/writing learning style, and those with senior ears.  </a:t>
            </a:r>
          </a:p>
          <a:p>
            <a:endParaRPr lang="en-US" dirty="0"/>
          </a:p>
        </p:txBody>
      </p:sp>
    </p:spTree>
    <p:extLst>
      <p:ext uri="{BB962C8B-B14F-4D97-AF65-F5344CB8AC3E}">
        <p14:creationId xmlns:p14="http://schemas.microsoft.com/office/powerpoint/2010/main" val="367287919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38" y="42184"/>
            <a:ext cx="8408773" cy="909048"/>
          </a:xfrm>
        </p:spPr>
        <p:txBody>
          <a:bodyPr>
            <a:normAutofit/>
          </a:bodyPr>
          <a:lstStyle/>
          <a:p>
            <a:r>
              <a:rPr lang="en-US" dirty="0" smtClean="0"/>
              <a:t>Born Digital</a:t>
            </a:r>
            <a:endParaRPr lang="en-US" dirty="0" smtClean="0">
              <a:solidFill>
                <a:schemeClr val="accent2">
                  <a:lumMod val="75000"/>
                </a:schemeClr>
              </a:solidFill>
            </a:endParaRPr>
          </a:p>
        </p:txBody>
      </p:sp>
      <p:sp>
        <p:nvSpPr>
          <p:cNvPr id="3" name="Content Placeholder 2"/>
          <p:cNvSpPr>
            <a:spLocks noGrp="1"/>
          </p:cNvSpPr>
          <p:nvPr>
            <p:ph idx="1"/>
          </p:nvPr>
        </p:nvSpPr>
        <p:spPr>
          <a:xfrm>
            <a:off x="5041238" y="1031373"/>
            <a:ext cx="3646898" cy="5531496"/>
          </a:xfrm>
        </p:spPr>
        <p:txBody>
          <a:bodyPr>
            <a:normAutofit/>
          </a:bodyPr>
          <a:lstStyle/>
          <a:p>
            <a:r>
              <a:rPr lang="en-US" sz="2600" dirty="0" smtClean="0">
                <a:solidFill>
                  <a:srgbClr val="000000"/>
                </a:solidFill>
              </a:rPr>
              <a:t>Today’s traditional higher </a:t>
            </a:r>
            <a:r>
              <a:rPr lang="en-US" sz="2600" dirty="0" err="1" smtClean="0">
                <a:solidFill>
                  <a:srgbClr val="000000"/>
                </a:solidFill>
              </a:rPr>
              <a:t>ed</a:t>
            </a:r>
            <a:r>
              <a:rPr lang="en-US" sz="2600" dirty="0" smtClean="0">
                <a:solidFill>
                  <a:srgbClr val="000000"/>
                </a:solidFill>
              </a:rPr>
              <a:t> students are digital natives (</a:t>
            </a:r>
            <a:r>
              <a:rPr lang="en-US" sz="2600" dirty="0" err="1" smtClean="0">
                <a:solidFill>
                  <a:srgbClr val="000000"/>
                </a:solidFill>
              </a:rPr>
              <a:t>Prensky</a:t>
            </a:r>
            <a:r>
              <a:rPr lang="en-US" sz="2600" dirty="0" smtClean="0">
                <a:solidFill>
                  <a:srgbClr val="000000"/>
                </a:solidFill>
              </a:rPr>
              <a:t>, 2001).</a:t>
            </a:r>
          </a:p>
          <a:p>
            <a:r>
              <a:rPr lang="en-US" sz="2600" dirty="0" smtClean="0">
                <a:solidFill>
                  <a:srgbClr val="000000"/>
                </a:solidFill>
              </a:rPr>
              <a:t>They were “born digital” (Gasser &amp; Palfrey, 2008). </a:t>
            </a:r>
          </a:p>
          <a:p>
            <a:r>
              <a:rPr lang="en-US" sz="2600" dirty="0" smtClean="0">
                <a:solidFill>
                  <a:srgbClr val="000000"/>
                </a:solidFill>
              </a:rPr>
              <a:t>Most courses were not born digital, but can be converted.</a:t>
            </a:r>
          </a:p>
          <a:p>
            <a:r>
              <a:rPr lang="en-US" sz="2600" dirty="0" smtClean="0">
                <a:solidFill>
                  <a:srgbClr val="000000"/>
                </a:solidFill>
              </a:rPr>
              <a:t>Other courses are born digital from the start.</a:t>
            </a:r>
          </a:p>
          <a:p>
            <a:endParaRPr lang="en-US" dirty="0"/>
          </a:p>
        </p:txBody>
      </p:sp>
      <p:pic>
        <p:nvPicPr>
          <p:cNvPr id="4" name="Picture 3" descr="Black cover with book title &quot;Born Digital: Understanding the First Generation of Digital Natives.&quot; Image is of a hand showing the palm with the pinky displayed in a pixelated &quot;digital&quot; format." title="Book cover of Palfrey and Gasser's Born Digital"/>
          <p:cNvPicPr>
            <a:picLocks noChangeAspect="1"/>
          </p:cNvPicPr>
          <p:nvPr/>
        </p:nvPicPr>
        <p:blipFill>
          <a:blip r:embed="rId2"/>
          <a:stretch>
            <a:fillRect/>
          </a:stretch>
        </p:blipFill>
        <p:spPr>
          <a:xfrm>
            <a:off x="469207" y="1100388"/>
            <a:ext cx="4133516" cy="5554412"/>
          </a:xfrm>
          <a:prstGeom prst="rect">
            <a:avLst/>
          </a:prstGeom>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084" y="59267"/>
            <a:ext cx="8440615" cy="842433"/>
          </a:xfrm>
        </p:spPr>
        <p:txBody>
          <a:bodyPr>
            <a:normAutofit/>
          </a:bodyPr>
          <a:lstStyle/>
          <a:p>
            <a:r>
              <a:rPr lang="en-US" sz="3300" dirty="0" smtClean="0"/>
              <a:t>Universal Design for Motor Impairments</a:t>
            </a:r>
            <a:endParaRPr lang="en-US" sz="3300" dirty="0"/>
          </a:p>
        </p:txBody>
      </p:sp>
      <p:sp>
        <p:nvSpPr>
          <p:cNvPr id="3" name="Content Placeholder 2"/>
          <p:cNvSpPr>
            <a:spLocks noGrp="1"/>
          </p:cNvSpPr>
          <p:nvPr>
            <p:ph idx="1"/>
          </p:nvPr>
        </p:nvSpPr>
        <p:spPr>
          <a:xfrm>
            <a:off x="703384" y="1549637"/>
            <a:ext cx="7788275" cy="4525963"/>
          </a:xfrm>
        </p:spPr>
        <p:txBody>
          <a:bodyPr>
            <a:normAutofit/>
          </a:bodyPr>
          <a:lstStyle/>
          <a:p>
            <a:r>
              <a:rPr lang="en-US" sz="2600" dirty="0" smtClean="0">
                <a:solidFill>
                  <a:srgbClr val="000000"/>
                </a:solidFill>
              </a:rPr>
              <a:t>Streamline the movement necessary to navigate pages.</a:t>
            </a:r>
          </a:p>
          <a:p>
            <a:r>
              <a:rPr lang="en-US" sz="2600" dirty="0" smtClean="0">
                <a:solidFill>
                  <a:srgbClr val="000000"/>
                </a:solidFill>
              </a:rPr>
              <a:t>Minimize the need for scrollbars.</a:t>
            </a:r>
          </a:p>
          <a:p>
            <a:r>
              <a:rPr lang="en-US" sz="2600" dirty="0" smtClean="0">
                <a:solidFill>
                  <a:srgbClr val="000000"/>
                </a:solidFill>
              </a:rPr>
              <a:t>Identify all titles, headings, and links so that navigation is not mouse-dependent.</a:t>
            </a:r>
          </a:p>
          <a:p>
            <a:endParaRPr lang="en-US" sz="2600" dirty="0" smtClean="0">
              <a:solidFill>
                <a:srgbClr val="000000"/>
              </a:solidFill>
            </a:endParaRPr>
          </a:p>
          <a:p>
            <a:pPr marL="0" indent="0">
              <a:buNone/>
            </a:pPr>
            <a:r>
              <a:rPr lang="en-US" sz="2600" i="1" dirty="0" smtClean="0">
                <a:solidFill>
                  <a:srgbClr val="000000"/>
                </a:solidFill>
              </a:rPr>
              <a:t>This also assists those with arm casts or those with senior bones.  </a:t>
            </a:r>
          </a:p>
          <a:p>
            <a:endParaRPr lang="en-US" dirty="0"/>
          </a:p>
        </p:txBody>
      </p:sp>
    </p:spTree>
    <p:extLst>
      <p:ext uri="{BB962C8B-B14F-4D97-AF65-F5344CB8AC3E}">
        <p14:creationId xmlns:p14="http://schemas.microsoft.com/office/powerpoint/2010/main" val="40064082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284" y="110067"/>
            <a:ext cx="8440615" cy="842433"/>
          </a:xfrm>
        </p:spPr>
        <p:txBody>
          <a:bodyPr>
            <a:normAutofit fontScale="90000"/>
          </a:bodyPr>
          <a:lstStyle/>
          <a:p>
            <a:r>
              <a:rPr lang="en-US" dirty="0" smtClean="0"/>
              <a:t>Universal Design for Cognitive Disabilities</a:t>
            </a:r>
            <a:endParaRPr lang="en-US" dirty="0"/>
          </a:p>
        </p:txBody>
      </p:sp>
      <p:sp>
        <p:nvSpPr>
          <p:cNvPr id="3" name="Content Placeholder 2"/>
          <p:cNvSpPr>
            <a:spLocks noGrp="1"/>
          </p:cNvSpPr>
          <p:nvPr>
            <p:ph idx="1"/>
          </p:nvPr>
        </p:nvSpPr>
        <p:spPr>
          <a:xfrm>
            <a:off x="803487" y="1453320"/>
            <a:ext cx="8056105" cy="4953000"/>
          </a:xfrm>
        </p:spPr>
        <p:txBody>
          <a:bodyPr>
            <a:normAutofit/>
          </a:bodyPr>
          <a:lstStyle/>
          <a:p>
            <a:r>
              <a:rPr lang="en-US" sz="2600" dirty="0" smtClean="0">
                <a:solidFill>
                  <a:srgbClr val="000000"/>
                </a:solidFill>
              </a:rPr>
              <a:t>Make sure navigation is consistent.</a:t>
            </a:r>
          </a:p>
          <a:p>
            <a:r>
              <a:rPr lang="en-US" sz="2600" dirty="0" smtClean="0">
                <a:solidFill>
                  <a:srgbClr val="000000"/>
                </a:solidFill>
              </a:rPr>
              <a:t>Break up long blocks of texts with headings and paragraphs.</a:t>
            </a:r>
          </a:p>
          <a:p>
            <a:r>
              <a:rPr lang="en-US" sz="2600" dirty="0" smtClean="0">
                <a:solidFill>
                  <a:srgbClr val="000000"/>
                </a:solidFill>
              </a:rPr>
              <a:t>Provide adequate descriptions of visual elements.</a:t>
            </a:r>
          </a:p>
          <a:p>
            <a:r>
              <a:rPr lang="en-US" sz="2600" dirty="0" smtClean="0">
                <a:solidFill>
                  <a:srgbClr val="000000"/>
                </a:solidFill>
              </a:rPr>
              <a:t>Avoid distracting elements, e.g., blinking and buzzing text or images. These can also trigger seizures.</a:t>
            </a:r>
          </a:p>
          <a:p>
            <a:endParaRPr lang="en-US" sz="2600" dirty="0" smtClean="0">
              <a:solidFill>
                <a:srgbClr val="000000"/>
              </a:solidFill>
            </a:endParaRPr>
          </a:p>
          <a:p>
            <a:pPr marL="0" indent="0">
              <a:buNone/>
            </a:pPr>
            <a:r>
              <a:rPr lang="en-US" sz="2600" i="1" dirty="0" smtClean="0">
                <a:solidFill>
                  <a:srgbClr val="000000"/>
                </a:solidFill>
              </a:rPr>
              <a:t>Making content available in multiple formats helps those with a dominant learning style who achieve success by accessing information in specific ways. </a:t>
            </a:r>
            <a:endParaRPr lang="en-US" sz="2600" i="1" dirty="0">
              <a:solidFill>
                <a:srgbClr val="000000"/>
              </a:solidFill>
            </a:endParaRPr>
          </a:p>
        </p:txBody>
      </p:sp>
    </p:spTree>
    <p:extLst>
      <p:ext uri="{BB962C8B-B14F-4D97-AF65-F5344CB8AC3E}">
        <p14:creationId xmlns:p14="http://schemas.microsoft.com/office/powerpoint/2010/main" val="25217236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4393"/>
            <a:ext cx="8440615" cy="842433"/>
          </a:xfrm>
        </p:spPr>
        <p:txBody>
          <a:bodyPr/>
          <a:lstStyle/>
          <a:p>
            <a:r>
              <a:rPr lang="en-US" dirty="0" smtClean="0"/>
              <a:t>Potential, fear, cost…</a:t>
            </a:r>
            <a:endParaRPr lang="en-US" dirty="0"/>
          </a:p>
        </p:txBody>
      </p:sp>
      <p:sp>
        <p:nvSpPr>
          <p:cNvPr id="3" name="Content Placeholder 2"/>
          <p:cNvSpPr>
            <a:spLocks noGrp="1"/>
          </p:cNvSpPr>
          <p:nvPr>
            <p:ph idx="1"/>
          </p:nvPr>
        </p:nvSpPr>
        <p:spPr>
          <a:xfrm>
            <a:off x="581609" y="913383"/>
            <a:ext cx="8295767" cy="1278739"/>
          </a:xfrm>
        </p:spPr>
        <p:txBody>
          <a:bodyPr>
            <a:normAutofit/>
          </a:bodyPr>
          <a:lstStyle/>
          <a:p>
            <a:pPr>
              <a:spcAft>
                <a:spcPts val="600"/>
              </a:spcAft>
            </a:pPr>
            <a:r>
              <a:rPr lang="en-US" dirty="0" smtClean="0">
                <a:solidFill>
                  <a:srgbClr val="000000"/>
                </a:solidFill>
              </a:rPr>
              <a:t>“Online learning has the potential to provide a learning space that is fully accessible to the formerly print disabled without compromising its quality.”</a:t>
            </a:r>
          </a:p>
        </p:txBody>
      </p:sp>
      <p:sp>
        <p:nvSpPr>
          <p:cNvPr id="4" name="Slide Number Placeholder 3"/>
          <p:cNvSpPr>
            <a:spLocks noGrp="1"/>
          </p:cNvSpPr>
          <p:nvPr>
            <p:ph type="sldNum" sz="quarter" idx="12"/>
          </p:nvPr>
        </p:nvSpPr>
        <p:spPr/>
        <p:txBody>
          <a:bodyPr/>
          <a:lstStyle/>
          <a:p>
            <a:fld id="{50A2839A-B22A-6440-B709-7F07E1B8B9A6}" type="slidenum">
              <a:rPr lang="en-US" smtClean="0"/>
              <a:pPr/>
              <a:t>32</a:t>
            </a:fld>
            <a:endParaRPr lang="en-US"/>
          </a:p>
        </p:txBody>
      </p:sp>
      <p:sp>
        <p:nvSpPr>
          <p:cNvPr id="6" name="Content Placeholder 2"/>
          <p:cNvSpPr txBox="1">
            <a:spLocks/>
          </p:cNvSpPr>
          <p:nvPr/>
        </p:nvSpPr>
        <p:spPr>
          <a:xfrm>
            <a:off x="581608" y="2216127"/>
            <a:ext cx="5061691" cy="2214452"/>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400" b="0" i="0" u="none" strike="noStrike" kern="1200" cap="none" spc="0" normalizeH="0" baseline="0" noProof="0" dirty="0" smtClean="0">
                <a:ln>
                  <a:noFill/>
                </a:ln>
                <a:solidFill>
                  <a:srgbClr val="000000"/>
                </a:solidFill>
                <a:effectLst/>
                <a:uLnTx/>
                <a:uFillTx/>
                <a:latin typeface="Avenir Book"/>
                <a:ea typeface="+mn-ea"/>
                <a:cs typeface="Avenir Book"/>
              </a:rPr>
              <a:t>“Administrators fear that the process will be unduly expensive. And faculty fear that providing for these students will mean that they have to become information technology experts.”</a:t>
            </a:r>
            <a:endParaRPr kumimoji="0" lang="en-US" sz="2400" b="0" i="0" u="none" strike="noStrike" kern="1200" cap="none" spc="0" normalizeH="0" baseline="0" noProof="0" dirty="0">
              <a:ln>
                <a:noFill/>
              </a:ln>
              <a:solidFill>
                <a:srgbClr val="000000"/>
              </a:solidFill>
              <a:effectLst/>
              <a:uLnTx/>
              <a:uFillTx/>
              <a:latin typeface="Avenir Book"/>
              <a:ea typeface="+mn-ea"/>
              <a:cs typeface="Avenir Book"/>
            </a:endParaRPr>
          </a:p>
        </p:txBody>
      </p:sp>
      <p:sp>
        <p:nvSpPr>
          <p:cNvPr id="7" name="Content Placeholder 2"/>
          <p:cNvSpPr txBox="1">
            <a:spLocks/>
          </p:cNvSpPr>
          <p:nvPr/>
        </p:nvSpPr>
        <p:spPr>
          <a:xfrm>
            <a:off x="581609" y="4654662"/>
            <a:ext cx="8417538" cy="2173059"/>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600"/>
              </a:spcAft>
              <a:buClrTx/>
              <a:buSzTx/>
              <a:buFont typeface="Arial"/>
              <a:buChar char="•"/>
              <a:tabLst/>
              <a:defRPr/>
            </a:pPr>
            <a:r>
              <a:rPr kumimoji="0" lang="en-US" sz="2400" b="0" i="0" u="none" strike="noStrike" kern="1200" cap="none" spc="0" normalizeH="0" baseline="0" noProof="0" dirty="0" smtClean="0">
                <a:ln>
                  <a:noFill/>
                </a:ln>
                <a:effectLst/>
                <a:uLnTx/>
                <a:uFillTx/>
                <a:latin typeface="Avenir Book"/>
                <a:ea typeface="+mn-ea"/>
                <a:cs typeface="Avenir Book"/>
              </a:rPr>
              <a:t>“Creating online content that is accessible to students with disabilities is much easier—and probably far less expensive—than people fear.”</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effectLst/>
                <a:uLnTx/>
                <a:uFillTx/>
                <a:latin typeface="Avenir Book"/>
                <a:ea typeface="+mn-ea"/>
                <a:cs typeface="Avenir Book"/>
              </a:rPr>
              <a:t>--Norman Coombs. 2012. </a:t>
            </a:r>
            <a:r>
              <a:rPr kumimoji="0" lang="en-US" sz="2400" b="0" i="1" u="none" strike="noStrike" kern="1200" cap="none" spc="0" normalizeH="0" baseline="0" noProof="0" dirty="0" smtClean="0">
                <a:ln>
                  <a:noFill/>
                </a:ln>
                <a:effectLst/>
                <a:uLnTx/>
                <a:uFillTx/>
                <a:latin typeface="Avenir Book"/>
                <a:ea typeface="+mn-ea"/>
                <a:cs typeface="Avenir Book"/>
              </a:rPr>
              <a:t>Making Online Teaching Accessible</a:t>
            </a:r>
            <a:r>
              <a:rPr kumimoji="0" lang="en-US" sz="2400" b="0" i="0" u="none" strike="noStrike" kern="1200" cap="none" spc="0" normalizeH="0" baseline="0" noProof="0" dirty="0" smtClean="0">
                <a:ln>
                  <a:noFill/>
                </a:ln>
                <a:effectLst/>
                <a:uLnTx/>
                <a:uFillTx/>
                <a:latin typeface="Avenir Book"/>
                <a:ea typeface="+mn-ea"/>
                <a:cs typeface="Avenir Book"/>
              </a:rPr>
              <a:t>, pp ix-</a:t>
            </a:r>
            <a:r>
              <a:rPr kumimoji="0" lang="en-US" sz="2400" b="0" i="0" u="none" strike="noStrike" kern="1200" cap="none" spc="0" normalizeH="0" baseline="0" noProof="0" dirty="0" err="1" smtClean="0">
                <a:ln>
                  <a:noFill/>
                </a:ln>
                <a:effectLst/>
                <a:uLnTx/>
                <a:uFillTx/>
                <a:latin typeface="Avenir Book"/>
                <a:ea typeface="+mn-ea"/>
                <a:cs typeface="Avenir Book"/>
              </a:rPr>
              <a:t>x</a:t>
            </a:r>
            <a:endParaRPr kumimoji="0" lang="en-US" sz="2400" b="0" i="0" u="none" strike="noStrike" kern="1200" cap="none" spc="0" normalizeH="0" baseline="0" noProof="0" dirty="0">
              <a:ln>
                <a:noFill/>
              </a:ln>
              <a:effectLst/>
              <a:uLnTx/>
              <a:uFillTx/>
              <a:latin typeface="Avenir Book"/>
              <a:ea typeface="+mn-ea"/>
              <a:cs typeface="Avenir Book"/>
            </a:endParaRPr>
          </a:p>
        </p:txBody>
      </p:sp>
      <p:sp>
        <p:nvSpPr>
          <p:cNvPr id="9" name="Rectangle 8"/>
          <p:cNvSpPr/>
          <p:nvPr/>
        </p:nvSpPr>
        <p:spPr>
          <a:xfrm>
            <a:off x="5499100" y="4361073"/>
            <a:ext cx="3627047" cy="307777"/>
          </a:xfrm>
          <a:prstGeom prst="rect">
            <a:avLst/>
          </a:prstGeom>
        </p:spPr>
        <p:txBody>
          <a:bodyPr wrap="square">
            <a:spAutoFit/>
          </a:bodyPr>
          <a:lstStyle/>
          <a:p>
            <a:pPr algn="ctr"/>
            <a:r>
              <a:rPr lang="en-US" sz="1400" dirty="0" smtClean="0"/>
              <a:t>Image of </a:t>
            </a:r>
            <a:r>
              <a:rPr lang="en-US" sz="1400" dirty="0" err="1" smtClean="0"/>
              <a:t>Jevack</a:t>
            </a:r>
            <a:r>
              <a:rPr lang="en-US" sz="1400" dirty="0" smtClean="0"/>
              <a:t> and Varonis by Jamie Newhall </a:t>
            </a:r>
            <a:endParaRPr lang="en-US" sz="1400" dirty="0"/>
          </a:p>
        </p:txBody>
      </p:sp>
      <p:pic>
        <p:nvPicPr>
          <p:cNvPr id="8" name="Picture 7" descr="A black-and-white image of presentation co-authors Jillian Jevack and Litsa Varonis feigning fright. Their eyes are wide open and their hands are to their faces partially covering their mouths." title="Image of co-authors Jillian Jevack and Litsa Varonis feigning frigh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3299" y="2165327"/>
            <a:ext cx="3355847" cy="2238980"/>
          </a:xfrm>
          <a:prstGeom prst="rect">
            <a:avLst/>
          </a:prstGeom>
        </p:spPr>
      </p:pic>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3092"/>
            <a:ext cx="8440615" cy="842433"/>
          </a:xfrm>
        </p:spPr>
        <p:txBody>
          <a:bodyPr/>
          <a:lstStyle/>
          <a:p>
            <a:r>
              <a:rPr lang="en-US" dirty="0" smtClean="0"/>
              <a:t>…and self-reliance</a:t>
            </a:r>
            <a:endParaRPr lang="en-US" dirty="0"/>
          </a:p>
        </p:txBody>
      </p:sp>
      <p:sp>
        <p:nvSpPr>
          <p:cNvPr id="3" name="Content Placeholder 2"/>
          <p:cNvSpPr>
            <a:spLocks noGrp="1"/>
          </p:cNvSpPr>
          <p:nvPr>
            <p:ph idx="1"/>
          </p:nvPr>
        </p:nvSpPr>
        <p:spPr>
          <a:xfrm>
            <a:off x="3896801" y="1443567"/>
            <a:ext cx="4789997" cy="4679462"/>
          </a:xfrm>
        </p:spPr>
        <p:txBody>
          <a:bodyPr>
            <a:normAutofit/>
          </a:bodyPr>
          <a:lstStyle/>
          <a:p>
            <a:r>
              <a:rPr lang="en-US" dirty="0" smtClean="0">
                <a:solidFill>
                  <a:srgbClr val="000000"/>
                </a:solidFill>
              </a:rPr>
              <a:t>“I believe that creating accessible online learning experiences for students with disabilities can do even more than give them a quality education—it can empower them to becomes stronger, more self-reliant people.”</a:t>
            </a:r>
          </a:p>
          <a:p>
            <a:pPr>
              <a:buNone/>
            </a:pPr>
            <a:endParaRPr lang="en-US" dirty="0" smtClean="0">
              <a:solidFill>
                <a:srgbClr val="000000"/>
              </a:solidFill>
            </a:endParaRPr>
          </a:p>
          <a:p>
            <a:pPr lvl="0">
              <a:buNone/>
            </a:pPr>
            <a:r>
              <a:rPr lang="en-US" dirty="0" smtClean="0">
                <a:solidFill>
                  <a:srgbClr val="000000"/>
                </a:solidFill>
              </a:rPr>
              <a:t>--Norman Coombs. 2012. </a:t>
            </a:r>
            <a:r>
              <a:rPr lang="en-US" i="1" dirty="0" smtClean="0">
                <a:solidFill>
                  <a:srgbClr val="000000"/>
                </a:solidFill>
              </a:rPr>
              <a:t>Making Online Teaching Accessible</a:t>
            </a:r>
            <a:r>
              <a:rPr lang="en-US" dirty="0" smtClean="0">
                <a:solidFill>
                  <a:srgbClr val="000000"/>
                </a:solidFill>
              </a:rPr>
              <a:t>, </a:t>
            </a:r>
            <a:r>
              <a:rPr lang="en-US" dirty="0" err="1" smtClean="0">
                <a:solidFill>
                  <a:srgbClr val="000000"/>
                </a:solidFill>
              </a:rPr>
              <a:t>p</a:t>
            </a:r>
            <a:r>
              <a:rPr lang="en-US" dirty="0" smtClean="0">
                <a:solidFill>
                  <a:srgbClr val="000000"/>
                </a:solidFill>
              </a:rPr>
              <a:t>. xiii.</a:t>
            </a:r>
          </a:p>
        </p:txBody>
      </p:sp>
      <p:sp>
        <p:nvSpPr>
          <p:cNvPr id="4" name="Slide Number Placeholder 3"/>
          <p:cNvSpPr>
            <a:spLocks noGrp="1"/>
          </p:cNvSpPr>
          <p:nvPr>
            <p:ph type="sldNum" sz="quarter" idx="12"/>
          </p:nvPr>
        </p:nvSpPr>
        <p:spPr/>
        <p:txBody>
          <a:bodyPr/>
          <a:lstStyle/>
          <a:p>
            <a:fld id="{50A2839A-B22A-6440-B709-7F07E1B8B9A6}" type="slidenum">
              <a:rPr lang="en-US" smtClean="0"/>
              <a:pPr/>
              <a:t>33</a:t>
            </a:fld>
            <a:endParaRPr lang="en-US" dirty="0"/>
          </a:p>
        </p:txBody>
      </p:sp>
      <p:pic>
        <p:nvPicPr>
          <p:cNvPr id="5" name="Picture 4" descr="A black and white drawing depicts a plant with a &quot;face&quot; holding a hoe with one leaf and a watering can with another. It is watering its own roots with the watering can, depicing self-reliance. From the website of incharacter.org." title="Image, graphic of plant watering itself"/>
          <p:cNvPicPr>
            <a:picLocks noChangeAspect="1"/>
          </p:cNvPicPr>
          <p:nvPr/>
        </p:nvPicPr>
        <p:blipFill>
          <a:blip r:embed="rId2"/>
          <a:stretch>
            <a:fillRect/>
          </a:stretch>
        </p:blipFill>
        <p:spPr>
          <a:xfrm>
            <a:off x="721801" y="1143000"/>
            <a:ext cx="3175000" cy="5245100"/>
          </a:xfrm>
          <a:prstGeom prst="rect">
            <a:avLst/>
          </a:prstGeom>
        </p:spPr>
      </p:pic>
      <p:sp>
        <p:nvSpPr>
          <p:cNvPr id="6" name="Rectangle 5"/>
          <p:cNvSpPr/>
          <p:nvPr/>
        </p:nvSpPr>
        <p:spPr>
          <a:xfrm>
            <a:off x="652583" y="6447908"/>
            <a:ext cx="7707791" cy="369332"/>
          </a:xfrm>
          <a:prstGeom prst="rect">
            <a:avLst/>
          </a:prstGeom>
        </p:spPr>
        <p:txBody>
          <a:bodyPr wrap="square">
            <a:spAutoFit/>
          </a:bodyPr>
          <a:lstStyle/>
          <a:p>
            <a:pPr>
              <a:buNone/>
            </a:pPr>
            <a:r>
              <a:rPr lang="en-US" dirty="0" smtClean="0">
                <a:hlinkClick r:id="rId3"/>
              </a:rPr>
              <a:t> </a:t>
            </a:r>
            <a:r>
              <a:rPr lang="en-US" i="1" dirty="0"/>
              <a:t>Artwork © Roger </a:t>
            </a:r>
            <a:r>
              <a:rPr lang="en-US" i="1" dirty="0" smtClean="0"/>
              <a:t>Xavier, </a:t>
            </a:r>
            <a:r>
              <a:rPr lang="en-US" i="1" dirty="0" smtClean="0">
                <a:hlinkClick r:id="rId4"/>
              </a:rPr>
              <a:t>http://www.rogerxavier.com</a:t>
            </a:r>
            <a:r>
              <a:rPr lang="en-US" i="1" dirty="0" smtClean="0"/>
              <a:t>     Used with permission </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Idealist Perspective</a:t>
            </a:r>
            <a:endParaRPr lang="en-US" dirty="0"/>
          </a:p>
        </p:txBody>
      </p:sp>
      <p:sp>
        <p:nvSpPr>
          <p:cNvPr id="3" name="Content Placeholder 2"/>
          <p:cNvSpPr>
            <a:spLocks noGrp="1"/>
          </p:cNvSpPr>
          <p:nvPr>
            <p:ph idx="1"/>
          </p:nvPr>
        </p:nvSpPr>
        <p:spPr>
          <a:xfrm>
            <a:off x="901700" y="2273300"/>
            <a:ext cx="7670800" cy="1032933"/>
          </a:xfrm>
        </p:spPr>
        <p:txBody>
          <a:bodyPr>
            <a:normAutofit fontScale="85000" lnSpcReduction="20000"/>
          </a:bodyPr>
          <a:lstStyle/>
          <a:p>
            <a:r>
              <a:rPr lang="en-US" sz="2600" dirty="0" smtClean="0">
                <a:solidFill>
                  <a:srgbClr val="000000"/>
                </a:solidFill>
              </a:rPr>
              <a:t>All online courses should be totally accessible.</a:t>
            </a:r>
          </a:p>
          <a:p>
            <a:r>
              <a:rPr lang="en-US" sz="2600" dirty="0" smtClean="0">
                <a:solidFill>
                  <a:srgbClr val="000000"/>
                </a:solidFill>
              </a:rPr>
              <a:t>Standard 8.3 should be a 3-point standard in the Quality Matters Higher Ed rubric.</a:t>
            </a:r>
          </a:p>
          <a:p>
            <a:pPr>
              <a:buNone/>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34</a:t>
            </a:fld>
            <a:endParaRPr lang="en-US"/>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2019300"/>
            <a:ext cx="6738908" cy="2628862"/>
          </a:xfrm>
        </p:spPr>
        <p:txBody>
          <a:bodyPr>
            <a:normAutofit fontScale="90000"/>
          </a:bodyPr>
          <a:lstStyle/>
          <a:p>
            <a:r>
              <a:rPr lang="en-US" sz="4400" dirty="0" smtClean="0">
                <a:latin typeface="Avenir Book"/>
                <a:cs typeface="Avenir Book"/>
              </a:rPr>
              <a:t>2. The Realist Perspective:</a:t>
            </a:r>
            <a:br>
              <a:rPr lang="en-US" sz="4400" dirty="0" smtClean="0">
                <a:latin typeface="Avenir Book"/>
                <a:cs typeface="Avenir Book"/>
              </a:rPr>
            </a:br>
            <a:r>
              <a:rPr lang="en-US" sz="4400" b="0" dirty="0" smtClean="0">
                <a:latin typeface="Avenir Book"/>
                <a:cs typeface="Avenir Book"/>
              </a:rPr>
              <a:t>Anything that </a:t>
            </a:r>
            <a:r>
              <a:rPr lang="en-US" sz="4400" dirty="0" smtClean="0">
                <a:latin typeface="Avenir Book"/>
                <a:cs typeface="Avenir Book"/>
              </a:rPr>
              <a:t>can</a:t>
            </a:r>
            <a:r>
              <a:rPr lang="en-US" sz="4400" b="0" dirty="0" smtClean="0">
                <a:latin typeface="Avenir Book"/>
                <a:cs typeface="Avenir Book"/>
              </a:rPr>
              <a:t> be done based on what is real at the moment</a:t>
            </a:r>
            <a:endParaRPr lang="en-US" sz="4400" b="0" dirty="0">
              <a:latin typeface="Avenir Book"/>
              <a:cs typeface="Avenir Book"/>
            </a:endParaRPr>
          </a:p>
        </p:txBody>
      </p:sp>
      <p:sp>
        <p:nvSpPr>
          <p:cNvPr id="5" name="Subtitle 4"/>
          <p:cNvSpPr>
            <a:spLocks noGrp="1"/>
          </p:cNvSpPr>
          <p:nvPr>
            <p:ph type="subTitle" idx="1"/>
          </p:nvPr>
        </p:nvSpPr>
        <p:spPr>
          <a:xfrm>
            <a:off x="1719292" y="5052880"/>
            <a:ext cx="6738908" cy="560520"/>
          </a:xfrm>
        </p:spPr>
        <p:txBody>
          <a:bodyPr/>
          <a:lstStyle/>
          <a:p>
            <a:endParaRPr lang="en-US" dirty="0"/>
          </a:p>
        </p:txBody>
      </p:sp>
    </p:spTree>
    <p:extLst>
      <p:ext uri="{BB962C8B-B14F-4D97-AF65-F5344CB8AC3E}">
        <p14:creationId xmlns:p14="http://schemas.microsoft.com/office/powerpoint/2010/main" val="217936359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48167"/>
            <a:ext cx="8440615" cy="842433"/>
          </a:xfrm>
        </p:spPr>
        <p:txBody>
          <a:bodyPr/>
          <a:lstStyle/>
          <a:p>
            <a:r>
              <a:rPr lang="en-US" dirty="0" smtClean="0"/>
              <a:t>A Composite Scenario</a:t>
            </a:r>
            <a:endParaRPr lang="en-US" dirty="0"/>
          </a:p>
        </p:txBody>
      </p:sp>
      <p:sp>
        <p:nvSpPr>
          <p:cNvPr id="3" name="Content Placeholder 2"/>
          <p:cNvSpPr>
            <a:spLocks noGrp="1"/>
          </p:cNvSpPr>
          <p:nvPr>
            <p:ph idx="1"/>
          </p:nvPr>
        </p:nvSpPr>
        <p:spPr/>
        <p:txBody>
          <a:bodyPr/>
          <a:lstStyle/>
          <a:p>
            <a:r>
              <a:rPr lang="en-US" dirty="0" smtClean="0">
                <a:solidFill>
                  <a:srgbClr val="000000"/>
                </a:solidFill>
              </a:rPr>
              <a:t>Fictional, but these scenes are based on true stories.</a:t>
            </a:r>
          </a:p>
          <a:p>
            <a:r>
              <a:rPr lang="en-US" dirty="0" smtClean="0">
                <a:solidFill>
                  <a:srgbClr val="000000"/>
                </a:solidFill>
              </a:rPr>
              <a:t>Cast</a:t>
            </a:r>
          </a:p>
          <a:p>
            <a:pPr lvl="1"/>
            <a:r>
              <a:rPr lang="en-US" dirty="0" smtClean="0">
                <a:solidFill>
                  <a:srgbClr val="000000"/>
                </a:solidFill>
              </a:rPr>
              <a:t>Narrator: Jillian</a:t>
            </a:r>
          </a:p>
          <a:p>
            <a:pPr lvl="1"/>
            <a:r>
              <a:rPr lang="en-US" dirty="0" smtClean="0">
                <a:solidFill>
                  <a:srgbClr val="000000"/>
                </a:solidFill>
              </a:rPr>
              <a:t>Professor: Tim</a:t>
            </a:r>
          </a:p>
          <a:p>
            <a:pPr lvl="1"/>
            <a:r>
              <a:rPr lang="en-US" dirty="0" smtClean="0">
                <a:solidFill>
                  <a:srgbClr val="000000"/>
                </a:solidFill>
              </a:rPr>
              <a:t>Dual role of Dean and Director of Office of Accessibility: Litsa</a:t>
            </a:r>
            <a:endParaRPr lang="en-US"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36</a:t>
            </a:fld>
            <a:endParaRPr lang="en-US" dirty="0"/>
          </a:p>
        </p:txBody>
      </p:sp>
    </p:spTree>
    <p:extLst>
      <p:ext uri="{BB962C8B-B14F-4D97-AF65-F5344CB8AC3E}">
        <p14:creationId xmlns:p14="http://schemas.microsoft.com/office/powerpoint/2010/main" val="114792958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97367"/>
            <a:ext cx="8440615" cy="842433"/>
          </a:xfrm>
        </p:spPr>
        <p:txBody>
          <a:bodyPr>
            <a:normAutofit/>
          </a:bodyPr>
          <a:lstStyle/>
          <a:p>
            <a:r>
              <a:rPr lang="en-US" dirty="0" smtClean="0"/>
              <a:t>Scene 1: Dean’s Office</a:t>
            </a:r>
            <a:endParaRPr lang="en-US" dirty="0"/>
          </a:p>
        </p:txBody>
      </p:sp>
      <p:sp>
        <p:nvSpPr>
          <p:cNvPr id="3" name="Content Placeholder 2"/>
          <p:cNvSpPr>
            <a:spLocks noGrp="1"/>
          </p:cNvSpPr>
          <p:nvPr>
            <p:ph idx="1"/>
          </p:nvPr>
        </p:nvSpPr>
        <p:spPr>
          <a:xfrm>
            <a:off x="703383" y="1168400"/>
            <a:ext cx="7983415" cy="5181600"/>
          </a:xfrm>
        </p:spPr>
        <p:txBody>
          <a:bodyPr>
            <a:noAutofit/>
          </a:bodyPr>
          <a:lstStyle/>
          <a:p>
            <a:pPr marL="0" indent="0">
              <a:buNone/>
            </a:pPr>
            <a:r>
              <a:rPr lang="en-US" sz="2000" i="1" dirty="0" smtClean="0">
                <a:solidFill>
                  <a:srgbClr val="000000"/>
                </a:solidFill>
              </a:rPr>
              <a:t>The Dean </a:t>
            </a:r>
            <a:r>
              <a:rPr lang="en-US" sz="2000" i="1" dirty="0">
                <a:solidFill>
                  <a:srgbClr val="000000"/>
                </a:solidFill>
              </a:rPr>
              <a:t>is seated behind a </a:t>
            </a:r>
            <a:r>
              <a:rPr lang="en-US" sz="2000" i="1" dirty="0" smtClean="0">
                <a:solidFill>
                  <a:srgbClr val="000000"/>
                </a:solidFill>
              </a:rPr>
              <a:t>table. The Professor comes </a:t>
            </a:r>
            <a:r>
              <a:rPr lang="en-US" sz="2000" i="1" dirty="0">
                <a:solidFill>
                  <a:srgbClr val="000000"/>
                </a:solidFill>
              </a:rPr>
              <a:t>up to the table and sits down across from her.</a:t>
            </a:r>
            <a:r>
              <a:rPr lang="en-US" sz="2000" b="1" dirty="0">
                <a:solidFill>
                  <a:srgbClr val="000000"/>
                </a:solidFill>
              </a:rPr>
              <a:t> </a:t>
            </a:r>
            <a:endParaRPr lang="en-US" sz="2000" b="1" dirty="0" smtClean="0">
              <a:solidFill>
                <a:srgbClr val="000000"/>
              </a:solidFill>
            </a:endParaRPr>
          </a:p>
          <a:p>
            <a:pPr marL="0" indent="0">
              <a:buNone/>
            </a:pPr>
            <a:endParaRPr lang="en-US" sz="2000" dirty="0">
              <a:solidFill>
                <a:srgbClr val="000000"/>
              </a:solidFill>
            </a:endParaRPr>
          </a:p>
          <a:p>
            <a:pPr marL="0" indent="0">
              <a:buNone/>
            </a:pPr>
            <a:r>
              <a:rPr lang="en-US" sz="2000" b="1" dirty="0" smtClean="0">
                <a:solidFill>
                  <a:srgbClr val="000000"/>
                </a:solidFill>
              </a:rPr>
              <a:t>Dean</a:t>
            </a:r>
            <a:r>
              <a:rPr lang="en-US" sz="2000" dirty="0" smtClean="0">
                <a:solidFill>
                  <a:srgbClr val="000000"/>
                </a:solidFill>
              </a:rPr>
              <a:t>:  </a:t>
            </a:r>
            <a:r>
              <a:rPr lang="en-US" sz="2000" dirty="0">
                <a:solidFill>
                  <a:srgbClr val="000000"/>
                </a:solidFill>
              </a:rPr>
              <a:t>Hi there, </a:t>
            </a:r>
            <a:r>
              <a:rPr lang="en-US" sz="2000" dirty="0" smtClean="0">
                <a:solidFill>
                  <a:srgbClr val="000000"/>
                </a:solidFill>
              </a:rPr>
              <a:t>Professor.  </a:t>
            </a:r>
            <a:r>
              <a:rPr lang="en-US" sz="2000" dirty="0">
                <a:solidFill>
                  <a:srgbClr val="000000"/>
                </a:solidFill>
              </a:rPr>
              <a:t>Thanks for coming in.  </a:t>
            </a:r>
          </a:p>
          <a:p>
            <a:pPr marL="0" indent="0">
              <a:buNone/>
            </a:pPr>
            <a:r>
              <a:rPr lang="en-US" sz="2000" b="1" dirty="0" smtClean="0">
                <a:solidFill>
                  <a:srgbClr val="000000"/>
                </a:solidFill>
              </a:rPr>
              <a:t>Professor</a:t>
            </a:r>
            <a:r>
              <a:rPr lang="en-US" sz="2000" dirty="0" smtClean="0">
                <a:solidFill>
                  <a:srgbClr val="000000"/>
                </a:solidFill>
              </a:rPr>
              <a:t>:  </a:t>
            </a:r>
            <a:r>
              <a:rPr lang="en-US" sz="2000" dirty="0">
                <a:solidFill>
                  <a:srgbClr val="000000"/>
                </a:solidFill>
              </a:rPr>
              <a:t>Sure </a:t>
            </a:r>
            <a:r>
              <a:rPr lang="en-US" sz="2000" dirty="0" smtClean="0">
                <a:solidFill>
                  <a:srgbClr val="000000"/>
                </a:solidFill>
              </a:rPr>
              <a:t>thing, Dean.  </a:t>
            </a:r>
            <a:r>
              <a:rPr lang="en-US" sz="2000" dirty="0">
                <a:solidFill>
                  <a:srgbClr val="000000"/>
                </a:solidFill>
              </a:rPr>
              <a:t>What’s this all about?</a:t>
            </a:r>
          </a:p>
          <a:p>
            <a:pPr marL="0" indent="0">
              <a:buNone/>
            </a:pPr>
            <a:r>
              <a:rPr lang="en-US" sz="2000" b="1" dirty="0" smtClean="0">
                <a:solidFill>
                  <a:srgbClr val="000000"/>
                </a:solidFill>
              </a:rPr>
              <a:t>Dean: </a:t>
            </a:r>
            <a:r>
              <a:rPr lang="en-US" sz="2000" dirty="0" smtClean="0">
                <a:solidFill>
                  <a:srgbClr val="000000"/>
                </a:solidFill>
              </a:rPr>
              <a:t>Well</a:t>
            </a:r>
            <a:r>
              <a:rPr lang="en-US" sz="2000" dirty="0">
                <a:solidFill>
                  <a:srgbClr val="000000"/>
                </a:solidFill>
              </a:rPr>
              <a:t>, </a:t>
            </a:r>
            <a:r>
              <a:rPr lang="en-US" sz="2000" dirty="0" smtClean="0">
                <a:solidFill>
                  <a:srgbClr val="000000"/>
                </a:solidFill>
              </a:rPr>
              <a:t>Professor, </a:t>
            </a:r>
            <a:r>
              <a:rPr lang="en-US" sz="2000" dirty="0">
                <a:solidFill>
                  <a:srgbClr val="000000"/>
                </a:solidFill>
              </a:rPr>
              <a:t>I’d like you to teach an online section of your course.  Students have been asking for an online version of this course, and you seem like you’re pretty good with computers, so we thought you’d be the perfect fit!</a:t>
            </a:r>
          </a:p>
          <a:p>
            <a:pPr marL="0" indent="0">
              <a:buNone/>
            </a:pPr>
            <a:r>
              <a:rPr lang="en-US" sz="2000" b="1" dirty="0" smtClean="0">
                <a:solidFill>
                  <a:srgbClr val="000000"/>
                </a:solidFill>
              </a:rPr>
              <a:t>Professor</a:t>
            </a:r>
            <a:r>
              <a:rPr lang="en-US" sz="2000" dirty="0" smtClean="0">
                <a:solidFill>
                  <a:srgbClr val="000000"/>
                </a:solidFill>
              </a:rPr>
              <a:t>:  </a:t>
            </a:r>
            <a:r>
              <a:rPr lang="en-US" sz="2000" dirty="0">
                <a:solidFill>
                  <a:srgbClr val="000000"/>
                </a:solidFill>
              </a:rPr>
              <a:t>Hmm, ok.  I think I could do that.  I am pretty good with computers.  But is there any kind of training I can take that will help me learn how to design an online course?</a:t>
            </a:r>
          </a:p>
          <a:p>
            <a:pPr marL="0" indent="0">
              <a:buNone/>
            </a:pPr>
            <a:r>
              <a:rPr lang="en-US" sz="2000" b="1" dirty="0" smtClean="0">
                <a:solidFill>
                  <a:srgbClr val="000000"/>
                </a:solidFill>
              </a:rPr>
              <a:t>Dean</a:t>
            </a:r>
            <a:r>
              <a:rPr lang="en-US" sz="2000" dirty="0" smtClean="0">
                <a:solidFill>
                  <a:srgbClr val="000000"/>
                </a:solidFill>
              </a:rPr>
              <a:t>:  </a:t>
            </a:r>
            <a:r>
              <a:rPr lang="en-US" sz="2000" dirty="0">
                <a:solidFill>
                  <a:srgbClr val="000000"/>
                </a:solidFill>
              </a:rPr>
              <a:t>Oh, yes!  We have an excellent resource that we subscribe to here; it’s called QM.</a:t>
            </a:r>
          </a:p>
          <a:p>
            <a:pPr marL="0" indent="0">
              <a:buNone/>
            </a:pPr>
            <a:r>
              <a:rPr lang="en-US" sz="2000" b="1" dirty="0" smtClean="0">
                <a:solidFill>
                  <a:srgbClr val="000000"/>
                </a:solidFill>
              </a:rPr>
              <a:t>Professor: </a:t>
            </a:r>
            <a:r>
              <a:rPr lang="en-US" sz="2000" dirty="0" smtClean="0">
                <a:solidFill>
                  <a:srgbClr val="000000"/>
                </a:solidFill>
              </a:rPr>
              <a:t>All </a:t>
            </a:r>
            <a:r>
              <a:rPr lang="en-US" sz="2000" dirty="0">
                <a:solidFill>
                  <a:srgbClr val="000000"/>
                </a:solidFill>
              </a:rPr>
              <a:t>right then; sign me up!</a:t>
            </a:r>
          </a:p>
          <a:p>
            <a:pPr marL="0" indent="0">
              <a:buNone/>
            </a:pPr>
            <a:endParaRPr lang="en-US" sz="1800" b="1" dirty="0" smtClean="0">
              <a:solidFill>
                <a:srgbClr val="000000"/>
              </a:solidFill>
            </a:endParaRPr>
          </a:p>
          <a:p>
            <a:pPr marL="0" indent="0">
              <a:buNone/>
            </a:pPr>
            <a:endParaRPr lang="en-US" sz="1800" b="1"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37</a:t>
            </a:fld>
            <a:endParaRPr lang="en-US"/>
          </a:p>
        </p:txBody>
      </p:sp>
    </p:spTree>
    <p:extLst>
      <p:ext uri="{BB962C8B-B14F-4D97-AF65-F5344CB8AC3E}">
        <p14:creationId xmlns:p14="http://schemas.microsoft.com/office/powerpoint/2010/main" val="1060741614"/>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97367"/>
            <a:ext cx="8440615" cy="842433"/>
          </a:xfrm>
        </p:spPr>
        <p:txBody>
          <a:bodyPr/>
          <a:lstStyle/>
          <a:p>
            <a:r>
              <a:rPr lang="en-US" dirty="0" smtClean="0"/>
              <a:t>Scene Change Narration</a:t>
            </a:r>
            <a:endParaRPr lang="en-US" dirty="0"/>
          </a:p>
        </p:txBody>
      </p:sp>
      <p:sp>
        <p:nvSpPr>
          <p:cNvPr id="3" name="Content Placeholder 2"/>
          <p:cNvSpPr>
            <a:spLocks noGrp="1"/>
          </p:cNvSpPr>
          <p:nvPr>
            <p:ph idx="1"/>
          </p:nvPr>
        </p:nvSpPr>
        <p:spPr>
          <a:xfrm>
            <a:off x="703383" y="1168400"/>
            <a:ext cx="7983415" cy="5181600"/>
          </a:xfrm>
        </p:spPr>
        <p:txBody>
          <a:bodyPr>
            <a:noAutofit/>
          </a:bodyPr>
          <a:lstStyle/>
          <a:p>
            <a:pPr marL="0" indent="0">
              <a:buNone/>
            </a:pPr>
            <a:endParaRPr lang="en-US" sz="1800" b="1" dirty="0" smtClean="0">
              <a:solidFill>
                <a:srgbClr val="000000"/>
              </a:solidFill>
            </a:endParaRPr>
          </a:p>
          <a:p>
            <a:pPr marL="0" indent="0">
              <a:buNone/>
            </a:pPr>
            <a:endParaRPr lang="en-US" sz="1800" b="1" dirty="0">
              <a:solidFill>
                <a:srgbClr val="000000"/>
              </a:solidFill>
            </a:endParaRPr>
          </a:p>
          <a:p>
            <a:pPr marL="0" indent="0">
              <a:buNone/>
            </a:pPr>
            <a:r>
              <a:rPr lang="en-US" sz="2000" b="1" dirty="0" smtClean="0">
                <a:solidFill>
                  <a:srgbClr val="000000"/>
                </a:solidFill>
              </a:rPr>
              <a:t>Narrator: </a:t>
            </a:r>
            <a:r>
              <a:rPr lang="en-US" sz="2000" dirty="0" smtClean="0">
                <a:solidFill>
                  <a:srgbClr val="000000"/>
                </a:solidFill>
              </a:rPr>
              <a:t>In </a:t>
            </a:r>
            <a:r>
              <a:rPr lang="en-US" sz="2000" dirty="0">
                <a:solidFill>
                  <a:srgbClr val="000000"/>
                </a:solidFill>
              </a:rPr>
              <a:t>QM training, </a:t>
            </a:r>
            <a:r>
              <a:rPr lang="en-US" sz="2000" dirty="0" smtClean="0">
                <a:solidFill>
                  <a:srgbClr val="000000"/>
                </a:solidFill>
              </a:rPr>
              <a:t>the Professor </a:t>
            </a:r>
            <a:r>
              <a:rPr lang="en-US" sz="2000" dirty="0">
                <a:solidFill>
                  <a:srgbClr val="000000"/>
                </a:solidFill>
              </a:rPr>
              <a:t>decides to record weekly video lectures as part of his online course design.  </a:t>
            </a:r>
            <a:r>
              <a:rPr lang="en-US" sz="2000" dirty="0" smtClean="0">
                <a:solidFill>
                  <a:srgbClr val="000000"/>
                </a:solidFill>
              </a:rPr>
              <a:t>He </a:t>
            </a:r>
            <a:r>
              <a:rPr lang="en-US" sz="2000" dirty="0">
                <a:solidFill>
                  <a:srgbClr val="000000"/>
                </a:solidFill>
              </a:rPr>
              <a:t>also learns about Universal Design for Learning in relationship to General Standard 8.  He knows that he once taught a face to face course in which a student with a hearing impairment was enrolled, and the Office of Accessibility provided a real time transcriber for his lectures.  So, </a:t>
            </a:r>
            <a:r>
              <a:rPr lang="en-US" sz="2000" dirty="0" smtClean="0">
                <a:solidFill>
                  <a:srgbClr val="000000"/>
                </a:solidFill>
              </a:rPr>
              <a:t>the Professor </a:t>
            </a:r>
            <a:r>
              <a:rPr lang="en-US" sz="2000" dirty="0">
                <a:solidFill>
                  <a:srgbClr val="000000"/>
                </a:solidFill>
              </a:rPr>
              <a:t>makes an appointment with the Office of Accessibility to see about getting his video lectures closed captioned</a:t>
            </a:r>
            <a:r>
              <a:rPr lang="en-US" sz="2000" dirty="0" smtClean="0">
                <a:solidFill>
                  <a:srgbClr val="000000"/>
                </a:solidFill>
              </a:rPr>
              <a:t>.</a:t>
            </a:r>
          </a:p>
          <a:p>
            <a:pPr marL="0" indent="0">
              <a:buNone/>
            </a:pPr>
            <a:endParaRPr lang="en-US" sz="2000" dirty="0">
              <a:solidFill>
                <a:srgbClr val="000000"/>
              </a:solidFill>
            </a:endParaRPr>
          </a:p>
          <a:p>
            <a:pPr marL="0" indent="0">
              <a:buNone/>
            </a:pPr>
            <a:r>
              <a:rPr lang="en-US" sz="2000" i="1" dirty="0" smtClean="0">
                <a:solidFill>
                  <a:srgbClr val="000000"/>
                </a:solidFill>
              </a:rPr>
              <a:t>The Professor </a:t>
            </a:r>
            <a:r>
              <a:rPr lang="en-US" sz="2000" i="1" dirty="0">
                <a:solidFill>
                  <a:srgbClr val="000000"/>
                </a:solidFill>
              </a:rPr>
              <a:t>comes up to The Office of Accessibility table and sits down across from </a:t>
            </a:r>
            <a:r>
              <a:rPr lang="en-US" sz="2000" i="1" dirty="0" smtClean="0">
                <a:solidFill>
                  <a:srgbClr val="000000"/>
                </a:solidFill>
              </a:rPr>
              <a:t>the Director of the office. </a:t>
            </a:r>
            <a:endParaRPr lang="en-US" sz="2000" i="1" dirty="0">
              <a:solidFill>
                <a:srgbClr val="000000"/>
              </a:solidFill>
            </a:endParaRPr>
          </a:p>
          <a:p>
            <a:pPr marL="0" indent="0">
              <a:buNone/>
            </a:pPr>
            <a:endParaRPr lang="en-US" sz="2000" dirty="0">
              <a:solidFill>
                <a:srgbClr val="000000"/>
              </a:solidFill>
            </a:endParaRPr>
          </a:p>
          <a:p>
            <a:pPr marL="0" indent="0">
              <a:buNone/>
            </a:pPr>
            <a:endParaRPr lang="en-US" sz="20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38</a:t>
            </a:fld>
            <a:endParaRPr lang="en-US"/>
          </a:p>
        </p:txBody>
      </p:sp>
    </p:spTree>
    <p:extLst>
      <p:ext uri="{BB962C8B-B14F-4D97-AF65-F5344CB8AC3E}">
        <p14:creationId xmlns:p14="http://schemas.microsoft.com/office/powerpoint/2010/main" val="400854725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lstStyle/>
          <a:p>
            <a:r>
              <a:rPr lang="en-US" dirty="0" smtClean="0"/>
              <a:t>Scene 2: The Office of Accessibility</a:t>
            </a:r>
            <a:endParaRPr lang="en-US" dirty="0"/>
          </a:p>
        </p:txBody>
      </p:sp>
      <p:sp>
        <p:nvSpPr>
          <p:cNvPr id="3" name="Content Placeholder 2"/>
          <p:cNvSpPr>
            <a:spLocks noGrp="1"/>
          </p:cNvSpPr>
          <p:nvPr>
            <p:ph idx="1"/>
          </p:nvPr>
        </p:nvSpPr>
        <p:spPr>
          <a:xfrm>
            <a:off x="596901" y="1041400"/>
            <a:ext cx="8305800" cy="5537200"/>
          </a:xfrm>
        </p:spPr>
        <p:txBody>
          <a:bodyPr>
            <a:noAutofit/>
          </a:bodyPr>
          <a:lstStyle/>
          <a:p>
            <a:pPr marL="0" indent="0">
              <a:buNone/>
            </a:pPr>
            <a:r>
              <a:rPr lang="en-US" sz="2000" b="1" dirty="0" smtClean="0">
                <a:solidFill>
                  <a:srgbClr val="000000"/>
                </a:solidFill>
              </a:rPr>
              <a:t>Director</a:t>
            </a:r>
            <a:r>
              <a:rPr lang="en-US" sz="2000" dirty="0" smtClean="0">
                <a:solidFill>
                  <a:srgbClr val="000000"/>
                </a:solidFill>
              </a:rPr>
              <a:t>:  </a:t>
            </a:r>
            <a:r>
              <a:rPr lang="en-US" sz="2000" dirty="0">
                <a:solidFill>
                  <a:srgbClr val="000000"/>
                </a:solidFill>
              </a:rPr>
              <a:t>Hi, </a:t>
            </a:r>
            <a:r>
              <a:rPr lang="en-US" sz="2000" dirty="0" smtClean="0">
                <a:solidFill>
                  <a:srgbClr val="000000"/>
                </a:solidFill>
              </a:rPr>
              <a:t>Professor.  </a:t>
            </a:r>
            <a:r>
              <a:rPr lang="en-US" sz="2000" dirty="0">
                <a:solidFill>
                  <a:srgbClr val="000000"/>
                </a:solidFill>
              </a:rPr>
              <a:t>Thanks for coming in.  What can we do for you?</a:t>
            </a:r>
          </a:p>
          <a:p>
            <a:pPr marL="0" indent="0">
              <a:buNone/>
            </a:pPr>
            <a:r>
              <a:rPr lang="en-US" sz="2000" b="1" dirty="0" smtClean="0">
                <a:solidFill>
                  <a:srgbClr val="000000"/>
                </a:solidFill>
              </a:rPr>
              <a:t>Professor</a:t>
            </a:r>
            <a:r>
              <a:rPr lang="en-US" sz="2000" dirty="0" smtClean="0">
                <a:solidFill>
                  <a:srgbClr val="000000"/>
                </a:solidFill>
              </a:rPr>
              <a:t>:  </a:t>
            </a:r>
            <a:r>
              <a:rPr lang="en-US" sz="2000" dirty="0">
                <a:solidFill>
                  <a:srgbClr val="000000"/>
                </a:solidFill>
              </a:rPr>
              <a:t>Well, I’m teaching an online course this semester, and I’ve learned about the benefits of Universal Design for Learning.  I’m planning to record weekly video lectures, and I’d like to have them close captioned.</a:t>
            </a:r>
          </a:p>
          <a:p>
            <a:pPr marL="0" indent="0">
              <a:buNone/>
            </a:pPr>
            <a:r>
              <a:rPr lang="en-US" sz="2000" b="1" dirty="0" smtClean="0">
                <a:solidFill>
                  <a:srgbClr val="000000"/>
                </a:solidFill>
              </a:rPr>
              <a:t>Director</a:t>
            </a:r>
            <a:r>
              <a:rPr lang="en-US" sz="2000" dirty="0" smtClean="0">
                <a:solidFill>
                  <a:srgbClr val="000000"/>
                </a:solidFill>
              </a:rPr>
              <a:t>:  </a:t>
            </a:r>
            <a:r>
              <a:rPr lang="en-US" sz="2000" dirty="0">
                <a:solidFill>
                  <a:srgbClr val="000000"/>
                </a:solidFill>
              </a:rPr>
              <a:t>Good for you!  Universal Design for Learning is so important.  We have a captioning service that you can send them out to; let me get you the information on how to contact them and what it will cost.</a:t>
            </a:r>
          </a:p>
          <a:p>
            <a:pPr marL="0" indent="0">
              <a:buNone/>
            </a:pPr>
            <a:r>
              <a:rPr lang="en-US" sz="2000" b="1" dirty="0" smtClean="0">
                <a:solidFill>
                  <a:srgbClr val="000000"/>
                </a:solidFill>
              </a:rPr>
              <a:t>Professor</a:t>
            </a:r>
            <a:r>
              <a:rPr lang="en-US" sz="2000" dirty="0" smtClean="0">
                <a:solidFill>
                  <a:srgbClr val="000000"/>
                </a:solidFill>
              </a:rPr>
              <a:t>:  </a:t>
            </a:r>
            <a:r>
              <a:rPr lang="en-US" sz="2000" dirty="0">
                <a:solidFill>
                  <a:srgbClr val="000000"/>
                </a:solidFill>
              </a:rPr>
              <a:t>Um…cost?  Is this something I would have to pay for?</a:t>
            </a:r>
          </a:p>
          <a:p>
            <a:pPr marL="0" indent="0">
              <a:buNone/>
            </a:pPr>
            <a:r>
              <a:rPr lang="en-US" sz="2000" b="1" dirty="0" smtClean="0">
                <a:solidFill>
                  <a:srgbClr val="000000"/>
                </a:solidFill>
              </a:rPr>
              <a:t>Director</a:t>
            </a:r>
            <a:r>
              <a:rPr lang="en-US" sz="2000" dirty="0" smtClean="0">
                <a:solidFill>
                  <a:srgbClr val="000000"/>
                </a:solidFill>
              </a:rPr>
              <a:t>:  </a:t>
            </a:r>
            <a:r>
              <a:rPr lang="en-US" sz="2000" dirty="0">
                <a:solidFill>
                  <a:srgbClr val="000000"/>
                </a:solidFill>
              </a:rPr>
              <a:t>Well, our records show that we don’t have any students registered with us and requesting accommodations for your course.  Unfortunately, we don’t have the budget to cover requests that, as beneficial as they might be, are not required by law.  Perhaps your department would be able to cover the cost?</a:t>
            </a:r>
          </a:p>
          <a:p>
            <a:pPr marL="0" indent="0">
              <a:buNone/>
            </a:pPr>
            <a:r>
              <a:rPr lang="en-US" sz="2000" b="1" dirty="0" smtClean="0">
                <a:solidFill>
                  <a:srgbClr val="000000"/>
                </a:solidFill>
              </a:rPr>
              <a:t>Professor</a:t>
            </a:r>
            <a:r>
              <a:rPr lang="en-US" sz="2000" dirty="0" smtClean="0">
                <a:solidFill>
                  <a:srgbClr val="000000"/>
                </a:solidFill>
              </a:rPr>
              <a:t>:  </a:t>
            </a:r>
            <a:r>
              <a:rPr lang="en-US" sz="2000" dirty="0">
                <a:solidFill>
                  <a:srgbClr val="000000"/>
                </a:solidFill>
              </a:rPr>
              <a:t>Oh, ok.  I guess I could talk to my Dean.  </a:t>
            </a:r>
          </a:p>
          <a:p>
            <a:endParaRPr lang="en-US" sz="20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39</a:t>
            </a:fld>
            <a:endParaRPr lang="en-US"/>
          </a:p>
        </p:txBody>
      </p:sp>
    </p:spTree>
    <p:extLst>
      <p:ext uri="{BB962C8B-B14F-4D97-AF65-F5344CB8AC3E}">
        <p14:creationId xmlns:p14="http://schemas.microsoft.com/office/powerpoint/2010/main" val="1670938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ock book cover for book entitled &quot;Born Accessible: Including All Generations of Digital Wannabees.&quot; Author area notes &quot;with thanks and apologies to: John Palfrey and Urs Gasser.&quot; Book includes same image of a hand included in real Palfrey and Gasser book." title="Mock Book Cover for book titled Born Accessible, as a takeoff on Palfrey and Gasser's Born Digital"/>
          <p:cNvPicPr>
            <a:picLocks noGrp="1" noChangeAspect="1"/>
          </p:cNvPicPr>
          <p:nvPr>
            <p:ph idx="1"/>
          </p:nvPr>
        </p:nvPicPr>
        <p:blipFill>
          <a:blip r:embed="rId2"/>
          <a:srcRect l="-56353" r="-56353"/>
          <a:stretch>
            <a:fillRect/>
          </a:stretch>
        </p:blipFill>
        <p:spPr>
          <a:xfrm>
            <a:off x="-1430215" y="1087967"/>
            <a:ext cx="8565643" cy="5020734"/>
          </a:xfrm>
        </p:spPr>
      </p:pic>
      <p:sp>
        <p:nvSpPr>
          <p:cNvPr id="4" name="Slide Number Placeholder 3"/>
          <p:cNvSpPr>
            <a:spLocks noGrp="1"/>
          </p:cNvSpPr>
          <p:nvPr>
            <p:ph type="sldNum" sz="quarter" idx="12"/>
          </p:nvPr>
        </p:nvSpPr>
        <p:spPr/>
        <p:txBody>
          <a:bodyPr/>
          <a:lstStyle/>
          <a:p>
            <a:fld id="{50A2839A-B22A-6440-B709-7F07E1B8B9A6}" type="slidenum">
              <a:rPr lang="en-US" smtClean="0"/>
              <a:pPr/>
              <a:t>4</a:t>
            </a:fld>
            <a:endParaRPr lang="en-US"/>
          </a:p>
        </p:txBody>
      </p:sp>
      <p:sp>
        <p:nvSpPr>
          <p:cNvPr id="6" name="Title 1"/>
          <p:cNvSpPr txBox="1">
            <a:spLocks/>
          </p:cNvSpPr>
          <p:nvPr/>
        </p:nvSpPr>
        <p:spPr>
          <a:xfrm>
            <a:off x="703384" y="12499"/>
            <a:ext cx="8440615" cy="842433"/>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000090"/>
                </a:solidFill>
                <a:effectLst/>
                <a:uLnTx/>
                <a:uFillTx/>
                <a:latin typeface="Avenir Book"/>
                <a:ea typeface="+mj-ea"/>
                <a:cs typeface="Avenir Book"/>
              </a:rPr>
              <a:t>Born Accessible</a:t>
            </a:r>
            <a:endParaRPr kumimoji="0" lang="en-US" sz="3600" b="1" i="0" u="none" strike="noStrike" kern="1200" cap="none" spc="0" normalizeH="0" baseline="0" noProof="0" dirty="0">
              <a:ln>
                <a:noFill/>
              </a:ln>
              <a:solidFill>
                <a:srgbClr val="000090"/>
              </a:solidFill>
              <a:effectLst/>
              <a:uLnTx/>
              <a:uFillTx/>
              <a:latin typeface="Avenir Book"/>
              <a:ea typeface="+mj-ea"/>
              <a:cs typeface="Avenir Book"/>
            </a:endParaRPr>
          </a:p>
        </p:txBody>
      </p:sp>
      <p:sp>
        <p:nvSpPr>
          <p:cNvPr id="7" name="Rectangle 6"/>
          <p:cNvSpPr/>
          <p:nvPr/>
        </p:nvSpPr>
        <p:spPr>
          <a:xfrm>
            <a:off x="5063061" y="3461822"/>
            <a:ext cx="3623739" cy="2646879"/>
          </a:xfrm>
          <a:prstGeom prst="rect">
            <a:avLst/>
          </a:prstGeom>
        </p:spPr>
        <p:txBody>
          <a:bodyPr wrap="square">
            <a:spAutoFit/>
          </a:bodyPr>
          <a:lstStyle/>
          <a:p>
            <a:r>
              <a:rPr lang="en-US" sz="2600" dirty="0" smtClean="0"/>
              <a:t>Larry Goldberg &amp; Madeleine Rothberg</a:t>
            </a:r>
          </a:p>
          <a:p>
            <a:r>
              <a:rPr lang="en-US" sz="2600" dirty="0" smtClean="0"/>
              <a:t>2013 </a:t>
            </a:r>
            <a:r>
              <a:rPr lang="en-US" sz="2600" dirty="0" err="1" smtClean="0"/>
              <a:t>Educause</a:t>
            </a:r>
            <a:r>
              <a:rPr lang="en-US" sz="2600" dirty="0" smtClean="0"/>
              <a:t> </a:t>
            </a:r>
            <a:r>
              <a:rPr lang="en-US" sz="2600" dirty="0" smtClean="0">
                <a:hlinkClick r:id="rId3"/>
              </a:rPr>
              <a:t>webinar</a:t>
            </a:r>
          </a:p>
          <a:p>
            <a:r>
              <a:rPr lang="en-US" sz="2600" dirty="0" smtClean="0">
                <a:hlinkClick r:id="rId3"/>
              </a:rPr>
              <a:t>Born Digital – and Accessible</a:t>
            </a:r>
            <a:endParaRPr lang="en-US" sz="2600"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lstStyle/>
          <a:p>
            <a:r>
              <a:rPr lang="en-US" dirty="0" smtClean="0"/>
              <a:t>Scene Change Narration</a:t>
            </a:r>
            <a:endParaRPr lang="en-US" dirty="0"/>
          </a:p>
        </p:txBody>
      </p:sp>
      <p:sp>
        <p:nvSpPr>
          <p:cNvPr id="3" name="Content Placeholder 2"/>
          <p:cNvSpPr>
            <a:spLocks noGrp="1"/>
          </p:cNvSpPr>
          <p:nvPr>
            <p:ph idx="1"/>
          </p:nvPr>
        </p:nvSpPr>
        <p:spPr>
          <a:xfrm>
            <a:off x="789780" y="1879600"/>
            <a:ext cx="8199317" cy="4699000"/>
          </a:xfrm>
        </p:spPr>
        <p:txBody>
          <a:bodyPr>
            <a:noAutofit/>
          </a:bodyPr>
          <a:lstStyle/>
          <a:p>
            <a:pPr marL="0" indent="0">
              <a:buNone/>
            </a:pPr>
            <a:endParaRPr lang="en-US" sz="2000" dirty="0">
              <a:solidFill>
                <a:srgbClr val="000000"/>
              </a:solidFill>
            </a:endParaRPr>
          </a:p>
          <a:p>
            <a:pPr marL="0" indent="0">
              <a:buNone/>
            </a:pPr>
            <a:r>
              <a:rPr lang="en-US" sz="2000" b="1" dirty="0" smtClean="0">
                <a:solidFill>
                  <a:srgbClr val="000000"/>
                </a:solidFill>
              </a:rPr>
              <a:t>Narrator</a:t>
            </a:r>
            <a:r>
              <a:rPr lang="en-US" sz="2000" dirty="0" smtClean="0">
                <a:solidFill>
                  <a:srgbClr val="000000"/>
                </a:solidFill>
              </a:rPr>
              <a:t>:  The Professor makes </a:t>
            </a:r>
            <a:r>
              <a:rPr lang="en-US" sz="2000" dirty="0">
                <a:solidFill>
                  <a:srgbClr val="000000"/>
                </a:solidFill>
              </a:rPr>
              <a:t>an appointment to see his Dean and ask her if she would be able to fund the captioning of the videos</a:t>
            </a:r>
            <a:r>
              <a:rPr lang="en-US" sz="2000" dirty="0" smtClean="0">
                <a:solidFill>
                  <a:srgbClr val="000000"/>
                </a:solidFill>
              </a:rPr>
              <a:t>.</a:t>
            </a:r>
          </a:p>
          <a:p>
            <a:pPr marL="0" indent="0">
              <a:buNone/>
            </a:pPr>
            <a:endParaRPr lang="en-US" sz="2000" dirty="0">
              <a:solidFill>
                <a:srgbClr val="000000"/>
              </a:solidFill>
            </a:endParaRPr>
          </a:p>
          <a:p>
            <a:pPr marL="0" indent="0">
              <a:buNone/>
            </a:pPr>
            <a:r>
              <a:rPr lang="en-US" sz="2000" i="1" dirty="0" smtClean="0">
                <a:solidFill>
                  <a:srgbClr val="000000"/>
                </a:solidFill>
              </a:rPr>
              <a:t>The Professor returns to the Dean’s office. </a:t>
            </a:r>
            <a:endParaRPr lang="en-US" sz="2000" i="1" dirty="0">
              <a:solidFill>
                <a:srgbClr val="000000"/>
              </a:solidFill>
            </a:endParaRPr>
          </a:p>
          <a:p>
            <a:pPr marL="0" indent="0">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40</a:t>
            </a:fld>
            <a:endParaRPr lang="en-US"/>
          </a:p>
        </p:txBody>
      </p:sp>
    </p:spTree>
    <p:extLst>
      <p:ext uri="{BB962C8B-B14F-4D97-AF65-F5344CB8AC3E}">
        <p14:creationId xmlns:p14="http://schemas.microsoft.com/office/powerpoint/2010/main" val="3454866127"/>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normAutofit/>
          </a:bodyPr>
          <a:lstStyle/>
          <a:p>
            <a:r>
              <a:rPr lang="en-US" dirty="0" smtClean="0"/>
              <a:t>Scene 3: The Dean’s Office</a:t>
            </a:r>
            <a:endParaRPr lang="en-US" dirty="0"/>
          </a:p>
        </p:txBody>
      </p:sp>
      <p:sp>
        <p:nvSpPr>
          <p:cNvPr id="3" name="Content Placeholder 2"/>
          <p:cNvSpPr>
            <a:spLocks noGrp="1"/>
          </p:cNvSpPr>
          <p:nvPr>
            <p:ph idx="1"/>
          </p:nvPr>
        </p:nvSpPr>
        <p:spPr>
          <a:xfrm>
            <a:off x="703383" y="952500"/>
            <a:ext cx="8199317" cy="5403850"/>
          </a:xfrm>
        </p:spPr>
        <p:txBody>
          <a:bodyPr>
            <a:noAutofit/>
          </a:bodyPr>
          <a:lstStyle/>
          <a:p>
            <a:pPr marL="0" indent="0">
              <a:buNone/>
            </a:pPr>
            <a:endParaRPr lang="en-US" sz="2000" dirty="0">
              <a:solidFill>
                <a:srgbClr val="000000"/>
              </a:solidFill>
            </a:endParaRPr>
          </a:p>
          <a:p>
            <a:pPr marL="0" indent="0">
              <a:buNone/>
            </a:pPr>
            <a:r>
              <a:rPr lang="en-US" sz="2000" b="1" dirty="0" smtClean="0">
                <a:solidFill>
                  <a:schemeClr val="tx1"/>
                </a:solidFill>
              </a:rPr>
              <a:t>Dean</a:t>
            </a:r>
            <a:r>
              <a:rPr lang="en-US" sz="2000" dirty="0" smtClean="0">
                <a:solidFill>
                  <a:schemeClr val="tx1"/>
                </a:solidFill>
              </a:rPr>
              <a:t>:  </a:t>
            </a:r>
            <a:r>
              <a:rPr lang="en-US" sz="2000" dirty="0">
                <a:solidFill>
                  <a:schemeClr val="tx1"/>
                </a:solidFill>
              </a:rPr>
              <a:t>Hi, </a:t>
            </a:r>
            <a:r>
              <a:rPr lang="en-US" sz="2000" dirty="0" smtClean="0">
                <a:solidFill>
                  <a:schemeClr val="tx1"/>
                </a:solidFill>
              </a:rPr>
              <a:t>Professor.  </a:t>
            </a:r>
            <a:r>
              <a:rPr lang="en-US" sz="2000" dirty="0">
                <a:solidFill>
                  <a:schemeClr val="tx1"/>
                </a:solidFill>
              </a:rPr>
              <a:t>Thanks for coming in.  What can I do for you?</a:t>
            </a:r>
          </a:p>
          <a:p>
            <a:pPr marL="0" indent="0">
              <a:buNone/>
            </a:pPr>
            <a:r>
              <a:rPr lang="en-US" sz="2000" b="1" dirty="0" smtClean="0">
                <a:solidFill>
                  <a:schemeClr val="tx1"/>
                </a:solidFill>
              </a:rPr>
              <a:t>Professor</a:t>
            </a:r>
            <a:r>
              <a:rPr lang="en-US" sz="2000" dirty="0" smtClean="0">
                <a:solidFill>
                  <a:schemeClr val="tx1"/>
                </a:solidFill>
              </a:rPr>
              <a:t>:  </a:t>
            </a:r>
            <a:r>
              <a:rPr lang="en-US" sz="2000" dirty="0">
                <a:solidFill>
                  <a:schemeClr val="tx1"/>
                </a:solidFill>
              </a:rPr>
              <a:t>Well, you know that online course I’m teaching?  I’m planning to record weekly video lectures, and I’d really like to have them closed captioned because we learned all about the benefits of Universal Design for Learning in that QM training I took.</a:t>
            </a:r>
          </a:p>
          <a:p>
            <a:pPr marL="0" indent="0">
              <a:buNone/>
            </a:pPr>
            <a:r>
              <a:rPr lang="en-US" sz="2000" i="1" dirty="0" smtClean="0">
                <a:solidFill>
                  <a:schemeClr val="tx1"/>
                </a:solidFill>
              </a:rPr>
              <a:t>The Dean </a:t>
            </a:r>
            <a:r>
              <a:rPr lang="en-US" sz="2000" i="1" dirty="0">
                <a:solidFill>
                  <a:schemeClr val="tx1"/>
                </a:solidFill>
              </a:rPr>
              <a:t>nods head vigorously in agreement.</a:t>
            </a:r>
            <a:endParaRPr lang="en-US" sz="2000" dirty="0">
              <a:solidFill>
                <a:schemeClr val="tx1"/>
              </a:solidFill>
            </a:endParaRPr>
          </a:p>
          <a:p>
            <a:pPr marL="0" indent="0">
              <a:buNone/>
            </a:pPr>
            <a:r>
              <a:rPr lang="en-US" sz="2000" b="1" dirty="0" smtClean="0">
                <a:solidFill>
                  <a:schemeClr val="tx1"/>
                </a:solidFill>
              </a:rPr>
              <a:t>Dean</a:t>
            </a:r>
            <a:r>
              <a:rPr lang="en-US" sz="2000" dirty="0" smtClean="0">
                <a:solidFill>
                  <a:schemeClr val="tx1"/>
                </a:solidFill>
              </a:rPr>
              <a:t>:  </a:t>
            </a:r>
            <a:r>
              <a:rPr lang="en-US" sz="2000" dirty="0">
                <a:solidFill>
                  <a:schemeClr val="tx1"/>
                </a:solidFill>
              </a:rPr>
              <a:t>Absolutely, absolutely.  Take them over to the Office of Accessibility; they’ll do it for you.  Now if you don’t mind, I’ve got a committee meeting to get to…</a:t>
            </a:r>
          </a:p>
          <a:p>
            <a:pPr marL="0" indent="0">
              <a:buNone/>
            </a:pPr>
            <a:r>
              <a:rPr lang="en-US" sz="2000" b="1" dirty="0" smtClean="0">
                <a:solidFill>
                  <a:schemeClr val="tx1"/>
                </a:solidFill>
              </a:rPr>
              <a:t>Professor</a:t>
            </a:r>
            <a:r>
              <a:rPr lang="en-US" sz="2000" dirty="0" smtClean="0">
                <a:solidFill>
                  <a:schemeClr val="tx1"/>
                </a:solidFill>
              </a:rPr>
              <a:t>:  </a:t>
            </a:r>
            <a:r>
              <a:rPr lang="en-US" sz="2000" dirty="0">
                <a:solidFill>
                  <a:schemeClr val="tx1"/>
                </a:solidFill>
              </a:rPr>
              <a:t>Actually, it’s not quite that simple.  The Office of Accessibility doesn’t have the budget to do it unless there is a student who legally requires it.  But it’s best practice in the field of online design…</a:t>
            </a:r>
          </a:p>
          <a:p>
            <a:pPr marL="0" indent="0">
              <a:buNone/>
            </a:pPr>
            <a:r>
              <a:rPr lang="en-US" sz="2000" i="1" dirty="0" smtClean="0">
                <a:solidFill>
                  <a:schemeClr val="tx1"/>
                </a:solidFill>
              </a:rPr>
              <a:t>Dean </a:t>
            </a:r>
            <a:r>
              <a:rPr lang="en-US" sz="2000" i="1" dirty="0">
                <a:solidFill>
                  <a:schemeClr val="tx1"/>
                </a:solidFill>
              </a:rPr>
              <a:t>sits back down.</a:t>
            </a:r>
            <a:endParaRPr lang="en-US" sz="2000" dirty="0">
              <a:solidFill>
                <a:schemeClr val="tx1"/>
              </a:solidFill>
            </a:endParaRPr>
          </a:p>
          <a:p>
            <a:pPr marL="0" indent="0">
              <a:buNone/>
            </a:pPr>
            <a:endParaRPr lang="en-US" sz="2000" dirty="0">
              <a:solidFill>
                <a:schemeClr val="tx1"/>
              </a:solidFill>
            </a:endParaRPr>
          </a:p>
          <a:p>
            <a:pPr marL="0" indent="0">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41</a:t>
            </a:fld>
            <a:endParaRPr lang="en-US"/>
          </a:p>
        </p:txBody>
      </p:sp>
    </p:spTree>
    <p:extLst>
      <p:ext uri="{BB962C8B-B14F-4D97-AF65-F5344CB8AC3E}">
        <p14:creationId xmlns:p14="http://schemas.microsoft.com/office/powerpoint/2010/main" val="322568993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normAutofit/>
          </a:bodyPr>
          <a:lstStyle/>
          <a:p>
            <a:r>
              <a:rPr lang="en-US" dirty="0" smtClean="0"/>
              <a:t>Scene 3: The Dean’s Office (cont.)</a:t>
            </a:r>
            <a:endParaRPr lang="en-US" dirty="0"/>
          </a:p>
        </p:txBody>
      </p:sp>
      <p:sp>
        <p:nvSpPr>
          <p:cNvPr id="3" name="Content Placeholder 2"/>
          <p:cNvSpPr>
            <a:spLocks noGrp="1"/>
          </p:cNvSpPr>
          <p:nvPr>
            <p:ph idx="1"/>
          </p:nvPr>
        </p:nvSpPr>
        <p:spPr>
          <a:xfrm>
            <a:off x="703383" y="825500"/>
            <a:ext cx="8199317" cy="5676900"/>
          </a:xfrm>
        </p:spPr>
        <p:txBody>
          <a:bodyPr>
            <a:noAutofit/>
          </a:bodyPr>
          <a:lstStyle/>
          <a:p>
            <a:pPr marL="0" indent="0">
              <a:buNone/>
            </a:pPr>
            <a:endParaRPr lang="en-US" sz="2000" dirty="0">
              <a:solidFill>
                <a:srgbClr val="000000"/>
              </a:solidFill>
            </a:endParaRPr>
          </a:p>
          <a:p>
            <a:pPr marL="0" indent="0">
              <a:buNone/>
            </a:pPr>
            <a:r>
              <a:rPr lang="en-US" sz="2000" b="1" dirty="0" smtClean="0">
                <a:solidFill>
                  <a:schemeClr val="tx1"/>
                </a:solidFill>
              </a:rPr>
              <a:t>Dean </a:t>
            </a:r>
            <a:r>
              <a:rPr lang="en-US" sz="2000" b="1" dirty="0">
                <a:solidFill>
                  <a:schemeClr val="tx1"/>
                </a:solidFill>
              </a:rPr>
              <a:t>Litsa</a:t>
            </a:r>
            <a:r>
              <a:rPr lang="en-US" sz="2000" dirty="0">
                <a:solidFill>
                  <a:schemeClr val="tx1"/>
                </a:solidFill>
              </a:rPr>
              <a:t>:  But we wouldn’t be expected to pay for a real time transcriber in a face to face classroom just because it would be good for everyone in the class, regardless of whether or not they had a disability, to have a copy of what was said in class.  Why are online courses held to a higher standard?</a:t>
            </a:r>
          </a:p>
          <a:p>
            <a:pPr marL="0" indent="0">
              <a:buNone/>
            </a:pPr>
            <a:r>
              <a:rPr lang="en-US" sz="2000" b="1" dirty="0">
                <a:solidFill>
                  <a:schemeClr val="tx1"/>
                </a:solidFill>
              </a:rPr>
              <a:t>Professor </a:t>
            </a:r>
            <a:r>
              <a:rPr lang="en-US" sz="2000" b="1" dirty="0" smtClean="0">
                <a:solidFill>
                  <a:schemeClr val="tx1"/>
                </a:solidFill>
              </a:rPr>
              <a:t>Professor</a:t>
            </a:r>
            <a:r>
              <a:rPr lang="en-US" sz="2000" dirty="0" smtClean="0">
                <a:solidFill>
                  <a:schemeClr val="tx1"/>
                </a:solidFill>
              </a:rPr>
              <a:t>:  </a:t>
            </a:r>
            <a:r>
              <a:rPr lang="en-US" sz="2000" dirty="0">
                <a:solidFill>
                  <a:schemeClr val="tx1"/>
                </a:solidFill>
              </a:rPr>
              <a:t>Well, they’re not, technically.  Universal Design for Learning applies to face to face courses, too.  It just seems like it’s a bigger deal for online courses.  But I really do think it would be beneficial to have these captions.  Haven’t you ever been in a noisy place and been able to keep up with whatever was on the TV because the captions were turned on?  Imagine how beneficial that could be to our students!</a:t>
            </a:r>
          </a:p>
          <a:p>
            <a:pPr marL="0" indent="0">
              <a:buNone/>
            </a:pPr>
            <a:r>
              <a:rPr lang="en-US" sz="2000" b="1" dirty="0">
                <a:solidFill>
                  <a:schemeClr val="tx1"/>
                </a:solidFill>
              </a:rPr>
              <a:t>Dean Litsa</a:t>
            </a:r>
            <a:r>
              <a:rPr lang="en-US" sz="2000" dirty="0">
                <a:solidFill>
                  <a:schemeClr val="tx1"/>
                </a:solidFill>
              </a:rPr>
              <a:t>:  I know, I know, believe me, I totally get it.  But we just had to lay off three people in our department, and we’re being asked to make additional cuts.  I’m sorry, but we just can’t do it unless we have to.</a:t>
            </a:r>
          </a:p>
          <a:p>
            <a:pPr marL="0" indent="0">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42</a:t>
            </a:fld>
            <a:endParaRPr lang="en-US"/>
          </a:p>
        </p:txBody>
      </p:sp>
    </p:spTree>
    <p:extLst>
      <p:ext uri="{BB962C8B-B14F-4D97-AF65-F5344CB8AC3E}">
        <p14:creationId xmlns:p14="http://schemas.microsoft.com/office/powerpoint/2010/main" val="2429128000"/>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67"/>
            <a:ext cx="8440615" cy="842433"/>
          </a:xfrm>
        </p:spPr>
        <p:txBody>
          <a:bodyPr>
            <a:normAutofit/>
          </a:bodyPr>
          <a:lstStyle/>
          <a:p>
            <a:r>
              <a:rPr lang="en-US" dirty="0" smtClean="0"/>
              <a:t>Final Narration</a:t>
            </a:r>
            <a:endParaRPr lang="en-US" dirty="0"/>
          </a:p>
        </p:txBody>
      </p:sp>
      <p:sp>
        <p:nvSpPr>
          <p:cNvPr id="3" name="Content Placeholder 2"/>
          <p:cNvSpPr>
            <a:spLocks noGrp="1"/>
          </p:cNvSpPr>
          <p:nvPr>
            <p:ph idx="1"/>
          </p:nvPr>
        </p:nvSpPr>
        <p:spPr>
          <a:xfrm>
            <a:off x="703383" y="1282700"/>
            <a:ext cx="7983417" cy="5219700"/>
          </a:xfrm>
        </p:spPr>
        <p:txBody>
          <a:bodyPr>
            <a:noAutofit/>
          </a:bodyPr>
          <a:lstStyle/>
          <a:p>
            <a:pPr marL="0" indent="0">
              <a:buNone/>
            </a:pPr>
            <a:endParaRPr lang="en-US" sz="2000" dirty="0">
              <a:solidFill>
                <a:srgbClr val="000000"/>
              </a:solidFill>
            </a:endParaRPr>
          </a:p>
          <a:p>
            <a:pPr marL="0" indent="0">
              <a:buNone/>
            </a:pPr>
            <a:r>
              <a:rPr lang="en-US" sz="2000" b="1" dirty="0" smtClean="0">
                <a:solidFill>
                  <a:srgbClr val="000000"/>
                </a:solidFill>
              </a:rPr>
              <a:t>Narrator</a:t>
            </a:r>
            <a:r>
              <a:rPr lang="en-US" sz="2000" dirty="0" smtClean="0">
                <a:solidFill>
                  <a:srgbClr val="000000"/>
                </a:solidFill>
              </a:rPr>
              <a:t>:  The Professor </a:t>
            </a:r>
            <a:r>
              <a:rPr lang="en-US" sz="2000" dirty="0">
                <a:solidFill>
                  <a:srgbClr val="000000"/>
                </a:solidFill>
              </a:rPr>
              <a:t>is disappointed, but he still believes it would be beneficial if his video lectures were captioned.  He learns that the system his institution uses has the ability for him to enter captions himself, so he begins to do so for the first few videos in his course.  However, it takes time, and time is something in short supply now that he’s covering an extra class due to those layoffs, working on that article he needs to submit for tenure, and chairing the committee to reduce the number of committees. </a:t>
            </a:r>
            <a:r>
              <a:rPr lang="en-US" sz="2000" dirty="0" smtClean="0">
                <a:solidFill>
                  <a:srgbClr val="000000"/>
                </a:solidFill>
              </a:rPr>
              <a:t>Professor </a:t>
            </a:r>
            <a:r>
              <a:rPr lang="en-US" sz="2000" dirty="0">
                <a:solidFill>
                  <a:srgbClr val="000000"/>
                </a:solidFill>
              </a:rPr>
              <a:t>is realistically unable to continue captioning the remainder of the </a:t>
            </a:r>
            <a:r>
              <a:rPr lang="en-US" sz="2000" dirty="0" smtClean="0">
                <a:solidFill>
                  <a:srgbClr val="000000"/>
                </a:solidFill>
              </a:rPr>
              <a:t>videos.</a:t>
            </a:r>
            <a:endParaRPr lang="en-US" sz="2000" dirty="0">
              <a:solidFill>
                <a:srgbClr val="000000"/>
              </a:solidFill>
            </a:endParaRPr>
          </a:p>
          <a:p>
            <a:pPr marL="0" indent="0">
              <a:buNone/>
            </a:pPr>
            <a:endParaRPr lang="en-US" sz="2000"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43</a:t>
            </a:fld>
            <a:endParaRPr lang="en-US"/>
          </a:p>
        </p:txBody>
      </p:sp>
    </p:spTree>
    <p:extLst>
      <p:ext uri="{BB962C8B-B14F-4D97-AF65-F5344CB8AC3E}">
        <p14:creationId xmlns:p14="http://schemas.microsoft.com/office/powerpoint/2010/main" val="1698281732"/>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Realistic Scenario</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solidFill>
                  <a:srgbClr val="000000"/>
                </a:solidFill>
              </a:rPr>
              <a:t>The Professor tries to follow the best practice of Universal Design for Learning, but…</a:t>
            </a:r>
          </a:p>
          <a:p>
            <a:pPr lvl="1"/>
            <a:r>
              <a:rPr lang="en-US" dirty="0" smtClean="0">
                <a:solidFill>
                  <a:srgbClr val="000000"/>
                </a:solidFill>
              </a:rPr>
              <a:t>…Universal Design for Learning is not the law,</a:t>
            </a:r>
          </a:p>
          <a:p>
            <a:pPr lvl="1"/>
            <a:r>
              <a:rPr lang="en-US" dirty="0" smtClean="0">
                <a:solidFill>
                  <a:srgbClr val="000000"/>
                </a:solidFill>
              </a:rPr>
              <a:t>…he is not trained on how to put UDL into practice, and</a:t>
            </a:r>
          </a:p>
          <a:p>
            <a:pPr lvl="1"/>
            <a:r>
              <a:rPr lang="en-US" dirty="0" smtClean="0">
                <a:solidFill>
                  <a:srgbClr val="000000"/>
                </a:solidFill>
              </a:rPr>
              <a:t>…resources are not available to him.</a:t>
            </a:r>
          </a:p>
          <a:p>
            <a:r>
              <a:rPr lang="en-US" dirty="0" smtClean="0">
                <a:solidFill>
                  <a:srgbClr val="000000"/>
                </a:solidFill>
              </a:rPr>
              <a:t>Legally, in any type of course, if there is a student with a disability who is registered with the Office of Accessibility and who requests and is approved for accommodations:</a:t>
            </a:r>
          </a:p>
          <a:p>
            <a:pPr lvl="1"/>
            <a:r>
              <a:rPr lang="en-US" dirty="0" smtClean="0">
                <a:solidFill>
                  <a:srgbClr val="000000"/>
                </a:solidFill>
              </a:rPr>
              <a:t>accommodations will be provided</a:t>
            </a:r>
          </a:p>
          <a:p>
            <a:pPr lvl="1"/>
            <a:r>
              <a:rPr lang="en-US" dirty="0" smtClean="0">
                <a:solidFill>
                  <a:srgbClr val="000000"/>
                </a:solidFill>
              </a:rPr>
              <a:t>the cost (if any) will be paid for by the Office of Accessibility through budget provided to it by the University.</a:t>
            </a:r>
          </a:p>
          <a:p>
            <a:r>
              <a:rPr lang="en-US" dirty="0" smtClean="0">
                <a:solidFill>
                  <a:srgbClr val="000000"/>
                </a:solidFill>
              </a:rPr>
              <a:t>But in courses where this is not the case, faculty may be on their own.</a:t>
            </a:r>
          </a:p>
        </p:txBody>
      </p:sp>
      <p:sp>
        <p:nvSpPr>
          <p:cNvPr id="4" name="Slide Number Placeholder 3"/>
          <p:cNvSpPr>
            <a:spLocks noGrp="1"/>
          </p:cNvSpPr>
          <p:nvPr>
            <p:ph type="sldNum" sz="quarter" idx="12"/>
          </p:nvPr>
        </p:nvSpPr>
        <p:spPr/>
        <p:txBody>
          <a:bodyPr/>
          <a:lstStyle/>
          <a:p>
            <a:fld id="{50A2839A-B22A-6440-B709-7F07E1B8B9A6}" type="slidenum">
              <a:rPr lang="en-US" smtClean="0"/>
              <a:pPr/>
              <a:t>44</a:t>
            </a:fld>
            <a:endParaRPr lang="en-US" dirty="0"/>
          </a:p>
        </p:txBody>
      </p:sp>
    </p:spTree>
    <p:extLst>
      <p:ext uri="{BB962C8B-B14F-4D97-AF65-F5344CB8AC3E}">
        <p14:creationId xmlns:p14="http://schemas.microsoft.com/office/powerpoint/2010/main" val="27875687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63633"/>
            <a:ext cx="8440615" cy="842433"/>
          </a:xfrm>
        </p:spPr>
        <p:txBody>
          <a:bodyPr>
            <a:normAutofit fontScale="90000"/>
          </a:bodyPr>
          <a:lstStyle/>
          <a:p>
            <a:r>
              <a:rPr lang="en-US" dirty="0" smtClean="0"/>
              <a:t>Automatic Captioning May Not Be Perfect!</a:t>
            </a:r>
            <a:endParaRPr lang="en-US" dirty="0"/>
          </a:p>
        </p:txBody>
      </p:sp>
      <p:sp>
        <p:nvSpPr>
          <p:cNvPr id="3" name="Content Placeholder 2"/>
          <p:cNvSpPr>
            <a:spLocks noGrp="1"/>
          </p:cNvSpPr>
          <p:nvPr>
            <p:ph idx="1"/>
          </p:nvPr>
        </p:nvSpPr>
        <p:spPr>
          <a:xfrm>
            <a:off x="703384" y="1466052"/>
            <a:ext cx="7983415" cy="4679462"/>
          </a:xfrm>
        </p:spPr>
        <p:txBody>
          <a:bodyPr>
            <a:noAutofit/>
          </a:bodyPr>
          <a:lstStyle/>
          <a:p>
            <a:r>
              <a:rPr lang="en-US" dirty="0" smtClean="0">
                <a:solidFill>
                  <a:srgbClr val="000000"/>
                </a:solidFill>
              </a:rPr>
              <a:t>YouTube has released a beta captioning service which holds promise but also demonstrates the need for human intervention because of many errors.</a:t>
            </a:r>
          </a:p>
          <a:p>
            <a:pPr lvl="1"/>
            <a:r>
              <a:rPr lang="en-US" dirty="0" smtClean="0">
                <a:solidFill>
                  <a:srgbClr val="000000"/>
                </a:solidFill>
                <a:hlinkClick r:id="rId2"/>
              </a:rPr>
              <a:t>University of Akron TV commercial</a:t>
            </a:r>
            <a:endParaRPr lang="en-US" dirty="0" smtClean="0">
              <a:latin typeface="Times New Roman"/>
              <a:cs typeface="Times New Roman"/>
            </a:endParaRPr>
          </a:p>
          <a:p>
            <a:pPr lvl="1"/>
            <a:r>
              <a:rPr lang="en-US" dirty="0" smtClean="0">
                <a:solidFill>
                  <a:srgbClr val="000000"/>
                </a:solidFill>
              </a:rPr>
              <a:t>Select “CC” and then “English: automatic captions.”</a:t>
            </a:r>
          </a:p>
          <a:p>
            <a:r>
              <a:rPr lang="en-US" dirty="0" err="1" smtClean="0">
                <a:solidFill>
                  <a:srgbClr val="000000"/>
                </a:solidFill>
              </a:rPr>
              <a:t>MAGpie</a:t>
            </a:r>
            <a:r>
              <a:rPr lang="en-US" dirty="0" smtClean="0">
                <a:solidFill>
                  <a:srgbClr val="000000"/>
                </a:solidFill>
              </a:rPr>
              <a:t> (Media Access Generator) is another option. </a:t>
            </a:r>
            <a:r>
              <a:rPr lang="en-US" dirty="0" smtClean="0">
                <a:solidFill>
                  <a:srgbClr val="000000"/>
                </a:solidFill>
                <a:hlinkClick r:id="rId3"/>
              </a:rPr>
              <a:t>Download MAGpie </a:t>
            </a:r>
            <a:r>
              <a:rPr lang="en-US" dirty="0" smtClean="0">
                <a:solidFill>
                  <a:srgbClr val="000000"/>
                </a:solidFill>
              </a:rPr>
              <a:t>at the website of the </a:t>
            </a:r>
            <a:r>
              <a:rPr lang="en-US" dirty="0" smtClean="0">
                <a:solidFill>
                  <a:srgbClr val="000000"/>
                </a:solidFill>
                <a:hlinkClick r:id="rId4"/>
              </a:rPr>
              <a:t>National Center for Accessible Media</a:t>
            </a:r>
            <a:r>
              <a:rPr lang="en-US" dirty="0" smtClean="0">
                <a:solidFill>
                  <a:srgbClr val="000000"/>
                </a:solidFill>
              </a:rPr>
              <a:t>.  </a:t>
            </a:r>
            <a:endParaRPr lang="en-US" dirty="0" smtClean="0"/>
          </a:p>
        </p:txBody>
      </p:sp>
    </p:spTree>
    <p:extLst>
      <p:ext uri="{BB962C8B-B14F-4D97-AF65-F5344CB8AC3E}">
        <p14:creationId xmlns:p14="http://schemas.microsoft.com/office/powerpoint/2010/main" val="77133023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63944"/>
            <a:ext cx="8440615" cy="842433"/>
          </a:xfrm>
        </p:spPr>
        <p:txBody>
          <a:bodyPr>
            <a:normAutofit fontScale="90000"/>
          </a:bodyPr>
          <a:lstStyle/>
          <a:p>
            <a:r>
              <a:rPr lang="en-US" dirty="0" smtClean="0"/>
              <a:t>Professional Captioning May Not Be Perfect, Either!</a:t>
            </a:r>
            <a:endParaRPr lang="en-US" dirty="0"/>
          </a:p>
        </p:txBody>
      </p:sp>
      <p:sp>
        <p:nvSpPr>
          <p:cNvPr id="3" name="Content Placeholder 2"/>
          <p:cNvSpPr>
            <a:spLocks noGrp="1"/>
          </p:cNvSpPr>
          <p:nvPr>
            <p:ph idx="1"/>
          </p:nvPr>
        </p:nvSpPr>
        <p:spPr>
          <a:xfrm>
            <a:off x="703383" y="1227847"/>
            <a:ext cx="7983415" cy="1817936"/>
          </a:xfrm>
        </p:spPr>
        <p:txBody>
          <a:bodyPr>
            <a:normAutofit lnSpcReduction="10000"/>
          </a:bodyPr>
          <a:lstStyle/>
          <a:p>
            <a:r>
              <a:rPr lang="en-US" dirty="0" smtClean="0">
                <a:solidFill>
                  <a:srgbClr val="000000"/>
                </a:solidFill>
              </a:rPr>
              <a:t>UA submits video files and/or transcripts to a professional captioning service that produces closed captions.</a:t>
            </a:r>
          </a:p>
          <a:p>
            <a:r>
              <a:rPr lang="en-US" dirty="0" smtClean="0">
                <a:solidFill>
                  <a:srgbClr val="000000"/>
                </a:solidFill>
              </a:rPr>
              <a:t>The transcriptions are generally good but must be reviewed for accuracy and “gaps.”</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16568890"/>
              </p:ext>
            </p:extLst>
          </p:nvPr>
        </p:nvGraphicFramePr>
        <p:xfrm>
          <a:off x="779584" y="3247390"/>
          <a:ext cx="7983414" cy="3108960"/>
        </p:xfrm>
        <a:graphic>
          <a:graphicData uri="http://schemas.openxmlformats.org/drawingml/2006/table">
            <a:tbl>
              <a:tblPr firstRow="1" bandRow="1">
                <a:tableStyleId>{5C22544A-7EE6-4342-B048-85BDC9FD1C3A}</a:tableStyleId>
              </a:tblPr>
              <a:tblGrid>
                <a:gridCol w="3991707"/>
                <a:gridCol w="3991707"/>
              </a:tblGrid>
              <a:tr h="370840">
                <a:tc>
                  <a:txBody>
                    <a:bodyPr/>
                    <a:lstStyle/>
                    <a:p>
                      <a:pPr algn="ctr"/>
                      <a:r>
                        <a:rPr lang="en-US" sz="2400" dirty="0" smtClean="0"/>
                        <a:t>As Transcribed</a:t>
                      </a:r>
                      <a:endParaRPr lang="en-US" sz="2400" dirty="0"/>
                    </a:p>
                  </a:txBody>
                  <a:tcPr/>
                </a:tc>
                <a:tc>
                  <a:txBody>
                    <a:bodyPr/>
                    <a:lstStyle/>
                    <a:p>
                      <a:pPr algn="ctr"/>
                      <a:r>
                        <a:rPr lang="en-US" sz="2400" dirty="0" smtClean="0"/>
                        <a:t>What She Really Said</a:t>
                      </a:r>
                      <a:endParaRPr lang="en-US" sz="2400" dirty="0"/>
                    </a:p>
                  </a:txBody>
                  <a:tcPr/>
                </a:tc>
              </a:tr>
              <a:tr h="370840">
                <a:tc>
                  <a:txBody>
                    <a:bodyPr/>
                    <a:lstStyle/>
                    <a:p>
                      <a:r>
                        <a:rPr lang="en-US" sz="2400" dirty="0" smtClean="0"/>
                        <a:t>or you can sort of weigh</a:t>
                      </a:r>
                      <a:endParaRPr lang="en-US" sz="2400" dirty="0"/>
                    </a:p>
                  </a:txBody>
                  <a:tcPr/>
                </a:tc>
                <a:tc>
                  <a:txBody>
                    <a:bodyPr/>
                    <a:lstStyle/>
                    <a:p>
                      <a:r>
                        <a:rPr lang="en-US" sz="2400" dirty="0" smtClean="0"/>
                        <a:t>or you can survey</a:t>
                      </a:r>
                      <a:endParaRPr lang="en-US" sz="2400" dirty="0"/>
                    </a:p>
                  </a:txBody>
                  <a:tcPr/>
                </a:tc>
              </a:tr>
              <a:tr h="370840">
                <a:tc>
                  <a:txBody>
                    <a:bodyPr/>
                    <a:lstStyle/>
                    <a:p>
                      <a:r>
                        <a:rPr lang="en-US" sz="2400" dirty="0" smtClean="0"/>
                        <a:t>by the style</a:t>
                      </a:r>
                      <a:endParaRPr lang="en-US" sz="2400" dirty="0"/>
                    </a:p>
                  </a:txBody>
                  <a:tcPr/>
                </a:tc>
                <a:tc>
                  <a:txBody>
                    <a:bodyPr/>
                    <a:lstStyle/>
                    <a:p>
                      <a:r>
                        <a:rPr lang="en-US" sz="2400" dirty="0" smtClean="0"/>
                        <a:t>body style</a:t>
                      </a:r>
                      <a:endParaRPr lang="en-US" sz="2400" dirty="0"/>
                    </a:p>
                  </a:txBody>
                  <a:tcPr/>
                </a:tc>
              </a:tr>
              <a:tr h="370840">
                <a:tc>
                  <a:txBody>
                    <a:bodyPr/>
                    <a:lstStyle/>
                    <a:p>
                      <a:r>
                        <a:rPr lang="en-US" sz="2400" dirty="0" smtClean="0"/>
                        <a:t>and it’s really that metaphor for</a:t>
                      </a:r>
                      <a:endParaRPr lang="en-US" sz="2400" dirty="0"/>
                    </a:p>
                  </a:txBody>
                  <a:tcPr/>
                </a:tc>
                <a:tc>
                  <a:txBody>
                    <a:bodyPr/>
                    <a:lstStyle/>
                    <a:p>
                      <a:r>
                        <a:rPr lang="en-US" sz="2400" dirty="0" smtClean="0"/>
                        <a:t>it really does not matter</a:t>
                      </a:r>
                      <a:r>
                        <a:rPr lang="en-US" sz="2400" baseline="0" dirty="0" smtClean="0"/>
                        <a:t> for</a:t>
                      </a:r>
                      <a:endParaRPr lang="en-US" sz="2400" dirty="0"/>
                    </a:p>
                  </a:txBody>
                  <a:tcPr/>
                </a:tc>
              </a:tr>
              <a:tr h="370840">
                <a:tc>
                  <a:txBody>
                    <a:bodyPr/>
                    <a:lstStyle/>
                    <a:p>
                      <a:r>
                        <a:rPr lang="en-US" sz="2400" dirty="0" smtClean="0"/>
                        <a:t>Sorted contribution</a:t>
                      </a:r>
                      <a:endParaRPr lang="en-US" sz="2400" dirty="0"/>
                    </a:p>
                  </a:txBody>
                  <a:tcPr/>
                </a:tc>
                <a:tc>
                  <a:txBody>
                    <a:bodyPr/>
                    <a:lstStyle/>
                    <a:p>
                      <a:r>
                        <a:rPr lang="en-US" sz="2400" dirty="0" smtClean="0"/>
                        <a:t>Thirty contribution</a:t>
                      </a:r>
                      <a:endParaRPr lang="en-US" sz="2400" dirty="0"/>
                    </a:p>
                  </a:txBody>
                  <a:tcPr/>
                </a:tc>
              </a:tr>
              <a:tr h="370840">
                <a:tc>
                  <a:txBody>
                    <a:bodyPr/>
                    <a:lstStyle/>
                    <a:p>
                      <a:r>
                        <a:rPr lang="en-US" sz="2400" dirty="0" smtClean="0"/>
                        <a:t>????????? stuff</a:t>
                      </a:r>
                      <a:endParaRPr lang="en-US" sz="2400" dirty="0"/>
                    </a:p>
                  </a:txBody>
                  <a:tcPr/>
                </a:tc>
                <a:tc>
                  <a:txBody>
                    <a:bodyPr/>
                    <a:lstStyle/>
                    <a:p>
                      <a:r>
                        <a:rPr lang="en-US" sz="2400" dirty="0" smtClean="0"/>
                        <a:t>Learning style</a:t>
                      </a:r>
                      <a:endParaRPr lang="en-US" sz="2400" dirty="0"/>
                    </a:p>
                  </a:txBody>
                  <a:tcPr/>
                </a:tc>
              </a:tr>
            </a:tbl>
          </a:graphicData>
        </a:graphic>
      </p:graphicFrame>
    </p:spTree>
    <p:extLst>
      <p:ext uri="{BB962C8B-B14F-4D97-AF65-F5344CB8AC3E}">
        <p14:creationId xmlns:p14="http://schemas.microsoft.com/office/powerpoint/2010/main" val="327150145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60867"/>
            <a:ext cx="8440615" cy="842433"/>
          </a:xfrm>
        </p:spPr>
        <p:txBody>
          <a:bodyPr/>
          <a:lstStyle/>
          <a:p>
            <a:r>
              <a:rPr lang="en-US" dirty="0" smtClean="0"/>
              <a:t>Summary of the Realist Perspective</a:t>
            </a:r>
            <a:endParaRPr lang="en-US" dirty="0"/>
          </a:p>
        </p:txBody>
      </p:sp>
      <p:sp>
        <p:nvSpPr>
          <p:cNvPr id="3" name="Content Placeholder 2"/>
          <p:cNvSpPr>
            <a:spLocks noGrp="1"/>
          </p:cNvSpPr>
          <p:nvPr>
            <p:ph idx="1"/>
          </p:nvPr>
        </p:nvSpPr>
        <p:spPr>
          <a:xfrm>
            <a:off x="1016000" y="2420180"/>
            <a:ext cx="7670800" cy="1765300"/>
          </a:xfrm>
        </p:spPr>
        <p:txBody>
          <a:bodyPr>
            <a:normAutofit fontScale="92500" lnSpcReduction="10000"/>
          </a:bodyPr>
          <a:lstStyle/>
          <a:p>
            <a:r>
              <a:rPr lang="en-US" dirty="0" smtClean="0">
                <a:solidFill>
                  <a:srgbClr val="000000"/>
                </a:solidFill>
              </a:rPr>
              <a:t>Given present realities, we cannot expect higher education online courses to be totally accessible.</a:t>
            </a:r>
          </a:p>
          <a:p>
            <a:r>
              <a:rPr lang="en-US" dirty="0" smtClean="0">
                <a:solidFill>
                  <a:srgbClr val="000000"/>
                </a:solidFill>
              </a:rPr>
              <a:t>8.3 should not become a 3-point standard in the Quality Matters Higher Education rubric until institutional policies align with best practices.</a:t>
            </a:r>
          </a:p>
          <a:p>
            <a:pPr>
              <a:buNone/>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47</a:t>
            </a:fld>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9291" y="2492407"/>
            <a:ext cx="7265051" cy="976320"/>
          </a:xfrm>
        </p:spPr>
        <p:txBody>
          <a:bodyPr>
            <a:normAutofit fontScale="90000"/>
          </a:bodyPr>
          <a:lstStyle/>
          <a:p>
            <a:r>
              <a:rPr lang="en-US" sz="4400" dirty="0" smtClean="0">
                <a:latin typeface="Avenir Book"/>
                <a:cs typeface="Avenir Book"/>
              </a:rPr>
              <a:t>3. The </a:t>
            </a:r>
            <a:r>
              <a:rPr lang="en-US" sz="4400" dirty="0" err="1" smtClean="0">
                <a:latin typeface="Avenir Book"/>
                <a:cs typeface="Avenir Book"/>
              </a:rPr>
              <a:t>Practicalist</a:t>
            </a:r>
            <a:r>
              <a:rPr lang="en-US" sz="4400" dirty="0" smtClean="0">
                <a:latin typeface="Avenir Book"/>
                <a:cs typeface="Avenir Book"/>
              </a:rPr>
              <a:t> Perspective:</a:t>
            </a:r>
            <a:br>
              <a:rPr lang="en-US" sz="4400" dirty="0" smtClean="0">
                <a:latin typeface="Avenir Book"/>
                <a:cs typeface="Avenir Book"/>
              </a:rPr>
            </a:br>
            <a:r>
              <a:rPr lang="en-US" sz="4400" b="0" dirty="0" smtClean="0">
                <a:latin typeface="Avenir Book"/>
                <a:cs typeface="Avenir Book"/>
              </a:rPr>
              <a:t>Everything </a:t>
            </a:r>
            <a:r>
              <a:rPr lang="en-US" sz="4400" dirty="0" smtClean="0">
                <a:latin typeface="Avenir Book"/>
                <a:cs typeface="Avenir Book"/>
              </a:rPr>
              <a:t>practical</a:t>
            </a:r>
            <a:r>
              <a:rPr lang="en-US" sz="4400" b="0" dirty="0" smtClean="0">
                <a:latin typeface="Avenir Book"/>
                <a:cs typeface="Avenir Book"/>
              </a:rPr>
              <a:t> that can be done</a:t>
            </a:r>
            <a:r>
              <a:rPr lang="en-US" sz="4400" b="0" dirty="0" smtClean="0">
                <a:solidFill>
                  <a:schemeClr val="tx1"/>
                </a:solidFill>
              </a:rPr>
              <a:t> </a:t>
            </a:r>
            <a:r>
              <a:rPr lang="en-US" sz="4400" b="0" dirty="0">
                <a:solidFill>
                  <a:schemeClr val="tx1"/>
                </a:solidFill>
              </a:rPr>
              <a:t/>
            </a:r>
            <a:br>
              <a:rPr lang="en-US" sz="4400" b="0" dirty="0">
                <a:solidFill>
                  <a:schemeClr val="tx1"/>
                </a:solidFill>
              </a:rPr>
            </a:br>
            <a:endParaRPr lang="en-US" sz="4400" b="0" dirty="0">
              <a:latin typeface="Avenir Book"/>
              <a:cs typeface="Avenir Book"/>
            </a:endParaRPr>
          </a:p>
        </p:txBody>
      </p:sp>
      <p:sp>
        <p:nvSpPr>
          <p:cNvPr id="5" name="Subtitle 4"/>
          <p:cNvSpPr>
            <a:spLocks noGrp="1"/>
          </p:cNvSpPr>
          <p:nvPr>
            <p:ph type="subTitle" idx="1"/>
          </p:nvPr>
        </p:nvSpPr>
        <p:spPr>
          <a:xfrm>
            <a:off x="1719292" y="4279862"/>
            <a:ext cx="6738908" cy="560520"/>
          </a:xfrm>
        </p:spPr>
        <p:txBody>
          <a:bodyPr/>
          <a:lstStyle/>
          <a:p>
            <a:endParaRPr lang="en-US"/>
          </a:p>
        </p:txBody>
      </p:sp>
    </p:spTree>
    <p:extLst>
      <p:ext uri="{BB962C8B-B14F-4D97-AF65-F5344CB8AC3E}">
        <p14:creationId xmlns:p14="http://schemas.microsoft.com/office/powerpoint/2010/main" val="193150126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03" y="27568"/>
            <a:ext cx="7985797" cy="842433"/>
          </a:xfrm>
        </p:spPr>
        <p:txBody>
          <a:bodyPr/>
          <a:lstStyle/>
          <a:p>
            <a:r>
              <a:rPr lang="en-US" dirty="0" smtClean="0">
                <a:effectLst>
                  <a:outerShdw blurRad="38100" dist="38100" dir="2700000" algn="tl">
                    <a:srgbClr val="000000">
                      <a:alpha val="43137"/>
                    </a:srgbClr>
                  </a:outerShdw>
                </a:effectLst>
              </a:rPr>
              <a:t>Born Accessible: Fixed Structures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5230025" y="1435199"/>
            <a:ext cx="3700577" cy="4886591"/>
          </a:xfrm>
        </p:spPr>
        <p:txBody>
          <a:bodyPr>
            <a:normAutofit/>
          </a:bodyPr>
          <a:lstStyle/>
          <a:p>
            <a:pPr>
              <a:spcBef>
                <a:spcPts val="0"/>
              </a:spcBef>
              <a:spcAft>
                <a:spcPts val="1800"/>
              </a:spcAft>
            </a:pPr>
            <a:r>
              <a:rPr lang="en-US" sz="2800" b="1" dirty="0" smtClean="0">
                <a:solidFill>
                  <a:schemeClr val="tx1"/>
                </a:solidFill>
              </a:rPr>
              <a:t>Curb Ramps</a:t>
            </a:r>
          </a:p>
          <a:p>
            <a:pPr>
              <a:spcBef>
                <a:spcPts val="0"/>
              </a:spcBef>
              <a:spcAft>
                <a:spcPts val="1800"/>
              </a:spcAft>
            </a:pPr>
            <a:r>
              <a:rPr lang="en-US" sz="2800" b="1" dirty="0" smtClean="0">
                <a:solidFill>
                  <a:schemeClr val="tx1"/>
                </a:solidFill>
              </a:rPr>
              <a:t>Elevators</a:t>
            </a:r>
          </a:p>
          <a:p>
            <a:pPr>
              <a:spcBef>
                <a:spcPts val="0"/>
              </a:spcBef>
              <a:spcAft>
                <a:spcPts val="1800"/>
              </a:spcAft>
            </a:pPr>
            <a:r>
              <a:rPr lang="en-US" sz="2800" b="1" dirty="0" smtClean="0">
                <a:solidFill>
                  <a:schemeClr val="tx1"/>
                </a:solidFill>
              </a:rPr>
              <a:t>Door Opener Buttons</a:t>
            </a:r>
          </a:p>
          <a:p>
            <a:pPr>
              <a:spcBef>
                <a:spcPts val="0"/>
              </a:spcBef>
              <a:spcAft>
                <a:spcPts val="1800"/>
              </a:spcAft>
            </a:pPr>
            <a:r>
              <a:rPr lang="en-US" sz="2800" b="1" dirty="0" smtClean="0">
                <a:solidFill>
                  <a:schemeClr val="tx1"/>
                </a:solidFill>
              </a:rPr>
              <a:t>Light Switch Placement</a:t>
            </a:r>
          </a:p>
          <a:p>
            <a:pPr>
              <a:spcBef>
                <a:spcPts val="0"/>
              </a:spcBef>
              <a:spcAft>
                <a:spcPts val="1800"/>
              </a:spcAft>
            </a:pPr>
            <a:r>
              <a:rPr lang="en-US" sz="2800" b="1" dirty="0" smtClean="0">
                <a:solidFill>
                  <a:schemeClr val="tx1"/>
                </a:solidFill>
              </a:rPr>
              <a:t>Sidewalk Ramps</a:t>
            </a:r>
            <a:endParaRPr lang="en-US" sz="2800" b="1" dirty="0">
              <a:solidFill>
                <a:schemeClr val="tx1"/>
              </a:solidFill>
            </a:endParaRPr>
          </a:p>
        </p:txBody>
      </p:sp>
      <p:sp>
        <p:nvSpPr>
          <p:cNvPr id="5" name="Slide Number Placeholder 4"/>
          <p:cNvSpPr>
            <a:spLocks noGrp="1"/>
          </p:cNvSpPr>
          <p:nvPr>
            <p:ph type="sldNum" sz="quarter" idx="12"/>
          </p:nvPr>
        </p:nvSpPr>
        <p:spPr/>
        <p:txBody>
          <a:bodyPr/>
          <a:lstStyle/>
          <a:p>
            <a:fld id="{50A2839A-B22A-6440-B709-7F07E1B8B9A6}" type="slidenum">
              <a:rPr lang="en-US" smtClean="0"/>
              <a:pPr/>
              <a:t>49</a:t>
            </a:fld>
            <a:endParaRPr lang="en-US"/>
          </a:p>
        </p:txBody>
      </p:sp>
      <p:pic>
        <p:nvPicPr>
          <p:cNvPr id="1026" name="Picture 2" descr="image of a person in a wheelchair crossing a street at a curbcut. Image retrieved from: https://encrypted-tbn2.gstatic.com/images?q=tbn:ANd9GcQaPSirQrtyPr2JgMFvGGnuSr_NsXmrMq-IXxueqMVo2qAos1Jz" title="image of a person in a wheelchair crossing a street at a curbc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410" y="1142143"/>
            <a:ext cx="1762615" cy="13202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of a hallway with three wide elevator entrances with accessible floor buttons. Image retrieved from: https://encrypted-tbn0.gstatic.com/images?q=tbn:ANd9GcQ2vdlkEzv2y6GKAiG_wSs3MkOig9hffiz2UhDX33WVFFBPvwORX99_Yaut" title="image of a hallway with three wide elevator entrances with accessible floor butt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762" y="1676663"/>
            <a:ext cx="1997965" cy="13295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T7zyGQnWg54WOs44JKgBRM_iN-TolCEioxP26kDaOf-eHCSYw5"/>
          <p:cNvPicPr>
            <a:picLocks noChangeAspect="1" noChangeArrowheads="1"/>
          </p:cNvPicPr>
          <p:nvPr/>
        </p:nvPicPr>
        <p:blipFill rotWithShape="1">
          <a:blip r:embed="rId4">
            <a:extLst>
              <a:ext uri="{28A0092B-C50C-407E-A947-70E740481C1C}">
                <a14:useLocalDpi xmlns:a14="http://schemas.microsoft.com/office/drawing/2010/main" val="0"/>
              </a:ext>
            </a:extLst>
          </a:blip>
          <a:srcRect l="-278196" t="9690" r="292530" b="27808"/>
          <a:stretch/>
        </p:blipFill>
        <p:spPr bwMode="auto">
          <a:xfrm>
            <a:off x="811850" y="4025070"/>
            <a:ext cx="1542175" cy="15895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of &quot;Push to Open&quot; button including a graphic of a wheelchair. Image retrieved from https://encrypted-tbn2.gstatic.com/images?q=tbn:ANd9GcT7zyGQnWg54WOs44JKgBRM_iN-TolCEioxP26kDaOf-eHCSYw5" title="Image of &quot;Push to Open&quot; button including a graphic of a wheelchair"/>
          <p:cNvPicPr>
            <a:picLocks noChangeAspect="1" noChangeArrowheads="1"/>
          </p:cNvPicPr>
          <p:nvPr/>
        </p:nvPicPr>
        <p:blipFill rotWithShape="1">
          <a:blip r:embed="rId4">
            <a:extLst>
              <a:ext uri="{28A0092B-C50C-407E-A947-70E740481C1C}">
                <a14:useLocalDpi xmlns:a14="http://schemas.microsoft.com/office/drawing/2010/main" val="0"/>
              </a:ext>
            </a:extLst>
          </a:blip>
          <a:srcRect l="6074" t="9690" r="6105" b="27808"/>
          <a:stretch/>
        </p:blipFill>
        <p:spPr bwMode="auto">
          <a:xfrm>
            <a:off x="677846" y="2953729"/>
            <a:ext cx="1580972" cy="15895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image of light switch next to door." title="image of light switch next to door"/>
          <p:cNvPicPr>
            <a:picLocks noChangeAspect="1" noChangeArrowheads="1"/>
          </p:cNvPicPr>
          <p:nvPr/>
        </p:nvPicPr>
        <p:blipFill rotWithShape="1">
          <a:blip r:embed="rId5">
            <a:extLst>
              <a:ext uri="{28A0092B-C50C-407E-A947-70E740481C1C}">
                <a14:useLocalDpi xmlns:a14="http://schemas.microsoft.com/office/drawing/2010/main" val="0"/>
              </a:ext>
            </a:extLst>
          </a:blip>
          <a:srcRect b="13580"/>
          <a:stretch/>
        </p:blipFill>
        <p:spPr bwMode="auto">
          <a:xfrm>
            <a:off x="2646302" y="3393839"/>
            <a:ext cx="2466975" cy="1596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descr="Image of a ramp between a building and steps. The ramp is wide enough to accommodate a wheelchair and includes guard rails on either side." title="Image of a ramp leading into a build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3789" y="5249670"/>
            <a:ext cx="2286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41488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2499"/>
            <a:ext cx="8440615" cy="842433"/>
          </a:xfrm>
        </p:spPr>
        <p:txBody>
          <a:bodyPr/>
          <a:lstStyle/>
          <a:p>
            <a:r>
              <a:rPr lang="en-US" dirty="0" smtClean="0"/>
              <a:t>Goldberg &amp; Rothberg 2013</a:t>
            </a:r>
            <a:endParaRPr lang="en-US" dirty="0"/>
          </a:p>
        </p:txBody>
      </p:sp>
      <p:sp>
        <p:nvSpPr>
          <p:cNvPr id="3" name="Content Placeholder 2"/>
          <p:cNvSpPr>
            <a:spLocks noGrp="1"/>
          </p:cNvSpPr>
          <p:nvPr>
            <p:ph idx="1"/>
          </p:nvPr>
        </p:nvSpPr>
        <p:spPr>
          <a:xfrm>
            <a:off x="766883" y="1143000"/>
            <a:ext cx="7983415" cy="5448299"/>
          </a:xfrm>
        </p:spPr>
        <p:txBody>
          <a:bodyPr>
            <a:normAutofit/>
          </a:bodyPr>
          <a:lstStyle/>
          <a:p>
            <a:r>
              <a:rPr lang="en-US" dirty="0" smtClean="0">
                <a:solidFill>
                  <a:srgbClr val="000000"/>
                </a:solidFill>
              </a:rPr>
              <a:t>Rothberg.</a:t>
            </a:r>
          </a:p>
          <a:p>
            <a:pPr lvl="1"/>
            <a:r>
              <a:rPr lang="en-US" dirty="0" smtClean="0">
                <a:solidFill>
                  <a:srgbClr val="000000"/>
                </a:solidFill>
              </a:rPr>
              <a:t>Present is not “paper.” </a:t>
            </a:r>
          </a:p>
          <a:p>
            <a:pPr lvl="1"/>
            <a:r>
              <a:rPr lang="en-US" dirty="0" smtClean="0">
                <a:solidFill>
                  <a:srgbClr val="000000"/>
                </a:solidFill>
              </a:rPr>
              <a:t>Digitization of Online Learning: digital media; textbooks; electronic publishing.</a:t>
            </a:r>
          </a:p>
          <a:p>
            <a:pPr lvl="1"/>
            <a:r>
              <a:rPr lang="en-US" dirty="0" smtClean="0">
                <a:solidFill>
                  <a:srgbClr val="000000"/>
                </a:solidFill>
              </a:rPr>
              <a:t>Old models of retrofitting: no longer work; very expensive.</a:t>
            </a:r>
          </a:p>
          <a:p>
            <a:r>
              <a:rPr lang="en-US" dirty="0" smtClean="0">
                <a:solidFill>
                  <a:srgbClr val="000000"/>
                </a:solidFill>
              </a:rPr>
              <a:t>Goldberg</a:t>
            </a:r>
          </a:p>
          <a:p>
            <a:pPr lvl="1"/>
            <a:r>
              <a:rPr lang="en-US" dirty="0" smtClean="0">
                <a:solidFill>
                  <a:srgbClr val="000000"/>
                </a:solidFill>
              </a:rPr>
              <a:t>Hardware is available that facilitates accessibility…but…</a:t>
            </a:r>
          </a:p>
          <a:p>
            <a:pPr lvl="1"/>
            <a:r>
              <a:rPr lang="en-US" dirty="0" smtClean="0">
                <a:solidFill>
                  <a:srgbClr val="000000"/>
                </a:solidFill>
              </a:rPr>
              <a:t>…a better approach is to build accessibility in from the beginning.</a:t>
            </a:r>
          </a:p>
          <a:p>
            <a:pPr lvl="0"/>
            <a:r>
              <a:rPr lang="en-US" dirty="0" smtClean="0">
                <a:solidFill>
                  <a:srgbClr val="000000"/>
                </a:solidFill>
              </a:rPr>
              <a:t>When consumers demand accessibility it will become more widely available. </a:t>
            </a:r>
          </a:p>
        </p:txBody>
      </p:sp>
      <p:sp>
        <p:nvSpPr>
          <p:cNvPr id="4" name="Slide Number Placeholder 3"/>
          <p:cNvSpPr>
            <a:spLocks noGrp="1"/>
          </p:cNvSpPr>
          <p:nvPr>
            <p:ph type="sldNum" sz="quarter" idx="12"/>
          </p:nvPr>
        </p:nvSpPr>
        <p:spPr/>
        <p:txBody>
          <a:bodyPr/>
          <a:lstStyle/>
          <a:p>
            <a:fld id="{50A2839A-B22A-6440-B709-7F07E1B8B9A6}" type="slidenum">
              <a:rPr lang="en-US" smtClean="0"/>
              <a:pPr/>
              <a:t>5</a:t>
            </a:fld>
            <a:endParaRPr lang="en-US"/>
          </a:p>
        </p:txBody>
      </p:sp>
    </p:spTree>
    <p:extLst>
      <p:ext uri="{BB962C8B-B14F-4D97-AF65-F5344CB8AC3E}">
        <p14:creationId xmlns:p14="http://schemas.microsoft.com/office/powerpoint/2010/main" val="1899948768"/>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03" y="27568"/>
            <a:ext cx="8442997"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Structures?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986867" y="1435199"/>
            <a:ext cx="3943736" cy="4886591"/>
          </a:xfrm>
        </p:spPr>
        <p:txBody>
          <a:bodyPr>
            <a:normAutofit/>
          </a:bodyPr>
          <a:lstStyle/>
          <a:p>
            <a:pPr>
              <a:spcBef>
                <a:spcPts val="0"/>
              </a:spcBef>
              <a:spcAft>
                <a:spcPts val="1800"/>
              </a:spcAft>
            </a:pPr>
            <a:r>
              <a:rPr lang="en-US" sz="3600" b="1" dirty="0" err="1">
                <a:solidFill>
                  <a:schemeClr val="tx1"/>
                </a:solidFill>
              </a:rPr>
              <a:t>eTextbooks</a:t>
            </a:r>
            <a:endParaRPr lang="en-US" sz="3600" b="1" dirty="0">
              <a:solidFill>
                <a:schemeClr val="tx1"/>
              </a:solidFill>
            </a:endParaRPr>
          </a:p>
          <a:p>
            <a:pPr>
              <a:spcBef>
                <a:spcPts val="0"/>
              </a:spcBef>
              <a:spcAft>
                <a:spcPts val="1800"/>
              </a:spcAft>
            </a:pPr>
            <a:r>
              <a:rPr lang="en-US" sz="3600" b="1" dirty="0" smtClean="0">
                <a:solidFill>
                  <a:schemeClr val="tx1"/>
                </a:solidFill>
              </a:rPr>
              <a:t>Training</a:t>
            </a:r>
            <a:endParaRPr lang="en-US" sz="3600" b="1" dirty="0">
              <a:solidFill>
                <a:schemeClr val="tx1"/>
              </a:solidFill>
            </a:endParaRPr>
          </a:p>
          <a:p>
            <a:pPr>
              <a:spcBef>
                <a:spcPts val="0"/>
              </a:spcBef>
              <a:spcAft>
                <a:spcPts val="1800"/>
              </a:spcAft>
            </a:pPr>
            <a:r>
              <a:rPr lang="en-US" sz="3600" b="1" dirty="0">
                <a:solidFill>
                  <a:schemeClr val="tx1"/>
                </a:solidFill>
              </a:rPr>
              <a:t>Web Sites</a:t>
            </a:r>
          </a:p>
          <a:p>
            <a:pPr>
              <a:spcBef>
                <a:spcPts val="0"/>
              </a:spcBef>
              <a:spcAft>
                <a:spcPts val="1800"/>
              </a:spcAft>
            </a:pPr>
            <a:r>
              <a:rPr lang="en-US" sz="3600" b="1" dirty="0">
                <a:solidFill>
                  <a:schemeClr val="tx1"/>
                </a:solidFill>
              </a:rPr>
              <a:t>MOOCs</a:t>
            </a:r>
          </a:p>
          <a:p>
            <a:pPr>
              <a:spcBef>
                <a:spcPts val="0"/>
              </a:spcBef>
              <a:spcAft>
                <a:spcPts val="1800"/>
              </a:spcAft>
            </a:pPr>
            <a:r>
              <a:rPr lang="en-US" sz="3600" b="1" dirty="0">
                <a:solidFill>
                  <a:schemeClr val="tx1"/>
                </a:solidFill>
              </a:rPr>
              <a:t>Web Courses</a:t>
            </a:r>
          </a:p>
          <a:p>
            <a:pPr marL="0" indent="0">
              <a:spcBef>
                <a:spcPts val="0"/>
              </a:spcBef>
              <a:spcAft>
                <a:spcPts val="1800"/>
              </a:spcAft>
              <a:buNone/>
            </a:pPr>
            <a:endParaRPr lang="en-US" sz="3600" b="1" dirty="0">
              <a:solidFill>
                <a:schemeClr val="tx1"/>
              </a:solidFill>
            </a:endParaRPr>
          </a:p>
        </p:txBody>
      </p:sp>
      <p:sp>
        <p:nvSpPr>
          <p:cNvPr id="5" name="Slide Number Placeholder 4"/>
          <p:cNvSpPr>
            <a:spLocks noGrp="1"/>
          </p:cNvSpPr>
          <p:nvPr>
            <p:ph type="sldNum" sz="quarter" idx="12"/>
          </p:nvPr>
        </p:nvSpPr>
        <p:spPr/>
        <p:txBody>
          <a:bodyPr/>
          <a:lstStyle/>
          <a:p>
            <a:fld id="{50A2839A-B22A-6440-B709-7F07E1B8B9A6}" type="slidenum">
              <a:rPr lang="en-US" smtClean="0"/>
              <a:pPr/>
              <a:t>50</a:t>
            </a:fld>
            <a:endParaRPr lang="en-US"/>
          </a:p>
        </p:txBody>
      </p:sp>
      <p:pic>
        <p:nvPicPr>
          <p:cNvPr id="1030" name="Picture 6" descr="https://encrypted-tbn2.gstatic.com/images?q=tbn:ANd9GcT7zyGQnWg54WOs44JKgBRM_iN-TolCEioxP26kDaOf-eHCSYw5"/>
          <p:cNvPicPr>
            <a:picLocks noChangeAspect="1" noChangeArrowheads="1"/>
          </p:cNvPicPr>
          <p:nvPr/>
        </p:nvPicPr>
        <p:blipFill rotWithShape="1">
          <a:blip r:embed="rId2">
            <a:extLst>
              <a:ext uri="{28A0092B-C50C-407E-A947-70E740481C1C}">
                <a14:useLocalDpi xmlns:a14="http://schemas.microsoft.com/office/drawing/2010/main" val="0"/>
              </a:ext>
            </a:extLst>
          </a:blip>
          <a:srcRect l="-278196" t="9690" r="292530" b="27808"/>
          <a:stretch/>
        </p:blipFill>
        <p:spPr bwMode="auto">
          <a:xfrm>
            <a:off x="811850" y="4025070"/>
            <a:ext cx="1542175" cy="15895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Pentagon 14"/>
          <p:cNvSpPr/>
          <p:nvPr/>
        </p:nvSpPr>
        <p:spPr>
          <a:xfrm>
            <a:off x="3056467" y="1597197"/>
            <a:ext cx="1961883" cy="350378"/>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0" b="1" dirty="0" smtClean="0"/>
              <a:t>Extensive Reach</a:t>
            </a:r>
            <a:endParaRPr lang="en-US" sz="1950" b="1" dirty="0"/>
          </a:p>
        </p:txBody>
      </p:sp>
      <p:sp>
        <p:nvSpPr>
          <p:cNvPr id="16" name="Pentagon 15"/>
          <p:cNvSpPr/>
          <p:nvPr/>
        </p:nvSpPr>
        <p:spPr>
          <a:xfrm>
            <a:off x="3056467" y="2376371"/>
            <a:ext cx="1961883" cy="350378"/>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0" b="1" dirty="0"/>
              <a:t>Extensive Reach</a:t>
            </a:r>
          </a:p>
        </p:txBody>
      </p:sp>
      <p:sp>
        <p:nvSpPr>
          <p:cNvPr id="17" name="Pentagon 16"/>
          <p:cNvSpPr/>
          <p:nvPr/>
        </p:nvSpPr>
        <p:spPr>
          <a:xfrm>
            <a:off x="3056467" y="3149599"/>
            <a:ext cx="1961883" cy="350378"/>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0" b="1" dirty="0"/>
              <a:t>Extensive Reach</a:t>
            </a:r>
          </a:p>
        </p:txBody>
      </p:sp>
      <p:sp>
        <p:nvSpPr>
          <p:cNvPr id="20" name="Pentagon 19"/>
          <p:cNvSpPr/>
          <p:nvPr/>
        </p:nvSpPr>
        <p:spPr>
          <a:xfrm>
            <a:off x="3056467" y="3934551"/>
            <a:ext cx="1961883" cy="350378"/>
          </a:xfrm>
          <a:prstGeom prst="homePlat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950" b="1" dirty="0"/>
              <a:t>Extensive Reach</a:t>
            </a:r>
          </a:p>
        </p:txBody>
      </p:sp>
      <p:sp>
        <p:nvSpPr>
          <p:cNvPr id="21" name="Pentagon 20"/>
          <p:cNvSpPr/>
          <p:nvPr/>
        </p:nvSpPr>
        <p:spPr>
          <a:xfrm>
            <a:off x="3056467" y="4704705"/>
            <a:ext cx="1961883" cy="350378"/>
          </a:xfrm>
          <a:prstGeom prst="homePlat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Limited Reach</a:t>
            </a:r>
            <a:endParaRPr lang="en-US" sz="2000" b="1" dirty="0"/>
          </a:p>
        </p:txBody>
      </p:sp>
    </p:spTree>
    <p:extLst>
      <p:ext uri="{BB962C8B-B14F-4D97-AF65-F5344CB8AC3E}">
        <p14:creationId xmlns:p14="http://schemas.microsoft.com/office/powerpoint/2010/main" val="157289747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986867" y="1435199"/>
            <a:ext cx="3943736" cy="4886591"/>
          </a:xfrm>
        </p:spPr>
        <p:txBody>
          <a:bodyPr>
            <a:normAutofit/>
          </a:bodyPr>
          <a:lstStyle/>
          <a:p>
            <a:pPr>
              <a:spcBef>
                <a:spcPts val="0"/>
              </a:spcBef>
              <a:spcAft>
                <a:spcPts val="1800"/>
              </a:spcAft>
            </a:pPr>
            <a:r>
              <a:rPr lang="en-US" sz="3600" b="1" dirty="0" err="1">
                <a:solidFill>
                  <a:schemeClr val="tx1"/>
                </a:solidFill>
              </a:rPr>
              <a:t>eTextbooks</a:t>
            </a:r>
            <a:endParaRPr lang="en-US" sz="3600" b="1" dirty="0">
              <a:solidFill>
                <a:schemeClr val="tx1"/>
              </a:solidFill>
            </a:endParaRPr>
          </a:p>
          <a:p>
            <a:pPr>
              <a:spcBef>
                <a:spcPts val="0"/>
              </a:spcBef>
              <a:spcAft>
                <a:spcPts val="1800"/>
              </a:spcAft>
            </a:pPr>
            <a:r>
              <a:rPr lang="en-US" sz="3600" b="1" dirty="0">
                <a:solidFill>
                  <a:schemeClr val="tx1"/>
                </a:solidFill>
              </a:rPr>
              <a:t>Training</a:t>
            </a:r>
          </a:p>
          <a:p>
            <a:pPr>
              <a:spcBef>
                <a:spcPts val="0"/>
              </a:spcBef>
              <a:spcAft>
                <a:spcPts val="1800"/>
              </a:spcAft>
            </a:pPr>
            <a:r>
              <a:rPr lang="en-US" sz="3600" b="1" dirty="0">
                <a:solidFill>
                  <a:schemeClr val="tx1"/>
                </a:solidFill>
              </a:rPr>
              <a:t>Web Sites</a:t>
            </a:r>
          </a:p>
          <a:p>
            <a:pPr>
              <a:spcBef>
                <a:spcPts val="0"/>
              </a:spcBef>
              <a:spcAft>
                <a:spcPts val="1800"/>
              </a:spcAft>
            </a:pPr>
            <a:r>
              <a:rPr lang="en-US" sz="3600" b="1" dirty="0">
                <a:solidFill>
                  <a:schemeClr val="tx1"/>
                </a:solidFill>
              </a:rPr>
              <a:t>MOOCs</a:t>
            </a:r>
          </a:p>
          <a:p>
            <a:pPr>
              <a:spcBef>
                <a:spcPts val="0"/>
              </a:spcBef>
              <a:spcAft>
                <a:spcPts val="1800"/>
              </a:spcAft>
            </a:pPr>
            <a:r>
              <a:rPr lang="en-US" sz="3600" b="1" dirty="0">
                <a:solidFill>
                  <a:schemeClr val="tx1"/>
                </a:solidFill>
              </a:rPr>
              <a:t>Web </a:t>
            </a:r>
            <a:r>
              <a:rPr lang="en-US" sz="3600" b="1" dirty="0" smtClean="0">
                <a:solidFill>
                  <a:schemeClr val="tx1"/>
                </a:solidFill>
              </a:rPr>
              <a:t>Courses</a:t>
            </a:r>
            <a:endParaRPr lang="en-US" sz="3600" b="1" dirty="0">
              <a:solidFill>
                <a:schemeClr val="tx1"/>
              </a:solidFill>
            </a:endParaRPr>
          </a:p>
        </p:txBody>
      </p:sp>
      <p:sp>
        <p:nvSpPr>
          <p:cNvPr id="5" name="Slide Number Placeholder 4"/>
          <p:cNvSpPr>
            <a:spLocks noGrp="1"/>
          </p:cNvSpPr>
          <p:nvPr>
            <p:ph type="sldNum" sz="quarter" idx="12"/>
          </p:nvPr>
        </p:nvSpPr>
        <p:spPr/>
        <p:txBody>
          <a:bodyPr/>
          <a:lstStyle/>
          <a:p>
            <a:fld id="{50A2839A-B22A-6440-B709-7F07E1B8B9A6}" type="slidenum">
              <a:rPr lang="en-US" smtClean="0"/>
              <a:pPr/>
              <a:t>51</a:t>
            </a:fld>
            <a:endParaRPr lang="en-US"/>
          </a:p>
        </p:txBody>
      </p:sp>
      <p:sp>
        <p:nvSpPr>
          <p:cNvPr id="6" name="AutoShape 10"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6" descr="data:image/jpeg;base64,/9j/4AAQSkZJRgABAQAAAQABAAD/2wCEAAkGBxQPDxQQEBAUDxQUFBUQDxAPDw8PFBAQFBQWFhQUFBQYHCggGBolHRUUITEhJSksLi4uFx8zODMsNygtLisBCgoKDg0OFxAQFCwcHBwsLCwsLCwsLCwsLCwsLCwsLCwsLCssLCwsLCwsLCsxKzcsLDcsNy4sKywrLissLzgrN//AABEIAMIBAwMBIgACEQEDEQH/xAAbAAACAwEBAQAAAAAAAAAAAAACAwABBQYEB//EAEIQAAIBAgIDDgQEBAQHAAAAAAABAgMRBCESMVEFBhMiQVJhcXKBkZKhsTJCweEUIzPRYsLw8UNUgtIHNFNkk6Ky/8QAGQEBAQEBAQEAAAAAAAAAAAAAAAECAwQF/8QAIREBAQACAwACAwEBAAAAAAAAAAECEQMhMRIiBDJRQRP/2gAMAwEAAhEDEQA/AMzEV58JLjy+KXzS2sFYifPl5pfuViV+ZPtS92BFGQ3h58+Xml+4ccTPny80hSLsA9YifPl5pBLFS58n/qkedLb4cgyIDlXnz5eaQca8ufLzMSi0A/h58+XmYSry58vMxdOm5alc9dLB859yAXGtN/NLzM9FKlUeucorplI9NOmo6lYNMCUoaPzSl1yfsPVaXOfmYpBoBiqy50vMwuGlzpeZii0A1Vpc6XmZOGlzpeZiy0Azhpc6XmZOGlzpeZiyWAN1pc6XmZXDS50vMwbEaAjrS50vMyuFlzpeZlWJYonCy50vMwXWlzpeZkaBYFOtLnS8zAlWlzpeZnmxWPp0s5zS62jExm+iKypxc+l5L1zLo26CdaXOl5meTEY/QV5VXFdM3+5x+L3erVPm0Fsis/FmVWm5O8m5Pa237mviz8nVYzfTGOUJTm+hyS8WYuL3z15fDNwXRJtmVIVUklrdusaibr0vdOu/8er/AOWf7kM78ZDnehC9Hb6Bi42qTT50vdi7GlioqpKW3Sln3s8FSm4uzOTakEgQ4xvqAiQSHU8PtyPTTpJakB56VBvo6z10sMlrzDQxAHBWGIWhiAJBxBQSAJBFIJAWQlgrAUgkiJBIoqxdgiADYqx5cTupSpq8ppbM9fUtb7jExe+pLKnBy6XxV9W/BFktTbpGeLF7pUqXxzS6L/Q4zFbsVqmubS2Ry9dfqeBu+fibmH9T5Ooxm+qKypQcumXFX7mFjN3K1TXPRWyGXrrPC0eSvjqcNcrvZHjfYupGd2nTd3dtt7W7sBo8/DVJ/p0mlzqmQS3NnPOpV/001b1+xjLmwx/1qceVDWxEY/FJLvuef8W5fp05T6bWRo0tzacNUbvbLjP1PQo5HDL8n+R0nD/WN+Gqy+KSprZHNhx3Mgs3eb/if0NSUQJRON5sr/rpMJC6dCKSSivKiD46iGPlf638XV4uDjUk1q0pZd5akpqz7ugdifjl2n7nmqUuWPge15kWHs88x8VYVRrXyY4A4hxBiMigCSGIFBIA0GgEhiQBINApBoAkEikEii0FYpFoC0EikEiiFSV0FYuwHzjdmno4mqv4m/Nn9TxpGvvopaOJl/ElL6fymUkd545X14cRjoQlo5ylzYK7KhGvU+CmqS21Hn4fY9u50Uq1RW16M79aa+hpQ1d54+Xnyxtkd8OOWbYsdxHLOtVlPoXFR6aWAp01eEEnttd+LNJr+usTJZM8uXJll7XaYyPO4g2HuIFjm0Q0CNazAaKF2AY5i2ggEyE0Sy7adlifjl2n7ixVWt+ZK/Ol7sB1th73kHVhy6mXh6vJrFqLY+F9UY26XYD1x1WCQunG3SNQBINApBooNIZFAIYgLQaBQaAtBoFBIC0EikWii0EgUEgCIQjA4/fhTtWjLbFrwf3MFI6nflT4sJbG14r7HLxR2x8csvSafFxEXzoSj3q0vozTjqMzF8WVOfNqRv1S4r9zWjTPF+Tj9no4b0H9gGs2P4MXOFjy2OxFsgGh2jrAkiaCJIXJD5ITIugDAkGBIiokQtEMtOjxVH8yfal7sunTPTiVx5dqXuwEj6bxrihsQEhkSA4jEAg0UGkGgUGgCQaBQSANBIFBIoJBIFBIAkWCXexUFclzxVt06UNc03shx36HkW67nLRpU7vkc3b0X7gbVy0eeDlGcoTak42u4qy40Iy+th6Ayd9VO+Hvskn62+pxkUd3u5HSw9Rfwt96OGSOmHjGRW6FO9KSWy660dHgcPwlJVFqcYz7pK5juGlFrosdTvKeng4LlUZ0u+Eno99rHPmx3pviutmT3HtBO2xZbXb9zNxmAcb9DayXRc7TQu6SWWTlmlno2y9jM3Ro63b/ABLdNkl/XccLxx2mTiqlOzE1IajWx1FKduixm1Yu6e1eq1nC46bleSS1CZD56n6CZfQwpcgGGwWjFVSIEkQnSutxK48u0/dgJDMR8cu1L3YCPpvGtBoFBxCjQxAINAMQaAQSANBoBBooJBIpFgWGgUWARj745WjDl4zy7jXuY2+P4I9v+VlRhObs2ldrUly9B7cA+NG/RdcnUYu6akqTcG04tPJ2ur6mae49Zzpwk829fXdlg7bHxSrXUVHSp0pWSSz0dF+wKZePqX4B7aCv3TkhUWKJioaVOS2pr0Pn0D6I80z59WyqSWq0mvXI3gxkfQR0G8Nfr0+bWU1fLizS+qZg4dmvvaxHB4yov+rRjNdqnL+5rKdGN7fQqeCf5eV7aSb6LHi3Qwj4PV/iNbbPS6OXWb34iKhdck4TfZbSf9dB4N066Wmtf5qdnla7i8u+/sY06bcPu3hdGV9XLq2f2Ofrxs0nyTfg7M7HfJXTS5bN21O6dv2RxmKq59aXpdfU8vNJHbF56kM5dD/szyHsqS4/Wlc8bZ5q2FoFr+xcmUYBxsUREJ006zEfHLtP3AQzEfHLtP3YCPpPGtDELQxBRoNAINAGg0LQaKGINC0GgDRYKCAJFgpl3KiNmPvgl+Wu2vZmszK3bjeC7S+oVhukpRakrprNdHKenc+EVGOhZR5LahsKcY/E+5WQMcZThZLRVtSyfgVHS4ieWHzv+XNeFRf7goszMPug68qa0JJQU+M4tLjaPK+yaMWKHwa1M4Pdeno4ifWn4pHbuRx++OOjiH0xT9X9jWF7Zy8eSlOzHwxOhiKEu1TfU07erPCpCsfUtGMubJS8GdMvKzj6+kYHdlRhKN7qUNG7edv6ZMdu45xlezvGL1fNH+yOQjiCTxN/Y8f/AGeiYPbulj9P+tpj1mFUqCJyuefPPbrIqc8l0CZBSYDOdqhZEQkDIJEIiE01t1uI+OXal7sWMxHxy7T9xaPpvGNBoBBoA0EgUGgDQSAQaANBJi0EAxMtMC4SZQaLBRYEZ5MfhuEjZS0c07pJnrKAyae41P5nKpt0pO3grHsw2DhD4IRXVFe56LFxViKliymyXKgr/wBXOZ32x49OW2Lj4NfudJcwN9keJTeyUl4r7GsPUy8c25C8VnBroLYLeR1rnHrwlbSpxe2K9h0p5GduZL8u3Nbj6nrlI+Vn1lp7ce4OTAuVKQKOdaVIFlt5lcpNiuUGOsu5S1lDEQKOoowu3V4n45dqXuwAsS+PLtS92AmfUeQaDQtMNMBiDQuLCuAxBJgIJAGggEwkUGgkAEmAaCQCLTAIpkuDOVgJNlXLYDZNKNgkuUVFmRvnp3oX5sk/HL6mueLdqGlh6i/hb71mWepfHDNlNkkLbOzmvc6VpVI9Kl4r7HtbyMyhK1ftQ9Yv7s0W8j5nPNZvZx/qKWopMFvInL3HBtJPMp6y5gXAkinrLkU2UNjqICiGFdZiPjl2n7gJhYh8eXafuAj6jyDQSAQSAYgkwEEgGINC0EihgSYCCQBlpgotMBiLQCYVwCAkrotsoAacsi2DFWuESeCEKLuaFisXDShKO1NeKsMbKk8gPnMhbPRjoaNSa2SkvU8rZ1ciZu1Wm+lxfen9jTuZGNdoqXNlGXg0a1zw/kz7SvTw3oSeRS5OoFai1yHl07LmBEOQuLE8BMBvItsF8oDYvIgMHkQmh1mIfHl2pe4CZMQ+PLtS92CmfSeUxMJMBBIoYmGmLQSAamEmLRyv/EKu+Co0YNqVWqrWveyVveaA7FFnIreLS/zGI88P9pt4WjT3PwrTnJwpKU5Tm05O7cuTW87LuA1S0fLtzcdVe6GHxdVuMcRVlGnG7so/ppW2LSS7js9+uL4LAVWnZySprk+NpP0uB0KJc+c7uuVLcnB4eLaqVpRm8+NK6cmr9dSHofQcNS4OEYL5YqPgrAOuS4NyMoly7golwLJcooAiNlFNgcXunhtLE1FpaPGja0dLObilldZZ6/RmfVw7Si27Xpuq04vi69GOvO/E6nK3Jnqb4pOGIbi7aUVyJ6uvlvFZ6zFlUdrOTaS0Em7pRupaK2K6XgZs5N7l6WXCTudnYzc69KdpOVk1ZQhdySk7JOauuLrV3/CFhlemm3Z8HGp8N1xoaSTd8tcVy5y1O1xM8VNp8fWtHVHVZ56vizfG156wdzq8p02pO97wleMfkvGNsuLZPksefmxzk+1duPLDfUe+vS0bpO9lpXcbX/N4Nq13bbf2AeTWfyxlqt8UVLp1X9CVKjlm3fKzySutLS5Ftz6wL6upLwSS9EjzSV1unonBK/GeVtcNHN/K88nryz1O9rOwYfDuacr6OcYrLSTcpxi8+S2mn3pdVTqN3vbN6T4lNcbarLLuFxm4vJtar2etpqSv3pPuGjeO11o6MrXv8L5PmjGXI2vmtk3qFt5l1Kjbu83lqSWSSSyWSySWQEmakZvooyLAIXSbdo8O5yqOOei5zkkpNqnFrTnknktKPS7q1w8PubVqNqFKU7S0HZKLU+JxWpNNP82l5102PAY78PiJ1UtJ6NajocJKkrVJ0paelFNprgbZZ8boNt78m56X4ePxRlbh5fK8O7fpf9v/AOy2HuedgSw00k3CSTvZunUh8Ci6l1KKcVHTjdySWetlcG7paLvLOEbcaazd4R1zVk3dXOijvvkmrUIZK0b4mpe+jRUdJ8FmvynfbpCZ74FPEUcSqElOjSlh2p1lT0lNqVSUFCM8tKFOzbTtpXjmgMVRdtKz0baTlZ6Khz3LUo63pPKybuE42bTyadmulGzX3eqVqWIpVIpKthlQp6FROFGSp1YTnLT0W0+ETSipPi52yMus9KcpLU5Nq+xu5UAji982H/Gbp0cNpOMY03KUo2vFvSk36QO2UTLw24ShjamMc3KU46Og4pKKtFZPqjbvAylvHp/5rEeeP7Hh34151pw3OwsZVNCKlVUWrvRS0Yt9CzfS1sO70dmT22v6GTuDvejhJ1KjqOtUqu86k0ova0rbW7+AHFb5sRXjTw8qmD/DRoTSpNVFJN2TUej9P0Nz/iHV4WOGw8X+tVTXSsor/wC/Q6Ld7chYyg6MpOCbjLSSTacXsZ5Km9tTrYetKrKX4eEYRi4K03H5m75Nuz7grH3ehwu62Dw6+GlFVOqzcrNdVOPidsczunvP4fEyxKxVSjKVkuDVtFKKjZO9+T1Lwe9OdOpCbx+IqKMlJwlKVpWd7PjagjpSBaJNEoAgWiSwAkCsTRAEjCsVYo5LfdH8yD2xa8H9znmdTvxp5U30teK+xyzNzxi+qYO5TzqR2TuuqSX3CaF4PKvJc6Cfg2vqcuefRviv2aPIVsCayBtkj5z1CbFth1NQksiVfKDJlyFzZoGUDcg0O0qrjy7T92FFEIe55jIIdFEIUNS6A0ugsgBKPQFo56iEALRWwtIsgBKK2F6K2EIBaj0BaK2FkApIlughAKa6C1FbCEAjXQSUeghABgtZLEIWDnd+a/Jh2/5ZHGshDePjFDIVR/5mPYl7xIQ5836Vrj/aNWayYEtSIQ+a9aVdQiRCFniKFzIQ1BdiEIUf/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itle 1"/>
          <p:cNvSpPr txBox="1">
            <a:spLocks/>
          </p:cNvSpPr>
          <p:nvPr/>
        </p:nvSpPr>
        <p:spPr>
          <a:xfrm>
            <a:off x="701003" y="27568"/>
            <a:ext cx="8442997" cy="842433"/>
          </a:xfrm>
          <a:prstGeom prst="rect">
            <a:avLst/>
          </a:prstGeom>
        </p:spPr>
        <p:txBody>
          <a:bodyPr vert="horz" lIns="91440" tIns="45720" rIns="91440" bIns="45720" rtlCol="0" anchor="ctr">
            <a:normAutofit fontScale="90000"/>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a:noFill/>
                </a:ln>
                <a:solidFill>
                  <a:srgbClr val="000090"/>
                </a:solidFill>
                <a:effectLst>
                  <a:outerShdw blurRad="38100" dist="38100" dir="2700000" algn="tl">
                    <a:srgbClr val="000000">
                      <a:alpha val="43137"/>
                    </a:srgbClr>
                  </a:outerShdw>
                </a:effectLst>
                <a:uLnTx/>
                <a:uFillTx/>
                <a:latin typeface="Verdana"/>
                <a:ea typeface="+mj-ea"/>
                <a:cs typeface="Verdana"/>
              </a:rPr>
              <a:t>Born Accessible: Dynamic Structures?</a:t>
            </a:r>
            <a:endParaRPr kumimoji="0" lang="en-US" sz="3200" b="1" i="0" u="none" strike="noStrike" kern="1200" cap="none" spc="0" normalizeH="0" baseline="0" noProof="0" dirty="0">
              <a:ln>
                <a:noFill/>
              </a:ln>
              <a:solidFill>
                <a:srgbClr val="000090"/>
              </a:solidFill>
              <a:effectLst>
                <a:outerShdw blurRad="38100" dist="38100" dir="2700000" algn="tl">
                  <a:srgbClr val="000000">
                    <a:alpha val="43137"/>
                  </a:srgbClr>
                </a:outerShdw>
              </a:effectLst>
              <a:uLnTx/>
              <a:uFillTx/>
              <a:latin typeface="Verdana"/>
              <a:ea typeface="+mj-ea"/>
              <a:cs typeface="Verdana"/>
            </a:endParaRPr>
          </a:p>
        </p:txBody>
      </p:sp>
      <p:sp>
        <p:nvSpPr>
          <p:cNvPr id="17" name="Pentagon 16"/>
          <p:cNvSpPr/>
          <p:nvPr/>
        </p:nvSpPr>
        <p:spPr>
          <a:xfrm>
            <a:off x="3056467" y="1597197"/>
            <a:ext cx="1961883" cy="35037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Born Accessible</a:t>
            </a:r>
            <a:endParaRPr lang="en-US" sz="2000" b="1" dirty="0"/>
          </a:p>
        </p:txBody>
      </p:sp>
      <p:sp>
        <p:nvSpPr>
          <p:cNvPr id="18" name="Pentagon 17"/>
          <p:cNvSpPr/>
          <p:nvPr/>
        </p:nvSpPr>
        <p:spPr>
          <a:xfrm>
            <a:off x="3056467" y="2376371"/>
            <a:ext cx="1961883" cy="35037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Born </a:t>
            </a:r>
            <a:r>
              <a:rPr lang="en-US" sz="2000" b="1" dirty="0" smtClean="0"/>
              <a:t>Accessible</a:t>
            </a:r>
            <a:endParaRPr lang="en-US" sz="2000" b="1" dirty="0"/>
          </a:p>
        </p:txBody>
      </p:sp>
      <p:sp>
        <p:nvSpPr>
          <p:cNvPr id="19" name="Pentagon 18"/>
          <p:cNvSpPr/>
          <p:nvPr/>
        </p:nvSpPr>
        <p:spPr>
          <a:xfrm>
            <a:off x="3056467" y="3149599"/>
            <a:ext cx="1961883" cy="35037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Born </a:t>
            </a:r>
            <a:r>
              <a:rPr lang="en-US" sz="2000" b="1" dirty="0" smtClean="0"/>
              <a:t>Accessible</a:t>
            </a:r>
            <a:endParaRPr lang="en-US" sz="2000" b="1" dirty="0"/>
          </a:p>
        </p:txBody>
      </p:sp>
      <p:sp>
        <p:nvSpPr>
          <p:cNvPr id="22" name="Pentagon 21"/>
          <p:cNvSpPr/>
          <p:nvPr/>
        </p:nvSpPr>
        <p:spPr>
          <a:xfrm>
            <a:off x="3056467" y="3934551"/>
            <a:ext cx="1961883" cy="350378"/>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Born </a:t>
            </a:r>
            <a:r>
              <a:rPr lang="en-US" sz="2000" b="1" dirty="0" smtClean="0"/>
              <a:t>Accessible</a:t>
            </a:r>
            <a:endParaRPr lang="en-US" sz="2000" b="1" dirty="0"/>
          </a:p>
        </p:txBody>
      </p:sp>
      <p:sp>
        <p:nvSpPr>
          <p:cNvPr id="23" name="Pentagon 22"/>
          <p:cNvSpPr/>
          <p:nvPr/>
        </p:nvSpPr>
        <p:spPr>
          <a:xfrm>
            <a:off x="3056467" y="4704705"/>
            <a:ext cx="1961883" cy="350378"/>
          </a:xfrm>
          <a:prstGeom prst="homePlat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Accessible*</a:t>
            </a:r>
            <a:endParaRPr lang="en-US" sz="2000" b="1" dirty="0"/>
          </a:p>
        </p:txBody>
      </p:sp>
    </p:spTree>
    <p:extLst>
      <p:ext uri="{BB962C8B-B14F-4D97-AF65-F5344CB8AC3E}">
        <p14:creationId xmlns:p14="http://schemas.microsoft.com/office/powerpoint/2010/main" val="3925740721"/>
      </p:ext>
    </p:extLst>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9359"/>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Cut and paste with background first</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52</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Red box indicates that there were 0 accessibility requests. Black box indicates that between 1998 and 2000, the English 121 course received no requests for accessibility accommodations and did not use a learning management system. " title="image, homepage of English 121 Internet Course with information LMS and acces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4" y="1353825"/>
            <a:ext cx="7537550" cy="5367649"/>
          </a:xfrm>
          <a:prstGeom prst="rect">
            <a:avLst/>
          </a:prstGeom>
          <a:noFill/>
          <a:extLst>
            <a:ext uri="{909E8E84-426E-40DD-AFC4-6F175D3DCCD1}">
              <a14:hiddenFill xmlns:a14="http://schemas.microsoft.com/office/drawing/2010/main">
                <a:solidFill>
                  <a:srgbClr val="FFFFFF"/>
                </a:solidFill>
              </a14:hiddenFill>
            </a:ext>
          </a:extLst>
        </p:spPr>
      </p:pic>
      <p:sp>
        <p:nvSpPr>
          <p:cNvPr id="10" name="Flowchart: Alternate Process 2"/>
          <p:cNvSpPr/>
          <p:nvPr/>
        </p:nvSpPr>
        <p:spPr>
          <a:xfrm>
            <a:off x="6553200" y="891793"/>
            <a:ext cx="1841500" cy="826940"/>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err="1" smtClean="0"/>
              <a:t>AccommodationRequests</a:t>
            </a:r>
            <a:r>
              <a:rPr lang="en-US" b="1" dirty="0" smtClean="0"/>
              <a:t> = 0</a:t>
            </a:r>
            <a:endParaRPr lang="en-US" b="1" dirty="0"/>
          </a:p>
        </p:txBody>
      </p:sp>
      <p:sp>
        <p:nvSpPr>
          <p:cNvPr id="11" name="TextBox 10"/>
          <p:cNvSpPr txBox="1"/>
          <p:nvPr/>
        </p:nvSpPr>
        <p:spPr>
          <a:xfrm rot="298408">
            <a:off x="5511628" y="2440759"/>
            <a:ext cx="3327400" cy="646331"/>
          </a:xfrm>
          <a:prstGeom prst="rect">
            <a:avLst/>
          </a:prstGeom>
          <a:solidFill>
            <a:schemeClr val="tx1"/>
          </a:solidFill>
        </p:spPr>
        <p:txBody>
          <a:bodyPr wrap="square" rtlCol="0">
            <a:spAutoFit/>
          </a:bodyPr>
          <a:lstStyle/>
          <a:p>
            <a:pPr algn="ctr"/>
            <a:r>
              <a:rPr lang="en-US" sz="2000" b="1" dirty="0" smtClean="0">
                <a:solidFill>
                  <a:schemeClr val="bg1"/>
                </a:solidFill>
              </a:rPr>
              <a:t>1998 to 2000: English 121</a:t>
            </a:r>
          </a:p>
          <a:p>
            <a:pPr algn="ctr"/>
            <a:r>
              <a:rPr lang="en-US" sz="1600" b="1" dirty="0" smtClean="0">
                <a:solidFill>
                  <a:schemeClr val="bg1"/>
                </a:solidFill>
              </a:rPr>
              <a:t>No Learning Management System</a:t>
            </a:r>
          </a:p>
        </p:txBody>
      </p:sp>
    </p:spTree>
    <p:extLst>
      <p:ext uri="{BB962C8B-B14F-4D97-AF65-F5344CB8AC3E}">
        <p14:creationId xmlns:p14="http://schemas.microsoft.com/office/powerpoint/2010/main" val="231202937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d box indicates that there were 0 accessibility requests. Black box indicates that between 1998 and 2000, the English 121 course received no requests for accessibility accommodations and did not use a learning management system. " title="image, homepage of English 121 Internet Course with information LMS and accessibil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384" y="1353825"/>
            <a:ext cx="7537550" cy="53676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03384" y="49359"/>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Background sent to back</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53</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lowchart: Alternate Process 2"/>
          <p:cNvSpPr/>
          <p:nvPr/>
        </p:nvSpPr>
        <p:spPr>
          <a:xfrm>
            <a:off x="6553200" y="891793"/>
            <a:ext cx="1841500" cy="826940"/>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smtClean="0"/>
              <a:t>Accommodation</a:t>
            </a:r>
            <a:br>
              <a:rPr lang="en-US" b="1" dirty="0" smtClean="0"/>
            </a:br>
            <a:r>
              <a:rPr lang="en-US" b="1" dirty="0" smtClean="0"/>
              <a:t>Requests = 0</a:t>
            </a:r>
            <a:endParaRPr lang="en-US" b="1" dirty="0"/>
          </a:p>
        </p:txBody>
      </p:sp>
      <p:sp>
        <p:nvSpPr>
          <p:cNvPr id="11" name="TextBox 10"/>
          <p:cNvSpPr txBox="1"/>
          <p:nvPr/>
        </p:nvSpPr>
        <p:spPr>
          <a:xfrm rot="298408">
            <a:off x="5511628" y="2440759"/>
            <a:ext cx="3327400" cy="646331"/>
          </a:xfrm>
          <a:prstGeom prst="rect">
            <a:avLst/>
          </a:prstGeom>
          <a:solidFill>
            <a:schemeClr val="tx1"/>
          </a:solidFill>
        </p:spPr>
        <p:txBody>
          <a:bodyPr wrap="square" rtlCol="0">
            <a:spAutoFit/>
          </a:bodyPr>
          <a:lstStyle/>
          <a:p>
            <a:pPr algn="ctr"/>
            <a:r>
              <a:rPr lang="en-US" sz="2000" b="1" dirty="0" smtClean="0">
                <a:solidFill>
                  <a:schemeClr val="bg1"/>
                </a:solidFill>
              </a:rPr>
              <a:t>1998 to 2000: English 121</a:t>
            </a:r>
          </a:p>
          <a:p>
            <a:pPr algn="ctr"/>
            <a:r>
              <a:rPr lang="en-US" sz="1600" b="1" dirty="0" smtClean="0">
                <a:solidFill>
                  <a:schemeClr val="bg1"/>
                </a:solidFill>
              </a:rPr>
              <a:t>No Learning Management System</a:t>
            </a:r>
          </a:p>
        </p:txBody>
      </p:sp>
    </p:spTree>
    <p:extLst>
      <p:ext uri="{BB962C8B-B14F-4D97-AF65-F5344CB8AC3E}">
        <p14:creationId xmlns:p14="http://schemas.microsoft.com/office/powerpoint/2010/main" val="211155269"/>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8425"/>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54</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Red box indicates that there were 0 accessibility requests. Black box indicates that between 2001 and 2003, the English 121 course received no requestes for accessibility accomodations and did not use a learning management system." title="Image, homepage of English 121 course 2001 to 2003 with information about LM and Accessibility"/>
          <p:cNvPicPr>
            <a:picLocks noChangeAspect="1"/>
          </p:cNvPicPr>
          <p:nvPr/>
        </p:nvPicPr>
        <p:blipFill rotWithShape="1">
          <a:blip r:embed="rId3"/>
          <a:srcRect t="14245" r="34270" b="5698"/>
          <a:stretch/>
        </p:blipFill>
        <p:spPr bwMode="auto">
          <a:xfrm>
            <a:off x="543432" y="1374447"/>
            <a:ext cx="7804701" cy="5347028"/>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rot="298408">
            <a:off x="5532968" y="2005681"/>
            <a:ext cx="3327400" cy="646331"/>
          </a:xfrm>
          <a:prstGeom prst="rect">
            <a:avLst/>
          </a:prstGeom>
          <a:solidFill>
            <a:schemeClr val="tx1"/>
          </a:solidFill>
        </p:spPr>
        <p:txBody>
          <a:bodyPr wrap="square" rtlCol="0">
            <a:spAutoFit/>
          </a:bodyPr>
          <a:lstStyle/>
          <a:p>
            <a:pPr algn="ctr"/>
            <a:r>
              <a:rPr lang="en-US" sz="2000" b="1" dirty="0" smtClean="0">
                <a:solidFill>
                  <a:schemeClr val="bg1"/>
                </a:solidFill>
              </a:rPr>
              <a:t>2001 to 2003: English 121</a:t>
            </a:r>
          </a:p>
          <a:p>
            <a:pPr algn="ctr"/>
            <a:r>
              <a:rPr lang="en-US" sz="1600" b="1" dirty="0" smtClean="0">
                <a:solidFill>
                  <a:schemeClr val="bg1"/>
                </a:solidFill>
              </a:rPr>
              <a:t>No Use of Early LMS</a:t>
            </a:r>
          </a:p>
        </p:txBody>
      </p:sp>
      <p:sp>
        <p:nvSpPr>
          <p:cNvPr id="7" name="Flowchart: Alternate Process 6"/>
          <p:cNvSpPr/>
          <p:nvPr/>
        </p:nvSpPr>
        <p:spPr>
          <a:xfrm>
            <a:off x="6553199" y="870859"/>
            <a:ext cx="1887749" cy="847874"/>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smtClean="0"/>
              <a:t>Accommodation</a:t>
            </a:r>
            <a:br>
              <a:rPr lang="en-US" b="1" dirty="0" smtClean="0"/>
            </a:br>
            <a:r>
              <a:rPr lang="en-US" b="1" dirty="0" smtClean="0"/>
              <a:t>Requests = 0</a:t>
            </a:r>
            <a:endParaRPr lang="en-US" b="1" dirty="0"/>
          </a:p>
        </p:txBody>
      </p:sp>
    </p:spTree>
    <p:extLst>
      <p:ext uri="{BB962C8B-B14F-4D97-AF65-F5344CB8AC3E}">
        <p14:creationId xmlns:p14="http://schemas.microsoft.com/office/powerpoint/2010/main" val="3877592889"/>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35403"/>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55</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Red box indicates that there were 0 accessibility requests. Black box indicates that between 2004 and 2008 there were minor accessibility accommodations with limited use of a learnng management system." title="image, homepage of English 121 online course 2004 to 2008 with information about LMS and accessibility"/>
          <p:cNvPicPr>
            <a:picLocks noChangeAspect="1"/>
          </p:cNvPicPr>
          <p:nvPr/>
        </p:nvPicPr>
        <p:blipFill rotWithShape="1">
          <a:blip r:embed="rId2"/>
          <a:srcRect l="24359" t="39316" r="34134" b="7123"/>
          <a:stretch/>
        </p:blipFill>
        <p:spPr bwMode="auto">
          <a:xfrm>
            <a:off x="804334" y="1204260"/>
            <a:ext cx="7636933" cy="554341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rot="298408">
            <a:off x="5597113" y="1300006"/>
            <a:ext cx="3478786" cy="646331"/>
          </a:xfrm>
          <a:prstGeom prst="rect">
            <a:avLst/>
          </a:prstGeom>
          <a:solidFill>
            <a:schemeClr val="tx1"/>
          </a:solidFill>
        </p:spPr>
        <p:txBody>
          <a:bodyPr wrap="square" rtlCol="0">
            <a:spAutoFit/>
          </a:bodyPr>
          <a:lstStyle/>
          <a:p>
            <a:pPr algn="ctr"/>
            <a:r>
              <a:rPr lang="en-US" sz="2000" b="1" dirty="0" smtClean="0">
                <a:solidFill>
                  <a:schemeClr val="bg1"/>
                </a:solidFill>
              </a:rPr>
              <a:t>2004 to 2008: English 121</a:t>
            </a:r>
          </a:p>
          <a:p>
            <a:pPr algn="ctr"/>
            <a:r>
              <a:rPr lang="en-US" sz="1600" b="1" dirty="0" smtClean="0">
                <a:solidFill>
                  <a:schemeClr val="bg1"/>
                </a:solidFill>
              </a:rPr>
              <a:t>Limited Use of LMS</a:t>
            </a:r>
          </a:p>
        </p:txBody>
      </p:sp>
      <p:sp>
        <p:nvSpPr>
          <p:cNvPr id="7" name="Flowchart: Alternate Process 6"/>
          <p:cNvSpPr/>
          <p:nvPr/>
        </p:nvSpPr>
        <p:spPr>
          <a:xfrm>
            <a:off x="7061200" y="3243113"/>
            <a:ext cx="1837650" cy="575733"/>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smtClean="0"/>
              <a:t>Accommodation</a:t>
            </a:r>
            <a:br>
              <a:rPr lang="en-US" b="1" dirty="0" smtClean="0"/>
            </a:br>
            <a:r>
              <a:rPr lang="en-US" b="1" dirty="0" smtClean="0"/>
              <a:t>Requests = 0</a:t>
            </a:r>
            <a:endParaRPr lang="en-US" b="1" dirty="0"/>
          </a:p>
        </p:txBody>
      </p:sp>
    </p:spTree>
    <p:extLst>
      <p:ext uri="{BB962C8B-B14F-4D97-AF65-F5344CB8AC3E}">
        <p14:creationId xmlns:p14="http://schemas.microsoft.com/office/powerpoint/2010/main" val="77646226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48167"/>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56</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Red box indicates there were 0 accessibility requests. Black box indicates that between 2009 and 2012, the Elgnlish 121 course used a learning management system and made use of principles of universal design." title="page showing Module One of English 121 course 2009 - 2012 with information about LMS and accessibility"/>
          <p:cNvPicPr>
            <a:picLocks noChangeAspect="1"/>
          </p:cNvPicPr>
          <p:nvPr/>
        </p:nvPicPr>
        <p:blipFill rotWithShape="1">
          <a:blip r:embed="rId2"/>
          <a:srcRect l="24519" t="27066" r="24039" b="7407"/>
          <a:stretch/>
        </p:blipFill>
        <p:spPr bwMode="auto">
          <a:xfrm>
            <a:off x="703384" y="1123746"/>
            <a:ext cx="7695795" cy="551412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298408">
            <a:off x="5480050" y="1266298"/>
            <a:ext cx="3327400" cy="892552"/>
          </a:xfrm>
          <a:prstGeom prst="rect">
            <a:avLst/>
          </a:prstGeom>
          <a:solidFill>
            <a:schemeClr val="tx1"/>
          </a:solidFill>
        </p:spPr>
        <p:txBody>
          <a:bodyPr wrap="square" rtlCol="0">
            <a:spAutoFit/>
          </a:bodyPr>
          <a:lstStyle/>
          <a:p>
            <a:pPr algn="ctr"/>
            <a:r>
              <a:rPr lang="en-US" sz="2000" b="1" dirty="0" smtClean="0">
                <a:solidFill>
                  <a:schemeClr val="bg1"/>
                </a:solidFill>
              </a:rPr>
              <a:t>2009 to 2012: English 121</a:t>
            </a:r>
          </a:p>
          <a:p>
            <a:pPr algn="ctr"/>
            <a:r>
              <a:rPr lang="en-US" sz="1600" b="1" dirty="0" smtClean="0">
                <a:solidFill>
                  <a:schemeClr val="bg1"/>
                </a:solidFill>
              </a:rPr>
              <a:t>Universal Design Accessibility</a:t>
            </a:r>
          </a:p>
          <a:p>
            <a:pPr algn="ctr"/>
            <a:r>
              <a:rPr lang="en-US" sz="1600" b="1" dirty="0" smtClean="0">
                <a:solidFill>
                  <a:schemeClr val="bg1"/>
                </a:solidFill>
              </a:rPr>
              <a:t>Learning Management System</a:t>
            </a:r>
          </a:p>
        </p:txBody>
      </p:sp>
      <p:sp>
        <p:nvSpPr>
          <p:cNvPr id="8" name="Flowchart: Alternate Process 7"/>
          <p:cNvSpPr/>
          <p:nvPr/>
        </p:nvSpPr>
        <p:spPr>
          <a:xfrm>
            <a:off x="5740399" y="2405745"/>
            <a:ext cx="1845221" cy="575733"/>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smtClean="0"/>
              <a:t>Accommodation Requests = 0</a:t>
            </a:r>
            <a:endParaRPr lang="en-US" b="1" dirty="0"/>
          </a:p>
        </p:txBody>
      </p:sp>
    </p:spTree>
    <p:extLst>
      <p:ext uri="{BB962C8B-B14F-4D97-AF65-F5344CB8AC3E}">
        <p14:creationId xmlns:p14="http://schemas.microsoft.com/office/powerpoint/2010/main" val="98400325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22767"/>
            <a:ext cx="8440615" cy="842433"/>
          </a:xfrm>
        </p:spPr>
        <p:txBody>
          <a:bodyPr>
            <a:normAutofit fontScale="90000"/>
          </a:bodyPr>
          <a:lstStyle/>
          <a:p>
            <a:r>
              <a:rPr lang="en-US" dirty="0" smtClean="0">
                <a:effectLst>
                  <a:outerShdw blurRad="38100" dist="38100" dir="2700000" algn="tl">
                    <a:srgbClr val="000000">
                      <a:alpha val="43137"/>
                    </a:srgbClr>
                  </a:outerShdw>
                </a:effectLst>
              </a:rPr>
              <a:t>Born Accessible: Dynamic Web Courses?</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57</a:t>
            </a:fld>
            <a:endParaRPr lang="en-US"/>
          </a:p>
        </p:txBody>
      </p:sp>
      <p:sp>
        <p:nvSpPr>
          <p:cNvPr id="5" name="AutoShape 2" descr="data:image/jpeg;base64,/9j/4AAQSkZJRgABAQAAAQABAAD/2wCEAAkGBxIQEhUUEhQUFhQUFhkYFBgXGBcWHBkaHhYYGhoVGBoYHyogGR0nHBgXITEhJSkrLy4uGh80ODMsNyktLisBCgoKDg0OGxAQGywkICQ1LCwvNCwsLC0sLCwsLCwsLCwsLCwsLCwsLCwsNCwsLCwsLCwsLCwsLCwsLCwsLCwsLP/AABEIAIMBgQMBEQACEQEDEQH/xAAcAAEAAwEBAQEBAAAAAAAAAAAABgcIBQQDAgH/xABNEAACAQICBgYECgYIBAcAAAABAgMAEQQFBgcSITFBEyJRYXGBMnKCkRQjQlJUkqGxstIXM2JzosEIFRY1U5PC0TRDY/AkJURklLPD/8QAGgEBAAMBAQEAAAAAAAAAAAAAAAMEBQIGAf/EADMRAQACAQIEAwYGAgIDAAAAAAABAgMEERIhMVEFE0EUMlJhcYEiIzORocHR8BWxQmLh/9oADAMBAAIRAxEAPwC8aBQKBQeDPc4hwUDz4hwkaC5J4k8lUc2PACgyxrD05mzefaa6QIT0MV9yj5zdrnmfIUESoPoJ2HBm95oJ3qv0FxGbS7bPJHhYz8ZICQWP+HH2tbieCg+AIacy/BR4eNYolCRoLKo5D+Z5kneTQeigUCgUCgUCgUCgUCgUCgUCgUCgUCgUCgUCgUCgUCgUCgUCgUCgUCgUCgUCgUCgUHhzvN4cHC8+IcJHGLsT9gA5kncAONBlnWLp3Nm89zdMOhPQxdg+e3a5+zgO8JzqS1cQ4mP4djEEiFiIIm3qdk2aRx8obQKhTu3G991Be6YdAuwFUJa2yAALdluFBWWnWqjBYiWLERjoF6RRiViAAZGNi6rwRgSLnhs7RsSN4WRluXxYaJIYUVI4xsoq8AP5nmSd5O+g9NAoFAoFAoFAoFAoFAoFAoFAoFAoFAoFAoFAoFAoFAoFAoFAoFAoFAoFAoFAoFAoFBBpPgedY3F4XERCWPAdCFuzgGRxJ0hsrAEiyrvFwQ3bQfVtVWTH/wBGv+ZMPueg7uiuFSDDiGNdhYXkjVd5sFkbZvffvXZbfvIYHnQdeg52kf8Awsw5vGyKO1nGwi+JZgPOg6NAoFAoFAoFAoFAoFAoFAoFAoFAoFAoFAoFAoFAoFAoFAoFAoFAoFAoFAoFAoFAoFBxtMM9XL8HPiWt8UhKA/Kc7kXzYgUFNf0dcyZ8djA7Fnmi6VieZEouT33loL3xmMjhQySusaKLszsFUDvJ3Cgq7PdcGXYabbwzSTliBMqJso1t22GcjrgcwCGCgG1lZQ6ceurKCm0ZJQ1r7Biba8Li639q1B+dHdZeXZjMu3OISrfEwygptNewd5PQLb+rGDuJv1jbZCx6D8yOFBJ3AAk+AoIx+kTK/pSfVk/LVj2TN8KLzsfc/SJlf0pPqyflp7Jm+E87H3P0iZX9KT6sn5aeyZvhPOx93dyrM4sVGJYHDxtezAEXsSDxF+IIqG9LUnht1SRMTG8OVmGm2X4eRopcQqSIbMpVzY2B5LbgRUldPltG8V5OJy0idpl5/wBImV/Sk+rJ+WuvZM3wvnnY+5+kTK/pSfVk/LT2TN8J52PuHWLlf0pPqyflp7Jm+E87H3SdGBAI4EXFV0rhZlppgMNK0U2IVJEttKVc2uAw4LbgQampp8l43rHJHbLSs7TLy/pEyv6Un1ZPy117Jm+F887H3fqLWBljEKMUpLEADZk3kmwHo0nS5ojfhfYzUn1Seq6QoFBzc9z3D4FBJiZOjRm2Qdlmu1ibWUE8FPurvHjtknasbubXisbyj760cqHCdj4RTfzQVY9izdv5hH7Rj7vLNray1RcGZvCM/wCoivsaDN2/l89px907BvVNO/tAoFAoFAoIpnesPL8ISrTdI44pEOkN+wkdUHuJFWceky35xH7or56V6yjr65cLfdh8RbvMY/1Gp/8AjcneP5Re10dPKda2XzEK5kgJ5yqNn6yFgB3m1R30OWvTn9HddTjsm0MyuoZGDKwurKQQR2gjcapzy5SnRrL9N4J8e+CRXLx7QMnV2CVHWA333G44cjVi2mvXHGSfVFGWs34YdzNs1hwkZlncJGCAWIJ3k2A3AmoaUteeGsbyktaKxvLh/pEyv6Un1ZPy1N7Jm+FH52PufpEyv6Un1ZPy09kzfCedj7n6RMr+lJ9WT8tPZM3wnnY+5+kTK/pSfVk/LT2TN8J52PufpEyv6Un1ZPy09kzfCedj7n6RMr+lJ9WT8tPZM3wnnY+7+prCywkAYpLk2HVk/LSdLmjnwnnU7pRVbdKV9Cg/MiBhZgCOwi9BGtJcZl+URPjXhhRwNhSkaLJITvEQIFzfZv2DZvyoMzaaaaYrNZS87kID8XEpOwg7hzbtY7z4WACOUCgUFqaqtakmBZMNjGL4UkKjm5aDkLfOj/Z5DhwsQ0U4WRCAbq68QeII4g+BpHIU7rB1bQ4PDHEYVpLRlekRyG6pIXaUgAggkX7r8Lb9bS62178F/VRz6esV4qqwrUUU71X6H4fMumM7v8VsAIhC32trrEkHd1eVqoa3U3xbRX1WtPhrfeZXVo/k0WBgWCHa2ELEbRuesxY7/EmsfJktktxW6tCtYrG0I9nmrbBYyWSaQzCSU3Yq4ABsBuBUjgBU+PWZMdYrG20Ir6el53lS2mOj7ZdingLbS2DRta20jXsSO0EEeVbGnzebTiZ+bF5dtnDJqdEu7K9UmBMSGSSaRmUFmDBVuR8kBdw8Saxb+IZd+W0NKulpELHiTZAA4AAe6qC0helWrbDY6SWbblSeSx2gQVuECi6kbxZRwIPfVvDrL4oivogyaet539VD4jBSJM0JF5FkMZUb7uG2bDt38K3IvE14vTqzJpMW4VvaM6pI0CSYqVzKCG2IyFVSLHZJIJex5i1ZObxC1t4pHJfx6Wtec9VoVnLZQKDjaUaNwZjGsU+3so+2Nhtk7Wyy9h5MalxZrYp3q4vSLxtKkdZGiC5ZNGI2ZoplYpt2LAqRtKSAAR1lINufdWzpNTOas8XWGfnwxjmNkOk4Hwq4r16tbR8B4CvKtuH6oFAoFB8MZi0hRpJGCIgLMx3AAc6+xE2naHyZ2UPp1rDmxzNFCWiw3Cw3NJ3ueQ/YHnflt6bR1xxxW5z/ANM7NqJtyr0c/QTQ2TM5CLlIIyOkktf2EHNiPIDeeQPep1MYY+bjDhnJPyXXlugmXQKFGFiftaVRKx77ve3lYVj31Wa07zafs0Iw0iNtnjzzVvl+JU7MQgf5LwgJbxQdVh5X7xXePWZaT13+r5fBS3orH4XmGjs7RbQaJwSoNzHIP8RB8hgSLgedxY1o8OLV14vX+VTivgtt6PlqllP9axEkksstyeJPRsST7q+66PyNo+T5pZ3yLG11SWy63zpox9jH+VUNBH537rWpn8tReFw7yuqRqWdyFVRvJJ4AVt2tFY3lmVrNp2hbuj+p+IIGxkrlzvKREKq9xYglj3i1ZOTxG0z+COS/TSVj3kL1k6KR5bOixMzRyoWAexKkGxFwBcbxarmj1Fs1Z4vRX1GGMcxsiNXFda+g2rTC4vBxz4h5S8oJARgoUBiBxU3O6+/t4duTqdbkpkmtfRfxaas13lydONWcmCjafDu0sKi8gYDbQfO3bmXtIAt2WuRLptdGSeG/KUebTcMb1V8HI3jlvrQnoqx1ax6de2vL7Nt9a+BQKDMOvHSdsZmDQq3xOEvGovuMn/Nc9+11PBO80FdUCgUCgUGiv6PulDYnCvhJDd8LYxk84mvZe07LAjuDKOVBZ2a4FcRDJC/oyoyHwZSL/bXVLTW0Wj0fJjeNmV8RA0bsjizIxVh2MpII94NemrbijeGNaNp2TXU9mvQZgqE9XEI0Z7NoddD/AAlfaqn4hj4sW/ZY0l9r7d1/VhtIoKe18Rx7eFb/AJhWQH1AUIv5lreJrV8MmfxduSjrNuSqq1FFojVZmvwnLobm7Q3hb2LbP8BQ+def1mPgzT8+bWwW4qQl1Vkz8yOFBJNgBcnsA4mgonV7B/WGctOR1VeXEkEdrHYHiGdT7Jra1U+Vp4p9I/yz8MceWbL4FYrQKBQKBQVPr69HCetL90dafhvW32U9Z0hT8nA+Fa6hXrDW0fAeAryrbh+qBQKBQUprl0oMs3wOM/FxWM1vlScQp7QoI9o/sitfw/BtHmT69FDVZefBCtUQsQALkkAAcyeArSmdo3U4jedmntFMkXA4WKBbXReufnOd7t5m/lYcq81myTkvNpbGOnBWIdeo3ZQRzT3R0ZhhHjAHSqNuE9jgbhfsbep8e6p9PmnFki3p6o8tOOuyl9VjWzXC+MgP+RJWxreeC32/7Z+mjbLCxNej2wUI7cSv2RS1Q8Oj8yfp/ha1fuONqQ0fDGTGOL7J6KG/I2u7jyIW/e1SeI5p5Y4+suNJj/8AJcFZa6pnXv8Ar8N+7f8AEK1vDPdso6z0VfWootH6s/7swvqH8bV53V/rWa+H3ISV1BFiAQeIPPuqulZo09yL4DjJoVHxfpxeo28DyO0vs16HS5fMxxM9fVlZqcF1zf1v31j8DQ3TOqyUoPzI1gT2C9BiTF4hpXeRzdnYsx7SSST7zQfGgUCgUCgsXUJjDHm8aj/nRSofAL0n3xig09QZ71tZX8HzGRgLLOBKPE9V/PaUn2q3dBk4sW3bkzNVTa+/dE8FimhkSVPSjdXXxVgw+0VavWLVms+qCs7TEtUYDFrNEkqG6yIrr4MAR9hrzNomszEtmJ3jd6K+PrP+sSeTMM2eKEbRS0EYB5oCz/xF/dW3pIjFg4rfVm598mThhCAavqq0dRea7M0+GJ3SIJE9ZTst5kMv1ay/EsfKL/Ze0dutVzVkryJ60M0+DZdOQbNKBCvL09zW7wm2fKrOkpx5oj7os9uGkyj2o3K9jDS4gjfM4RfVQHf9ZmHs1P4jfe8V7f2i0ldq791lu4UEkgAbyTuA7zWetIzj9YWWQmzYpGP/AEw8o98YI+2rFdJmt0qinNSOsvzgtYmWSmwxKqf+orxj3uoH20tpM1etf7Iz459UnilVwGUhlO8EG4I7QRxqvPJK/dBU+vr0cJ60v3R1p+G9bfZT1nSFPycD4VrqFesNaqwC3JsALknlu415VtIzjtYmWQtstiVYj/DV5B9ZFI+2rFdJmt0qjnPjjrL15NplgMWwWHEIXPBW2o2PgrgE+Vc5NPkp70PtctLdJd6oUjyZvjhh4JZm4RRs59lSbfZXVKza0Vj1fLTtG7LGInaR2dzd3Ysx7WJuT7ya9NWsViIhi2ned3c1f4MTZjhUPDpQ/wBQGT/RUGqtw4bSl08b5IaWFeeaxQKBQUfhcB8F0kCAWUzs6+EkTNu7gXI8q15vx6Pf/eUqMV4dQkOvh/8Aw+GHbKx9yEfzqHw335+jvV+7CX6A5d8Gy/DR2sejDt6z9dvtYjyqpqL8eW0p8VeGkQkFQpFM69/1+G/dv+IVreGe7ZR1noq+tRRaP1Z/3ZhfUP42rzur/Ws18PuQk9V0qo9fGX/8NOP24mPudB/9nvrU8NvztX7qWsryiUb/ALQjtqX2eTzIaArGXSg/jLcWPOgxPmuCOHmlhb0opHjbxVip+6g8tAoFB1NGsgnzDEJh8Ou078T8lF5u55KP9gLkgUF3S6vcLhoeglw0UgUW6W5SSQ3/AFm36QA3dVCdmxuDuDhDtSeWo2dsYWLw4dZ2jcixZL9EjEciQ4NvGg0lQVprxyrbw0WIA3wvst6klh+MIPM1oeHZNrzXuq6uu9d+ylK2mavzU5mvT5eEJu2Hdoz6vpJ5WbZ9msHXU4cu/fm1dNbioludZgMNBLM3CKNn8bAkDzO7zqrSvHaKx6pbTtG6ndS+XtiMdLiZOsYlJJP+JKSNr6ok99a2vtwY4pHr/Slpa8V5tKK6c5V8Ex+IiAsu2WT1X66gdwDbPlVrS5OPFEoM9eG8vjohmnwTGwTXsqSAP6jdV/4WJ8q+6jHx45q+YbcN4lp8V5xrqd165peTD4Zd+yDK4726iedg/vrV8OptFrz9FLV26VWFlMcWV5dGJSFWCIGQ/tcWsOZLk2HMkVQvM5ss7dZlZrEUpz9FIaaaaz5k5BJTDg9SIHd3NJb0m+wcu07On0tcUb9Z7s7Nnm8/JJdXGrmPGRDE4va6NieijU7O0AbF2PG1wbAW4Xvvqvq9ZNLcFE2DTxaOKzu6U6p8O0TNgg0cqgkIXZ1f9m7klSeRvbt7oMOvvFtr84S5NLWY/CrnQ3TDEZZINks0JPxkJO49pUH0H7+fOtDPpqZq/Puq4s1sc7T0aKy3HR4iJJYm2kkUMp7j9x7uVYFqzWZrPo04mJjeFYa+vRwnrS/dHWl4b1t9lTWdIU+43HwrXUI6rNz3NMbn8xw+CBGFjtck7Ct2PKeNiR1U38L2vwy8dMemrx5Pen/eS7a1s08NOjkZ/qyx2EjMvxcqKLv0RYso5kqyi4HdfwqbFrsd526fVFfS3rG/VC6uq/RcWqfTl5mGDxTFnsegkY3LAC5jY8SwAJB5gG++18jW6WK/mU6erQ0+fi/Dbqk+tXEGPK8QRxbYXyaVAfsJqto43zVS552xyztXoGSmup+O+Zxn5qSH+Ar/AKqpa+fyf2WdJ77QNYbTKBQKDwS5LhnmE7QxmZbbMhUbQtws3Hma7jJaK8MTyfOGN939zTJ8PigoxEMcoW+yHUNa/G16UyWp7s7E1ier2qoAsNwG4Vw+v7QUzr3/AF+G/dv+IVreGe7ZR1noq+tRRaP1Z/3ZhfUP42rzur/Ws18PuQk9V0rx5nlcGJUJPEkqg7QDqGANiLgHnYn311S9qTvWdnyYiernf2My76Hh/wDLX/apPaMvxT+7ny6dod2oXZQeDPM4hwUDz4hwkcYuT29igcyTuAoMiaY52MfjZ8SsYjEr3CDfYABbn9o2ue8mg41B1dGMgmzHEphoANt77zcKoAuWYjgAP5DiaCxs+1FYqCIPBiI52uA6FeisCQCwYsQQL3N7bgfCgtDRjIMFo5gmeWRVNgcRM3F25Ig4kDeFUbz4mgp3WTrWnzLagw94cIdxHy5f3hHBf2R5k8gsvUPoo2DwbYiVbS4uzAHisQvseG1ct4FaCz6DmaTZWMXhZoOckbBe5rXU+TAHyqTFfgvFuzm9eKswy4QRuIsRxB5dxr0sTuxpjZYepPNeixjwk9XER7vXS7D+Eye6s/xHHvSLdv7W9Jba0wl+uzNeiwSwg9bESAH1EszH63Rjzqp4fj4snF2T6q21Nu716ncq6DL1cizYh2kPq+inlZdr2q512Tiy7duTrTV4aIvr1yqzwYkD0gYXPeLun2GT3CrPhuTrT7oNZTpZVNaii0toDmvwvAYeQm7bGw/rJ1CT42v515zU4/LyzVsYrcVIlVWH/wDNc/vxjWa/d0cPDyYoPr1pz+TpfnP9qcfmZ3W1452dqLCKdwHSy95JIQHwsxt3r2VH4di63n6O9XfpVVFjy48q1OijHOWrcqwawQxRLwjRUHsqB/KvMWtxWmZbVY2jZ6jXL6zBphCEx+LVeAxEtu67k28r2r0ennfFWZ7MjNG2SVoajM1LwTYdj+pcOncr3uB7Sk+1Wb4jj2vFu/8AS5pL7127PNr69HCetL90ddeG9bfZ81nSFQVrs9pLV3k64TAQKBZ5FEsh5l3Abf4Cy+CivOanJ5mWZa+GnDSISUioErN+sfJVwePljQARvaWMDkHvcDsAYMAOwCvQaPJOTFEz9GVqKcN0fwWLeCRJYzZ42V18VII8t1T3rFqzWfVFS3DaJXtrTmE2TvIvot0DjwaRCPvFYmjjbPEfVp553xTKg63WUm+pxrZmnfHIPsv/ACql4h+j94WtJ76/6w2kUCgUCgUCgUFM69/1+G/dv+IVreGe7ZR1noq+tRRaP1Z/3ZhfUP42rzur/Ws18PuQk9V0pQKBQeXM8wiw0TzTOEjjXadjwA/meQA3kkCgyzrL09lzefmmGjJ6GL7Oke3FyPJQbDmSEMoFBNdT+OxEOZwnDQmYsCkiA2+LNtpix3Ls2Buey3Og0Rp3nQwuBnkdjCNhlDnZZtpgQqxqrdZyeFyAOJ3A0fazETvMbs8Z/jcVmhjfEYl3VUGwthZRbfbZsC3axFzbfwFc7tCmh8z8cTtE/KZ+3J6tGdHcNMxRmhVgRspP0i9LvF16UIViB9ENuN+A4GiTNipixzFMcz/7T/UNO4SARoqDaIVQoLMXbcLdZmJLHvJua6ZT7UCgzfrJyr4LmM6gWWRulTwfefc+2PKvQaPJx4o+XJlaivDeXGyTMThcRDOL/FSK+7mAesvmLjzqbLTjpNe6PHbhtEplrRxpx+Zx4eI3CiOJOY25CGLfxIPZqlo6+Vhm8/7ss6iePJFYXhgcKsMaRoLLGqoo7lAA+wVj2mbTvK/EbRsj+srKvhWXTqBdkXpU7bp1rDvK7S+dT6W/BliUeavFSYZwr0TIWJq60p+CYHHoTZo06WH12tF7tsxe81m6vBx5aT35T/v7runycNLfJ1dRGV/8RiSOFoUPud//AM6j8SydKfd1pK9bIlrUmLZpib/J6NR4dCh+8n31a0UbYYQar9SUWgYhlKi5DAgWvc33C3OrVtpid0FevJZn9us++ht/8Sf/AHrN9l0vxfzC952b4X8bTnPiCPgjDvGEmuPeSKey6X4v5g87N8KDYjJMfIzO+FxTM7FmJgluWJuSerzJNXq5cURtFo/eFWceSZ3mE81MYDEwYyXpYJo0aA73jdAWEiWF2AF7Ft3cao+IXpakbTE8+6zpaWrad4e3X16OE9aX7o648N62+zrWdIU+/A+Fa6hHVrPCpsoo7FA9wrys9W3D60FKa9YgMVA3NoSD7Lkj8RrX8Nn8FoUNZHOJVpWkpL8bBHE6PKlrscEhUdpRFdR70FYXFwarf5tWa8WLb5KDrdZST6ssT0eZ4U8izIfajdR9pFVtZXfDZPpp2yQ0fXn2qUCgUEU0x03jy2SKNonlaYEgIVFrEAXv2k/YasYNNOWJmJ22RZMsU2julQqulf2gUFM69/1+G/dv+IVreGe7ZR1noq+tRRaP1Z/3ZhfUP42rzur/AFrNfD7kJPVdKUCg+WLxKRI0kjBEQFnZjYKALkkngKDMOtXWI+ay9HESuEjPUXgZDw6Vx9w5DvNBX9AoOhkGTTY7ER4eBdqSQ2UcAN1yxPIAAk+FBqHQ/RbCZBg3ZmXaC7eJnYWvYcBzCjko+0mgz7rI05lzfEbRumHjJEEZ5D57W3Fzz7OHeQjeHzGWMbKtu7wDbwuN1NljFq82KNqWmIWhqVGFx8kmGxaBplKzwP2hSA8TA9VltbqkHcz0c31GXJ79pn6tDqLUQv7QKCqNeuVXSDEgeiTE/gesnkCH+tWn4bfaZp91PWV3iLKgrXZ6dan8sOIzASNcrh0Lknf1iNhAfeSPVqhr7xTFwx6rWlrNr79l+ViNJ/GF9xoMuaS5X8Exc8HKOQhfUO9D9Qqa9JgyceOLMfLXhvMOcDbz4/8AfkKl2RtH6ucq+C5fh0IszL0j9t361j4AgeVed1WTjyzLXw14aRCpNcGCMeZyNymSOQfV6M/bHWroLb4Yjso6qu190MikKMGHFSCPI3q5aN42V6ztLWEEodVZd4YAjwIuK8vMbcm2+lAoPlHOjFgrKShs4BBKkgEBgOBsQbHkRSYN1Wa+vRwnrTfdHWn4b1t9lPWdIU+/A+Fa6hHVrHBS7caN85VPvANeWmNpbUdH3r4+qS16Tg4uBOawXPtSMP8ATWx4bH4Jn5s/WTziFamtFTam0ewXQYTDxHjHDGh8QgB+2vM5LcV5t821WNqxDPGnGQnAYyWK1kJ24TyMbE7IHhvX2a39Nm83HE+vqy8+PgvLj4HFNDLHKvpRurr4qwYfaKlvXirNe6Os8MxLVOAxaTRpKhukiq6ntDC4+w15m1ZrO0tmJ3jd96+PpQKClsVJ/W2kCBetFh2AuOGxCdpj4GU7PeGFa1Y8nSzv1n+//ijP5mf5QumsleKBQUzr3/X4b92/4hWt4Z7tlHWeir61FFo/Vn/dmF9Q/javO6v9azXw+5CT1XSlAoM165dYMmOmbCQ7ceGhazggq0rg+k4O8KDwU+J32ChWFAoFB7cnzSXCTxzwtsyRMGU/yI5gi4I5gmgl2n+s7E5tFFCUEMa75VRiRI/JjcXCjktzvNyTusHk1daAz5vLuumHQjppbbhz2E+c9vde55XDhaS5M+BxU2Gk9KFyt/nDirjuZSredA0bzl8DiocTH6ULhrcNocGQnsZSV86DY+W45MRFHNEbxyoroe1WAI++g9NAoODp1lXwvAzxAXYoWT1066jzK286m0+Ty8kWR5a8VJhmYGvSMdeWpLKuiwbzkdbESGx/YS6j+LpPfWH4hk4snD2aelptTfusWqKyUFJ68cq2MTFiAN0yFG9ZDuJ8VYD2K1/Dsm9Zp2UNZXnFkH0ayz4XioIOUkihvVvdz9QMavZsnBjmytirxXiGo1FhurzTYQTW1os2Nw4liF5sPchRxdD6SgczuDDwI51c0Wfy77T0lX1GLjry6woSt1lr01SaWpiMOmFkYCeFdlQT6cY9Er2lRuI7gedYmt080vxx0lp6fLFq7esLDqisonp3ptDlsZAKviWHxcfG1+Dvbgv38BzIs6fTWyz8kOXNFI+aN6n8imJkzDEM+1iLhLkjbBbaaVhwNz6PdcjcRU+uy15Yq+iPT0tzvb1c7X1Ld8IvYsx95iA/Cal8Mj3p+jjWeiq9g2vY2va/K5BIF+2wPuNam8b7KO09WitWWcrisBDY9eFRFIOYKCwJ8V2T5mvP6vHNMs/Pm1sF+KkJRLIFBZiAACSTuAA3kk8hVZKzVpxnYx2NlmX0CQsXqKLA+e9var0WlxeXjis9WTnvx33e7Vpo42OxiEj4mAiSU8txuie0Rw7A1R6zN5ePaOsu9Nj4rb+kNFVgtNFdYOiK5lBZbLPHcwse3mjfstYeBAPKxsabUThtv6T1RZsXmV2Z5xuEkgkaOVSkiGzK3EH/AL334Eb69BW8WjeOjKtWaztK0NUum6RKMHiXCgE9A7HdvNzExPDfcqTu323br5eu0szPmU+/+V3TZ424bLfBrLXQmgrTWLrESJGw2DcPM/VeRN4jvuIUj0pOW7h47qv6XRzaePJyj/tWzZ4j8NerpaqtETgIDJMLTzW2h8xB6KePM+Q5VxrNR5ttq9IdafFwV59ZTqqacoFBS2vaQHEYdQRcRMSOYBfcT42PurX8M92yhrJ5wrKtNSaM1YSBssw1iDZWB7iJGuK89q42zWa+Cfy4SqqyUoFBHtKtC8Fma2xMIL2ssq9WRfBhxHcbjuoKO0y1LYzCbUmEPwqEXOyotKo38U+XyHV3n5ooKwkjKkqwIZSQQRYgjcQQeBoPzQKCf6sdW0uauJZNqPCKes/OQjikd/cW4DvO6g0zlWWw4WJIYEWOJBZVXgO/vJO8k7ySSaCm/wCkXo1cQ49BvHxM1uzeY3PntLfvUUFF0Gg/6POk/S4eTBOevAduK/ONj1gPVc/xiguCgUCgzxpLoLjUxc6wYaV4ukYxMq9XZbrKAe4G3lW7h1ePy44p5s3Jp78c7RyXzkeXjC4eKFeEUapftIFifM3PnWJe83tNp9WhWNoiHurl0UER1o5G2MwLLGpeWNlkjUcSQdlgPYZvsqzpMsY8sTPRDnpx02hDdUeieIhxbzYmF4xHHaPbW12c2JHgoYe1VvXail6RWs7oNNimtpmYXBWWulBXumerCHGM02HYQzNcsLXjc9pA3qx5ke4nfV3T622P8NucfyrZdNW/OOUq4xernNIW3QFrG4eJ0O/tG8MPcK0Y1uC0c5/eFWdNkr0dSDLNI3XowcWF4XaZVsPWL7X21FN9HHPl+ySK6jokGi2qeziXMHEhvtdEpLAntkdrFu8AeJI3VXza/lw442SY9NtO953WmqgCw3AcAKzltU2tHRzGY7MIViiYxmIIJPkKdp2cuR6NgRx423XrT0efHixTMzzU9Rite8bJpgNB8JHgvgbLto2+RuDNJ/ig/JI5dgFt9U7am85PM3WIxVinCrybQvNcpmMuXsZUPHZ2dorxCyRNubxW/lV+NTgz12yxtP8AvSVWcOTHO9HL0gzjO8cvRSwYkIfSSPDyIG9bq3I7r2qXFi02OeKJj7zDi981o2mDR7VfjsSwMy/B4+Zexcj9lAb39a3nTLr8dY/Dzl8x6W0+9yXXo9kUGBhWGBbKN5J3szHi7HmT/sBYCsfJktktxWaFKRSNodOuHRQR7SzQ7C5kvxq7MiiySpYOO4/OXuPlbjU+HUXxT+HojyYq3jmqbOtVGPhJ6HYxCctkhG81c29zGtTH4hjt73JStpLR05vLgsNn2EGxEmOVRuChXdR4Deo8q+2tpb852fIjPXlG73/2fz/H9WYzBDuPTSCNPaRd5+qa483S4uddt3Xl579ZTvQrVvBgCJZT0049EkWRPUXt/aPkBVLUay2XlHKFnFp605+qdVTTlAoKhzTQzPHnmePFMsbSyNGPhUy2UuSosNwsCBblWpTU6aKxE15/SFS+LLNpmJcfEarM0kYtI8TseLNM7E+JK3NTV1+CsbRE/sinS5JneZfP9EmY/wDt/wDMP5a+/wDI4vm+eyXevBauM5gBEM6xgm5EeIkQE9pCgXNcW1mnt70b/aHVdPlr0lNdXeQZjhJJjjZjKrKojvNJLYgm+5+G4jhVPVZcV4jy42+2yxhpeu/FKdVTTlAoFBAdbmS5a2DmxOMiG3Gto5E6kpc7kQMB1hc8GBAFzbdQZaoO9oNo62ZY2HDLfZZryMPkxrvdu423DvIoNf4TCpCixxqqIgCoqiwAG4ACg+1BzNJsmTHYWbDSejMhW/HZbir+KsFbyoMbY7CPDI8Ugs8bsjjsZSVI94NB1NC9IXy3GQ4lbkI3xij5UZ3OvG19km1+YB5UGqMfptl0Co0uLhUSKGTrAkqRcNsrcgd5FB28LiUlRZI2V0cBlZSCGB4EEcRQfWgUCgUCgUCgUCgUCgUCgUCgUCgUCgUCgUCgUCgUCgUCgUCgUCgUCgUCgUCgzdr40v8AheK+CRNeHCkhrcGmtZj7I6vjt9tBVtBoT+jpkCR4WXGGxkmcxrwOzGlrjuLNxHYq0Fv0CgUGcv6QWjnwfGpikHUxS9fsEqAA9wuuye8hqCqaD9wxM7BVBZmNgACSTyAA4mg01qPwGPw2CaHGRGNA+1hw5G3stvZWTigDb+tvuzbhYUFjUCgUCgUCgUCgUCgUCgUCgUCgUCgUCgUCgUCgUCgUCgUCgUCgUCgUCgUCgUFaaZ6m8FjS0mHJwsx3nZG1Gx/aj+T4qRxJINBRulugmPyw/wDiIj0d7CWPrxn2rdXeeDAE9lB6NV+Z4uLMcNHhXcdLMgkQE7LptDb214EBNo34i1xQa1oFAoInrQ0b/rHLpolF5UHSw9vSICQo72G0ntUFSaJajsVPZ8c4w6f4a2eUjvPoJy+ce0CgufRfQzA5atsNCqtaxkbrSHxc77dwsO6g9efRTFbwM4YK+5dneejcpfaHz9mg/uTnEFn6a4FkCjq8VLq7DZ5MVDi/Jl3A3FB1KBQKBQKBQKBQKBQKBQKBQKBQKBQKBQKBQKBQKBQKBQKBQKBQKBQKBQKBQKD8yIGBBAIIsQd4I7CKCE5VorgsJm+3h4EjZsKzdW4AJkRSVW+ym7d1QOJ7aCcUCgUCgUCgUCgUCgUCgUCgUCgUCgUCgUCgUCgUCgUCgUCgUCgUCgUCgUCgUCgUCgUC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Red box indicates that there were 0 accessibility requests. Black box indicates that the course used an LMS and made use of the principles of universal design." title="image, English 121 online course 2013 to the present"/>
          <p:cNvPicPr>
            <a:picLocks noChangeAspect="1"/>
          </p:cNvPicPr>
          <p:nvPr/>
        </p:nvPicPr>
        <p:blipFill rotWithShape="1">
          <a:blip r:embed="rId2"/>
          <a:srcRect l="24519" t="17664" r="24519" b="3704"/>
          <a:stretch/>
        </p:blipFill>
        <p:spPr bwMode="auto">
          <a:xfrm>
            <a:off x="890058" y="1182897"/>
            <a:ext cx="6348942" cy="551040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rot="298408">
            <a:off x="5427133" y="1516391"/>
            <a:ext cx="3327400" cy="892552"/>
          </a:xfrm>
          <a:prstGeom prst="rect">
            <a:avLst/>
          </a:prstGeom>
          <a:solidFill>
            <a:schemeClr val="tx1"/>
          </a:solidFill>
        </p:spPr>
        <p:txBody>
          <a:bodyPr wrap="square" rtlCol="0">
            <a:spAutoFit/>
          </a:bodyPr>
          <a:lstStyle/>
          <a:p>
            <a:pPr algn="ctr"/>
            <a:r>
              <a:rPr lang="en-US" sz="2000" b="1" dirty="0" smtClean="0">
                <a:solidFill>
                  <a:schemeClr val="bg1"/>
                </a:solidFill>
              </a:rPr>
              <a:t>2013 to present: English 121</a:t>
            </a:r>
          </a:p>
          <a:p>
            <a:pPr algn="ctr"/>
            <a:r>
              <a:rPr lang="en-US" sz="1600" b="1" dirty="0" smtClean="0">
                <a:solidFill>
                  <a:schemeClr val="bg1"/>
                </a:solidFill>
              </a:rPr>
              <a:t>Universal Design Accessibility</a:t>
            </a:r>
          </a:p>
          <a:p>
            <a:pPr algn="ctr"/>
            <a:r>
              <a:rPr lang="en-US" sz="1600" b="1" dirty="0" smtClean="0">
                <a:solidFill>
                  <a:schemeClr val="bg1"/>
                </a:solidFill>
              </a:rPr>
              <a:t>Learning Management System</a:t>
            </a:r>
          </a:p>
        </p:txBody>
      </p:sp>
      <p:sp>
        <p:nvSpPr>
          <p:cNvPr id="8" name="Flowchart: Alternate Process 7"/>
          <p:cNvSpPr/>
          <p:nvPr/>
        </p:nvSpPr>
        <p:spPr>
          <a:xfrm>
            <a:off x="6133624" y="2704081"/>
            <a:ext cx="1892620" cy="575733"/>
          </a:xfrm>
          <a:prstGeom prst="flowChartAlternateProcess">
            <a:avLst/>
          </a:prstGeom>
          <a:solidFill>
            <a:srgbClr val="C00000"/>
          </a:solidFill>
        </p:spPr>
        <p:style>
          <a:lnRef idx="2">
            <a:schemeClr val="accent6">
              <a:shade val="50000"/>
            </a:schemeClr>
          </a:lnRef>
          <a:fillRef idx="1001">
            <a:schemeClr val="dk2"/>
          </a:fillRef>
          <a:effectRef idx="0">
            <a:schemeClr val="accent6"/>
          </a:effectRef>
          <a:fontRef idx="minor">
            <a:schemeClr val="lt1"/>
          </a:fontRef>
        </p:style>
        <p:txBody>
          <a:bodyPr tIns="0" bIns="0" rtlCol="0" anchor="ctr"/>
          <a:lstStyle/>
          <a:p>
            <a:pPr algn="ctr">
              <a:lnSpc>
                <a:spcPts val="1800"/>
              </a:lnSpc>
            </a:pPr>
            <a:r>
              <a:rPr lang="en-US" b="1" dirty="0" smtClean="0"/>
              <a:t>Accommodation</a:t>
            </a:r>
            <a:br>
              <a:rPr lang="en-US" b="1" dirty="0" smtClean="0"/>
            </a:br>
            <a:r>
              <a:rPr lang="en-US" b="1" dirty="0" smtClean="0"/>
              <a:t>Requests = 0</a:t>
            </a:r>
            <a:endParaRPr lang="en-US" b="1" dirty="0"/>
          </a:p>
        </p:txBody>
      </p:sp>
    </p:spTree>
    <p:extLst>
      <p:ext uri="{BB962C8B-B14F-4D97-AF65-F5344CB8AC3E}">
        <p14:creationId xmlns:p14="http://schemas.microsoft.com/office/powerpoint/2010/main" val="4079790372"/>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97367"/>
            <a:ext cx="8440615" cy="1312476"/>
          </a:xfrm>
        </p:spPr>
        <p:txBody>
          <a:bodyPr/>
          <a:lstStyle/>
          <a:p>
            <a:r>
              <a:rPr lang="en-US" dirty="0" smtClean="0">
                <a:effectLst>
                  <a:outerShdw blurRad="38100" dist="38100" dir="2700000" algn="tl">
                    <a:srgbClr val="000000">
                      <a:alpha val="43137"/>
                    </a:srgbClr>
                  </a:outerShdw>
                </a:effectLst>
              </a:rPr>
              <a:t># of Requested Accommodations for the Past 15 Years and 5 Revisions . . .</a:t>
            </a:r>
            <a:endParaRPr lang="en-US"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58</a:t>
            </a:fld>
            <a:endParaRPr lang="en-US"/>
          </a:p>
        </p:txBody>
      </p:sp>
      <p:pic>
        <p:nvPicPr>
          <p:cNvPr id="1030" name="Picture 6" descr="image, cartoon figure in the shape of a zero shrugging its arms" title="image, cartoon figure in the shape of a zero shrugging its a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234" y="1679893"/>
            <a:ext cx="5556589" cy="454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479224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10067"/>
            <a:ext cx="8440615" cy="842433"/>
          </a:xfrm>
        </p:spPr>
        <p:txBody>
          <a:bodyPr>
            <a:normAutofit fontScale="90000"/>
          </a:bodyPr>
          <a:lstStyle/>
          <a:p>
            <a:r>
              <a:rPr lang="en-US" dirty="0" smtClean="0">
                <a:effectLst>
                  <a:outerShdw blurRad="38100" dist="38100" dir="2700000" algn="tl">
                    <a:srgbClr val="000000">
                      <a:alpha val="43137"/>
                    </a:srgbClr>
                  </a:outerShdw>
                </a:effectLst>
              </a:rPr>
              <a:t>Courses and Accommodation Requ</a:t>
            </a:r>
            <a:r>
              <a:rPr lang="en-US" dirty="0" smtClean="0"/>
              <a:t>ests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5777560"/>
              </p:ext>
            </p:extLst>
          </p:nvPr>
        </p:nvGraphicFramePr>
        <p:xfrm>
          <a:off x="763743" y="1250881"/>
          <a:ext cx="7983537" cy="4475746"/>
        </p:xfrm>
        <a:graphic>
          <a:graphicData uri="http://schemas.openxmlformats.org/drawingml/2006/table">
            <a:tbl>
              <a:tblPr firstRow="1" bandRow="1">
                <a:tableStyleId>{5C22544A-7EE6-4342-B048-85BDC9FD1C3A}</a:tableStyleId>
              </a:tblPr>
              <a:tblGrid>
                <a:gridCol w="3755721"/>
                <a:gridCol w="2188396"/>
                <a:gridCol w="2039420"/>
              </a:tblGrid>
              <a:tr h="830180">
                <a:tc gridSpan="3">
                  <a:txBody>
                    <a:bodyPr/>
                    <a:lstStyle/>
                    <a:p>
                      <a:pPr algn="ctr">
                        <a:spcBef>
                          <a:spcPts val="0"/>
                        </a:spcBef>
                        <a:spcAft>
                          <a:spcPts val="0"/>
                        </a:spcAft>
                      </a:pPr>
                      <a:r>
                        <a:rPr lang="en-US" sz="1800" dirty="0" smtClean="0"/>
                        <a:t>Major Content/Delivery Changes and/or Updates</a:t>
                      </a:r>
                    </a:p>
                    <a:p>
                      <a:pPr algn="ctr">
                        <a:spcBef>
                          <a:spcPts val="0"/>
                        </a:spcBef>
                        <a:spcAft>
                          <a:spcPts val="0"/>
                        </a:spcAft>
                      </a:pPr>
                      <a:r>
                        <a:rPr lang="en-US" sz="1800" dirty="0" smtClean="0"/>
                        <a:t>Approximately</a:t>
                      </a:r>
                      <a:r>
                        <a:rPr lang="en-US" sz="1800" baseline="0" dirty="0" smtClean="0"/>
                        <a:t> Every 2 to 3 Years</a:t>
                      </a:r>
                      <a:endParaRPr lang="en-US" sz="1800" dirty="0"/>
                    </a:p>
                  </a:txBody>
                  <a:tcPr anchor="ctr"/>
                </a:tc>
                <a:tc hMerge="1">
                  <a:txBody>
                    <a:bodyPr/>
                    <a:lstStyle/>
                    <a:p>
                      <a:pPr algn="ctr">
                        <a:spcBef>
                          <a:spcPts val="600"/>
                        </a:spcBef>
                        <a:spcAft>
                          <a:spcPts val="600"/>
                        </a:spcAft>
                      </a:pPr>
                      <a:endParaRPr lang="en-US" sz="2000" dirty="0"/>
                    </a:p>
                  </a:txBody>
                  <a:tcPr anchor="ctr"/>
                </a:tc>
                <a:tc hMerge="1">
                  <a:txBody>
                    <a:bodyPr/>
                    <a:lstStyle/>
                    <a:p>
                      <a:pPr algn="ctr">
                        <a:spcBef>
                          <a:spcPts val="600"/>
                        </a:spcBef>
                        <a:spcAft>
                          <a:spcPts val="600"/>
                        </a:spcAft>
                      </a:pPr>
                      <a:endParaRPr lang="en-US" sz="2000" dirty="0"/>
                    </a:p>
                  </a:txBody>
                  <a:tcPr anchor="ctr"/>
                </a:tc>
              </a:tr>
              <a:tr h="830180">
                <a:tc>
                  <a:txBody>
                    <a:bodyPr/>
                    <a:lstStyle/>
                    <a:p>
                      <a:pPr algn="ctr">
                        <a:spcBef>
                          <a:spcPts val="600"/>
                        </a:spcBef>
                        <a:spcAft>
                          <a:spcPts val="600"/>
                        </a:spcAft>
                      </a:pPr>
                      <a:r>
                        <a:rPr lang="en-US" sz="2000" b="1" dirty="0" smtClean="0"/>
                        <a:t>Web Course</a:t>
                      </a:r>
                      <a:endParaRPr lang="en-US" sz="2000" b="1" dirty="0"/>
                    </a:p>
                  </a:txBody>
                  <a:tcPr anchor="ctr"/>
                </a:tc>
                <a:tc>
                  <a:txBody>
                    <a:bodyPr/>
                    <a:lstStyle/>
                    <a:p>
                      <a:pPr algn="ctr">
                        <a:spcBef>
                          <a:spcPts val="600"/>
                        </a:spcBef>
                        <a:spcAft>
                          <a:spcPts val="600"/>
                        </a:spcAft>
                      </a:pPr>
                      <a:r>
                        <a:rPr lang="en-US" sz="2000" b="1" dirty="0" smtClean="0"/>
                        <a:t>Years Offered</a:t>
                      </a:r>
                      <a:endParaRPr lang="en-US" sz="2000" b="1" dirty="0"/>
                    </a:p>
                  </a:txBody>
                  <a:tcPr anchor="ctr"/>
                </a:tc>
                <a:tc>
                  <a:txBody>
                    <a:bodyPr/>
                    <a:lstStyle/>
                    <a:p>
                      <a:pPr algn="ctr">
                        <a:spcBef>
                          <a:spcPts val="600"/>
                        </a:spcBef>
                        <a:spcAft>
                          <a:spcPts val="600"/>
                        </a:spcAft>
                      </a:pPr>
                      <a:r>
                        <a:rPr lang="en-US" sz="2000" b="1" dirty="0" smtClean="0"/>
                        <a:t>Accommodation</a:t>
                      </a:r>
                      <a:r>
                        <a:rPr lang="en-US" sz="2000" b="1" baseline="0" dirty="0" smtClean="0"/>
                        <a:t> </a:t>
                      </a:r>
                      <a:r>
                        <a:rPr lang="en-US" sz="2000" b="1" dirty="0" smtClean="0"/>
                        <a:t/>
                      </a:r>
                      <a:br>
                        <a:rPr lang="en-US" sz="2000" b="1" dirty="0" smtClean="0"/>
                      </a:br>
                      <a:r>
                        <a:rPr lang="en-US" sz="2000" b="1" dirty="0" smtClean="0"/>
                        <a:t>Requests*</a:t>
                      </a:r>
                      <a:endParaRPr lang="en-US" sz="2000" b="1" dirty="0"/>
                    </a:p>
                  </a:txBody>
                  <a:tcPr anchor="ctr"/>
                </a:tc>
              </a:tr>
              <a:tr h="469231">
                <a:tc>
                  <a:txBody>
                    <a:bodyPr/>
                    <a:lstStyle/>
                    <a:p>
                      <a:pPr>
                        <a:spcBef>
                          <a:spcPts val="600"/>
                        </a:spcBef>
                        <a:spcAft>
                          <a:spcPts val="600"/>
                        </a:spcAft>
                      </a:pPr>
                      <a:r>
                        <a:rPr lang="en-US" sz="2000" dirty="0" smtClean="0"/>
                        <a:t>English 121 (Composition)</a:t>
                      </a:r>
                      <a:endParaRPr lang="en-US" sz="2000" dirty="0"/>
                    </a:p>
                  </a:txBody>
                  <a:tcPr/>
                </a:tc>
                <a:tc>
                  <a:txBody>
                    <a:bodyPr/>
                    <a:lstStyle/>
                    <a:p>
                      <a:pPr algn="ctr">
                        <a:spcBef>
                          <a:spcPts val="600"/>
                        </a:spcBef>
                        <a:spcAft>
                          <a:spcPts val="600"/>
                        </a:spcAft>
                      </a:pPr>
                      <a:r>
                        <a:rPr lang="en-US" sz="2000" dirty="0" smtClean="0"/>
                        <a:t>1998 to present</a:t>
                      </a:r>
                      <a:endParaRPr lang="en-US" sz="2000" dirty="0"/>
                    </a:p>
                  </a:txBody>
                  <a:tcPr/>
                </a:tc>
                <a:tc>
                  <a:txBody>
                    <a:bodyPr/>
                    <a:lstStyle/>
                    <a:p>
                      <a:pPr algn="ctr">
                        <a:spcBef>
                          <a:spcPts val="600"/>
                        </a:spcBef>
                        <a:spcAft>
                          <a:spcPts val="600"/>
                        </a:spcAft>
                      </a:pPr>
                      <a:r>
                        <a:rPr lang="en-US" sz="2000" dirty="0" smtClean="0"/>
                        <a:t>0</a:t>
                      </a:r>
                      <a:endParaRPr lang="en-US" sz="2000" dirty="0"/>
                    </a:p>
                  </a:txBody>
                  <a:tcPr/>
                </a:tc>
              </a:tr>
              <a:tr h="469231">
                <a:tc>
                  <a:txBody>
                    <a:bodyPr/>
                    <a:lstStyle/>
                    <a:p>
                      <a:pPr>
                        <a:spcBef>
                          <a:spcPts val="600"/>
                        </a:spcBef>
                        <a:spcAft>
                          <a:spcPts val="600"/>
                        </a:spcAft>
                      </a:pPr>
                      <a:r>
                        <a:rPr lang="en-US" sz="2000" dirty="0" smtClean="0"/>
                        <a:t>Writing for Advertising</a:t>
                      </a:r>
                      <a:endParaRPr lang="en-US" sz="2000" dirty="0"/>
                    </a:p>
                  </a:txBody>
                  <a:tcPr/>
                </a:tc>
                <a:tc>
                  <a:txBody>
                    <a:bodyPr/>
                    <a:lstStyle/>
                    <a:p>
                      <a:pPr algn="ctr">
                        <a:spcBef>
                          <a:spcPts val="600"/>
                        </a:spcBef>
                        <a:spcAft>
                          <a:spcPts val="600"/>
                        </a:spcAft>
                      </a:pPr>
                      <a:r>
                        <a:rPr lang="en-US" sz="2000" dirty="0" smtClean="0"/>
                        <a:t>2004 to present</a:t>
                      </a:r>
                      <a:endParaRPr lang="en-US" sz="2000" dirty="0"/>
                    </a:p>
                  </a:txBody>
                  <a:tcPr/>
                </a:tc>
                <a:tc>
                  <a:txBody>
                    <a:bodyPr/>
                    <a:lstStyle/>
                    <a:p>
                      <a:pPr algn="ctr">
                        <a:spcBef>
                          <a:spcPts val="600"/>
                        </a:spcBef>
                        <a:spcAft>
                          <a:spcPts val="600"/>
                        </a:spcAft>
                      </a:pPr>
                      <a:r>
                        <a:rPr lang="en-US" sz="2000" dirty="0" smtClean="0"/>
                        <a:t>0</a:t>
                      </a:r>
                      <a:endParaRPr lang="en-US" sz="2000" dirty="0"/>
                    </a:p>
                  </a:txBody>
                  <a:tcPr/>
                </a:tc>
              </a:tr>
              <a:tr h="469231">
                <a:tc>
                  <a:txBody>
                    <a:bodyPr/>
                    <a:lstStyle/>
                    <a:p>
                      <a:pPr>
                        <a:spcBef>
                          <a:spcPts val="600"/>
                        </a:spcBef>
                        <a:spcAft>
                          <a:spcPts val="600"/>
                        </a:spcAft>
                      </a:pPr>
                      <a:r>
                        <a:rPr lang="en-US" sz="2000" dirty="0" smtClean="0"/>
                        <a:t>Writing for the World Wide Web</a:t>
                      </a:r>
                      <a:endParaRPr lang="en-US" sz="2000" dirty="0"/>
                    </a:p>
                  </a:txBody>
                  <a:tcPr/>
                </a:tc>
                <a:tc>
                  <a:txBody>
                    <a:bodyPr/>
                    <a:lstStyle/>
                    <a:p>
                      <a:pPr algn="ctr">
                        <a:spcBef>
                          <a:spcPts val="600"/>
                        </a:spcBef>
                        <a:spcAft>
                          <a:spcPts val="600"/>
                        </a:spcAft>
                      </a:pPr>
                      <a:r>
                        <a:rPr lang="en-US" sz="2000" dirty="0" smtClean="0"/>
                        <a:t>2001 to present</a:t>
                      </a:r>
                      <a:endParaRPr lang="en-US" sz="2000" dirty="0"/>
                    </a:p>
                  </a:txBody>
                  <a:tcPr anchor="ctr"/>
                </a:tc>
                <a:tc>
                  <a:txBody>
                    <a:bodyPr/>
                    <a:lstStyle/>
                    <a:p>
                      <a:pPr algn="ctr">
                        <a:spcBef>
                          <a:spcPts val="600"/>
                        </a:spcBef>
                        <a:spcAft>
                          <a:spcPts val="600"/>
                        </a:spcAft>
                      </a:pPr>
                      <a:r>
                        <a:rPr lang="en-US" sz="2000" dirty="0" smtClean="0"/>
                        <a:t>0</a:t>
                      </a:r>
                      <a:endParaRPr lang="en-US" sz="2000" dirty="0"/>
                    </a:p>
                  </a:txBody>
                  <a:tcPr/>
                </a:tc>
              </a:tr>
              <a:tr h="469231">
                <a:tc>
                  <a:txBody>
                    <a:bodyPr/>
                    <a:lstStyle/>
                    <a:p>
                      <a:pPr>
                        <a:spcBef>
                          <a:spcPts val="600"/>
                        </a:spcBef>
                        <a:spcAft>
                          <a:spcPts val="600"/>
                        </a:spcAft>
                      </a:pPr>
                      <a:r>
                        <a:rPr lang="en-US" sz="2000" dirty="0" smtClean="0"/>
                        <a:t>Writing and Editing</a:t>
                      </a:r>
                      <a:endParaRPr lang="en-US" sz="2000" dirty="0"/>
                    </a:p>
                  </a:txBody>
                  <a:tcPr/>
                </a:tc>
                <a:tc>
                  <a:txBody>
                    <a:bodyPr/>
                    <a:lstStyle/>
                    <a:p>
                      <a:pPr algn="ctr">
                        <a:spcBef>
                          <a:spcPts val="600"/>
                        </a:spcBef>
                        <a:spcAft>
                          <a:spcPts val="600"/>
                        </a:spcAft>
                      </a:pPr>
                      <a:r>
                        <a:rPr lang="en-US" sz="2000" dirty="0" smtClean="0"/>
                        <a:t>2009 to present</a:t>
                      </a:r>
                      <a:endParaRPr lang="en-US" sz="2000" dirty="0"/>
                    </a:p>
                  </a:txBody>
                  <a:tcPr/>
                </a:tc>
                <a:tc>
                  <a:txBody>
                    <a:bodyPr/>
                    <a:lstStyle/>
                    <a:p>
                      <a:pPr algn="ctr">
                        <a:spcBef>
                          <a:spcPts val="600"/>
                        </a:spcBef>
                        <a:spcAft>
                          <a:spcPts val="600"/>
                        </a:spcAft>
                      </a:pPr>
                      <a:r>
                        <a:rPr lang="en-US" sz="2000" dirty="0" smtClean="0"/>
                        <a:t>0</a:t>
                      </a:r>
                      <a:endParaRPr lang="en-US" sz="2000" dirty="0"/>
                    </a:p>
                  </a:txBody>
                  <a:tcPr/>
                </a:tc>
              </a:tr>
              <a:tr h="469231">
                <a:tc>
                  <a:txBody>
                    <a:bodyPr/>
                    <a:lstStyle/>
                    <a:p>
                      <a:pPr>
                        <a:spcBef>
                          <a:spcPts val="600"/>
                        </a:spcBef>
                        <a:spcAft>
                          <a:spcPts val="600"/>
                        </a:spcAft>
                      </a:pPr>
                      <a:r>
                        <a:rPr lang="en-US" sz="2000" dirty="0" smtClean="0"/>
                        <a:t>Technical Report Writing</a:t>
                      </a:r>
                      <a:endParaRPr lang="en-US" sz="2000" dirty="0"/>
                    </a:p>
                  </a:txBody>
                  <a:tcPr/>
                </a:tc>
                <a:tc>
                  <a:txBody>
                    <a:bodyPr/>
                    <a:lstStyle/>
                    <a:p>
                      <a:pPr algn="ctr">
                        <a:spcBef>
                          <a:spcPts val="600"/>
                        </a:spcBef>
                        <a:spcAft>
                          <a:spcPts val="600"/>
                        </a:spcAft>
                      </a:pPr>
                      <a:r>
                        <a:rPr lang="en-US" sz="2000" dirty="0" smtClean="0"/>
                        <a:t>2012 to present</a:t>
                      </a:r>
                      <a:endParaRPr lang="en-US" sz="2000" dirty="0"/>
                    </a:p>
                  </a:txBody>
                  <a:tcPr/>
                </a:tc>
                <a:tc>
                  <a:txBody>
                    <a:bodyPr/>
                    <a:lstStyle/>
                    <a:p>
                      <a:pPr algn="ctr">
                        <a:spcBef>
                          <a:spcPts val="600"/>
                        </a:spcBef>
                        <a:spcAft>
                          <a:spcPts val="600"/>
                        </a:spcAft>
                      </a:pPr>
                      <a:r>
                        <a:rPr lang="en-US" sz="2000" dirty="0" smtClean="0"/>
                        <a:t>0</a:t>
                      </a:r>
                      <a:endParaRPr lang="en-US" sz="2000" dirty="0"/>
                    </a:p>
                  </a:txBody>
                  <a:tcPr/>
                </a:tc>
              </a:tr>
              <a:tr h="469231">
                <a:tc>
                  <a:txBody>
                    <a:bodyPr/>
                    <a:lstStyle/>
                    <a:p>
                      <a:pPr>
                        <a:spcBef>
                          <a:spcPts val="600"/>
                        </a:spcBef>
                        <a:spcAft>
                          <a:spcPts val="600"/>
                        </a:spcAft>
                      </a:pPr>
                      <a:r>
                        <a:rPr lang="en-US" sz="2000" dirty="0" smtClean="0"/>
                        <a:t>Writing and Research</a:t>
                      </a:r>
                      <a:endParaRPr lang="en-US" sz="2000" dirty="0"/>
                    </a:p>
                  </a:txBody>
                  <a:tcPr/>
                </a:tc>
                <a:tc>
                  <a:txBody>
                    <a:bodyPr/>
                    <a:lstStyle/>
                    <a:p>
                      <a:pPr algn="ctr">
                        <a:spcBef>
                          <a:spcPts val="600"/>
                        </a:spcBef>
                        <a:spcAft>
                          <a:spcPts val="600"/>
                        </a:spcAft>
                      </a:pPr>
                      <a:r>
                        <a:rPr lang="en-US" sz="2000" dirty="0" smtClean="0"/>
                        <a:t>Spring </a:t>
                      </a:r>
                      <a:r>
                        <a:rPr lang="en-US" sz="2000" baseline="0" dirty="0" smtClean="0"/>
                        <a:t>2014</a:t>
                      </a:r>
                      <a:endParaRPr lang="en-US" sz="2000" dirty="0"/>
                    </a:p>
                  </a:txBody>
                  <a:tcPr/>
                </a:tc>
                <a:tc>
                  <a:txBody>
                    <a:bodyPr/>
                    <a:lstStyle/>
                    <a:p>
                      <a:pPr algn="ctr">
                        <a:spcBef>
                          <a:spcPts val="600"/>
                        </a:spcBef>
                        <a:spcAft>
                          <a:spcPts val="600"/>
                        </a:spcAft>
                      </a:pPr>
                      <a:r>
                        <a:rPr lang="en-US" sz="2000" dirty="0" smtClean="0"/>
                        <a:t>0</a:t>
                      </a:r>
                      <a:endParaRPr lang="en-US" sz="2000" dirty="0"/>
                    </a:p>
                  </a:txBody>
                  <a:tcPr/>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59</a:t>
            </a:fld>
            <a:endParaRPr lang="en-US"/>
          </a:p>
        </p:txBody>
      </p:sp>
      <p:sp>
        <p:nvSpPr>
          <p:cNvPr id="3" name="TextBox 2"/>
          <p:cNvSpPr txBox="1"/>
          <p:nvPr/>
        </p:nvSpPr>
        <p:spPr>
          <a:xfrm>
            <a:off x="703384" y="6048000"/>
            <a:ext cx="7983416" cy="646331"/>
          </a:xfrm>
          <a:prstGeom prst="rect">
            <a:avLst/>
          </a:prstGeom>
          <a:noFill/>
        </p:spPr>
        <p:txBody>
          <a:bodyPr wrap="square" rtlCol="0">
            <a:spAutoFit/>
          </a:bodyPr>
          <a:lstStyle/>
          <a:p>
            <a:r>
              <a:rPr lang="en-US" dirty="0" smtClean="0"/>
              <a:t>*Namely, those related to online course design. This does not include such requests as time extensions, distraction-reduced spaces, and use of a tape recorder in class.</a:t>
            </a:r>
          </a:p>
        </p:txBody>
      </p:sp>
    </p:spTree>
    <p:extLst>
      <p:ext uri="{BB962C8B-B14F-4D97-AF65-F5344CB8AC3E}">
        <p14:creationId xmlns:p14="http://schemas.microsoft.com/office/powerpoint/2010/main" val="95541988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783" y="1828800"/>
            <a:ext cx="8440615" cy="2781300"/>
          </a:xfrm>
        </p:spPr>
        <p:txBody>
          <a:bodyPr>
            <a:normAutofit/>
          </a:bodyPr>
          <a:lstStyle/>
          <a:p>
            <a:pPr algn="ctr"/>
            <a:r>
              <a:rPr lang="en-US" dirty="0" smtClean="0"/>
              <a:t>Many Online Courses</a:t>
            </a:r>
            <a:br>
              <a:rPr lang="en-US" dirty="0" smtClean="0"/>
            </a:br>
            <a:r>
              <a:rPr lang="en-US" dirty="0" smtClean="0"/>
              <a:t>Were Reborn Digital</a:t>
            </a:r>
            <a:br>
              <a:rPr lang="en-US" dirty="0" smtClean="0"/>
            </a:br>
            <a:r>
              <a:rPr lang="en-US" dirty="0" smtClean="0"/>
              <a:t>But Not Born Accessible</a:t>
            </a:r>
            <a:endParaRPr lang="en-US" dirty="0"/>
          </a:p>
        </p:txBody>
      </p:sp>
      <p:sp>
        <p:nvSpPr>
          <p:cNvPr id="3" name="Content Placeholder 2"/>
          <p:cNvSpPr>
            <a:spLocks noGrp="1"/>
          </p:cNvSpPr>
          <p:nvPr>
            <p:ph idx="1"/>
          </p:nvPr>
        </p:nvSpPr>
        <p:spPr>
          <a:xfrm>
            <a:off x="703383" y="5283199"/>
            <a:ext cx="7983415" cy="839829"/>
          </a:xfrm>
        </p:spPr>
        <p:txBody>
          <a:bodyPr/>
          <a:lstStyle/>
          <a:p>
            <a:endParaRPr lang="en-US" dirty="0" smtClean="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54" y="48174"/>
            <a:ext cx="8708446" cy="842433"/>
          </a:xfrm>
        </p:spPr>
        <p:txBody>
          <a:bodyPr>
            <a:normAutofit fontScale="90000"/>
          </a:bodyPr>
          <a:lstStyle/>
          <a:p>
            <a:r>
              <a:rPr lang="en-US" sz="3100" dirty="0" smtClean="0"/>
              <a:t>Fall 2014: Request for Course Accommodations</a:t>
            </a:r>
            <a:endParaRPr lang="en-US" sz="31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60</a:t>
            </a:fld>
            <a:endParaRPr lang="en-US"/>
          </a:p>
        </p:txBody>
      </p:sp>
      <p:sp>
        <p:nvSpPr>
          <p:cNvPr id="5" name="Content Placeholder 2"/>
          <p:cNvSpPr>
            <a:spLocks noGrp="1"/>
          </p:cNvSpPr>
          <p:nvPr>
            <p:ph idx="1"/>
          </p:nvPr>
        </p:nvSpPr>
        <p:spPr>
          <a:xfrm>
            <a:off x="703383" y="1192320"/>
            <a:ext cx="8238665" cy="5425920"/>
          </a:xfrm>
        </p:spPr>
        <p:txBody>
          <a:bodyPr>
            <a:normAutofit lnSpcReduction="10000"/>
          </a:bodyPr>
          <a:lstStyle/>
          <a:p>
            <a:pPr marL="0" indent="0">
              <a:spcBef>
                <a:spcPts val="0"/>
              </a:spcBef>
              <a:spcAft>
                <a:spcPts val="300"/>
              </a:spcAft>
              <a:buNone/>
            </a:pPr>
            <a:r>
              <a:rPr lang="en-US" b="1" dirty="0" smtClean="0"/>
              <a:t>Office of Accessibility requested </a:t>
            </a:r>
            <a:r>
              <a:rPr lang="en-US" b="1" u="sng" dirty="0" smtClean="0"/>
              <a:t>classroom</a:t>
            </a:r>
            <a:r>
              <a:rPr lang="en-US" b="1" dirty="0" smtClean="0"/>
              <a:t> accommodations for a freshman student who self-disclosed dyslexia:</a:t>
            </a:r>
          </a:p>
          <a:p>
            <a:pPr lvl="1" indent="-342900">
              <a:spcBef>
                <a:spcPts val="0"/>
              </a:spcBef>
              <a:spcAft>
                <a:spcPts val="300"/>
              </a:spcAft>
              <a:buFont typeface="Arial"/>
              <a:buChar char="•"/>
            </a:pPr>
            <a:r>
              <a:rPr lang="en-US" dirty="0" smtClean="0"/>
              <a:t>Use of textbooks in an alternative format.</a:t>
            </a:r>
          </a:p>
          <a:p>
            <a:pPr lvl="1" indent="-342900">
              <a:spcBef>
                <a:spcPts val="0"/>
              </a:spcBef>
              <a:spcAft>
                <a:spcPts val="300"/>
              </a:spcAft>
              <a:buFont typeface="Arial"/>
              <a:buChar char="•"/>
            </a:pPr>
            <a:r>
              <a:rPr lang="en-US" dirty="0" smtClean="0"/>
              <a:t>Time extensions for completing tests and in-class work equal to 100% additional time.</a:t>
            </a:r>
          </a:p>
          <a:p>
            <a:pPr lvl="1" indent="-342900">
              <a:spcBef>
                <a:spcPts val="0"/>
              </a:spcBef>
              <a:spcAft>
                <a:spcPts val="300"/>
              </a:spcAft>
              <a:buFont typeface="Arial"/>
              <a:buChar char="•"/>
            </a:pPr>
            <a:r>
              <a:rPr lang="en-US" dirty="0" smtClean="0"/>
              <a:t>Use of a computer for essay tests and in-class writing assignments, with spell check.</a:t>
            </a:r>
          </a:p>
          <a:p>
            <a:pPr lvl="1" indent="-342900">
              <a:spcBef>
                <a:spcPts val="0"/>
              </a:spcBef>
              <a:spcAft>
                <a:spcPts val="300"/>
              </a:spcAft>
              <a:buFont typeface="Arial"/>
              <a:buChar char="•"/>
            </a:pPr>
            <a:r>
              <a:rPr lang="en-US" dirty="0" smtClean="0"/>
              <a:t>Use of adaptive technology: voice recognition software.</a:t>
            </a:r>
          </a:p>
          <a:p>
            <a:pPr lvl="1" indent="-342900">
              <a:spcBef>
                <a:spcPts val="0"/>
              </a:spcBef>
              <a:spcAft>
                <a:spcPts val="300"/>
              </a:spcAft>
              <a:buFont typeface="Arial"/>
              <a:buChar char="•"/>
            </a:pPr>
            <a:r>
              <a:rPr lang="en-US" dirty="0" smtClean="0"/>
              <a:t>Use of adaptive technology to assist in written expression and organization.</a:t>
            </a:r>
          </a:p>
          <a:p>
            <a:pPr lvl="1" indent="-342900">
              <a:spcBef>
                <a:spcPts val="0"/>
              </a:spcBef>
              <a:spcAft>
                <a:spcPts val="300"/>
              </a:spcAft>
              <a:buFont typeface="Arial"/>
              <a:buChar char="•"/>
            </a:pPr>
            <a:r>
              <a:rPr lang="en-US" dirty="0" smtClean="0"/>
              <a:t>Use of laptop in class with access to electrical outlet.</a:t>
            </a:r>
          </a:p>
          <a:p>
            <a:pPr lvl="1" indent="-342900">
              <a:spcBef>
                <a:spcPts val="0"/>
              </a:spcBef>
              <a:spcAft>
                <a:spcPts val="1200"/>
              </a:spcAft>
              <a:buFont typeface="Arial"/>
              <a:buChar char="•"/>
            </a:pPr>
            <a:r>
              <a:rPr lang="en-US" dirty="0" smtClean="0"/>
              <a:t>Use of tape recorder in the classroom.</a:t>
            </a:r>
          </a:p>
          <a:p>
            <a:pPr marL="182880" indent="-182880"/>
            <a:endParaRPr lang="en-US" sz="1400" dirty="0"/>
          </a:p>
        </p:txBody>
      </p:sp>
    </p:spTree>
    <p:extLst>
      <p:ext uri="{BB962C8B-B14F-4D97-AF65-F5344CB8AC3E}">
        <p14:creationId xmlns:p14="http://schemas.microsoft.com/office/powerpoint/2010/main" val="312000535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54" y="48174"/>
            <a:ext cx="8708446" cy="842433"/>
          </a:xfrm>
        </p:spPr>
        <p:txBody>
          <a:bodyPr>
            <a:normAutofit fontScale="90000"/>
          </a:bodyPr>
          <a:lstStyle/>
          <a:p>
            <a:r>
              <a:rPr lang="en-US" sz="3100" dirty="0" smtClean="0"/>
              <a:t>Fall 2014: Request for Course Accommodations</a:t>
            </a:r>
            <a:endParaRPr lang="en-US" sz="31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61</a:t>
            </a:fld>
            <a:endParaRPr lang="en-US"/>
          </a:p>
        </p:txBody>
      </p:sp>
      <p:sp>
        <p:nvSpPr>
          <p:cNvPr id="5" name="Content Placeholder 2"/>
          <p:cNvSpPr>
            <a:spLocks noGrp="1"/>
          </p:cNvSpPr>
          <p:nvPr>
            <p:ph idx="1"/>
          </p:nvPr>
        </p:nvSpPr>
        <p:spPr>
          <a:xfrm>
            <a:off x="703383" y="1037488"/>
            <a:ext cx="7983415" cy="5502992"/>
          </a:xfrm>
        </p:spPr>
        <p:txBody>
          <a:bodyPr>
            <a:normAutofit fontScale="92500" lnSpcReduction="20000"/>
          </a:bodyPr>
          <a:lstStyle/>
          <a:p>
            <a:pPr marL="0" indent="0">
              <a:spcBef>
                <a:spcPts val="0"/>
              </a:spcBef>
              <a:spcAft>
                <a:spcPts val="1200"/>
              </a:spcAft>
              <a:buNone/>
            </a:pPr>
            <a:r>
              <a:rPr lang="en-US" b="1" dirty="0" smtClean="0"/>
              <a:t>Actual Needed Accommodation:  </a:t>
            </a:r>
            <a:r>
              <a:rPr lang="en-US" dirty="0" smtClean="0"/>
              <a:t>Screen reader for online course content.</a:t>
            </a:r>
          </a:p>
          <a:p>
            <a:pPr marL="0" indent="0">
              <a:spcBef>
                <a:spcPts val="0"/>
              </a:spcBef>
              <a:spcAft>
                <a:spcPts val="300"/>
              </a:spcAft>
              <a:buNone/>
            </a:pPr>
            <a:r>
              <a:rPr lang="en-US" b="1" dirty="0" smtClean="0"/>
              <a:t>Problems:</a:t>
            </a:r>
            <a:endParaRPr lang="en-US" dirty="0"/>
          </a:p>
          <a:p>
            <a:pPr lvl="1" indent="-342900">
              <a:spcBef>
                <a:spcPts val="0"/>
              </a:spcBef>
              <a:spcAft>
                <a:spcPts val="300"/>
              </a:spcAft>
              <a:buFont typeface="Arial"/>
              <a:buChar char="•"/>
            </a:pPr>
            <a:r>
              <a:rPr lang="en-US" dirty="0" smtClean="0"/>
              <a:t>Screen reader never mentioned in Office of Accessibility accommodations.</a:t>
            </a:r>
          </a:p>
          <a:p>
            <a:pPr lvl="1" indent="-342900">
              <a:spcBef>
                <a:spcPts val="0"/>
              </a:spcBef>
              <a:spcAft>
                <a:spcPts val="300"/>
              </a:spcAft>
              <a:buFont typeface="Arial"/>
              <a:buChar char="•"/>
            </a:pPr>
            <a:r>
              <a:rPr lang="en-US" dirty="0" smtClean="0"/>
              <a:t>LMS wouldn’t allow screen reader to work within an individual LMS frame unless course pages were downloaded first.</a:t>
            </a:r>
          </a:p>
          <a:p>
            <a:pPr lvl="1" indent="-342900">
              <a:spcBef>
                <a:spcPts val="0"/>
              </a:spcBef>
              <a:spcAft>
                <a:spcPts val="1200"/>
              </a:spcAft>
              <a:buFont typeface="Arial"/>
              <a:buChar char="•"/>
            </a:pPr>
            <a:r>
              <a:rPr lang="en-US" dirty="0" smtClean="0"/>
              <a:t>Course release conditions wouldn’t allow all pages to be downloaded without first accessing each page separately.</a:t>
            </a:r>
          </a:p>
          <a:p>
            <a:pPr marL="0" indent="0">
              <a:spcBef>
                <a:spcPts val="0"/>
              </a:spcBef>
              <a:spcAft>
                <a:spcPts val="300"/>
              </a:spcAft>
              <a:buNone/>
            </a:pPr>
            <a:r>
              <a:rPr lang="en-US" b="1" dirty="0" smtClean="0"/>
              <a:t>Solutions:</a:t>
            </a:r>
          </a:p>
          <a:p>
            <a:pPr lvl="1" indent="-342900">
              <a:spcBef>
                <a:spcPts val="0"/>
              </a:spcBef>
              <a:spcAft>
                <a:spcPts val="300"/>
              </a:spcAft>
              <a:buFont typeface="Arial"/>
              <a:buChar char="•"/>
            </a:pPr>
            <a:r>
              <a:rPr lang="en-US" dirty="0" smtClean="0"/>
              <a:t>Instructor adds a new release condition that allows student to bypass regular release conditions in the course—accessibility as needed.</a:t>
            </a:r>
          </a:p>
          <a:p>
            <a:pPr lvl="1" indent="-342900">
              <a:buFont typeface="Arial"/>
              <a:buChar char="•"/>
            </a:pPr>
            <a:r>
              <a:rPr lang="en-US" dirty="0" smtClean="0"/>
              <a:t>LMS develops work-around so screen reader can work within an LMS frame.</a:t>
            </a:r>
          </a:p>
          <a:p>
            <a:pPr marL="182880" indent="-182880"/>
            <a:endParaRPr lang="en-US" dirty="0" smtClean="0"/>
          </a:p>
          <a:p>
            <a:pPr marL="182880" indent="-182880"/>
            <a:endParaRPr lang="en-US" sz="1400" dirty="0"/>
          </a:p>
        </p:txBody>
      </p:sp>
    </p:spTree>
    <p:extLst>
      <p:ext uri="{BB962C8B-B14F-4D97-AF65-F5344CB8AC3E}">
        <p14:creationId xmlns:p14="http://schemas.microsoft.com/office/powerpoint/2010/main" val="117107226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03" y="234397"/>
            <a:ext cx="7985797" cy="842433"/>
          </a:xfrm>
        </p:spPr>
        <p:txBody>
          <a:bodyPr>
            <a:normAutofit fontScale="90000"/>
          </a:bodyPr>
          <a:lstStyle/>
          <a:p>
            <a:r>
              <a:rPr lang="en-US" dirty="0" smtClean="0">
                <a:effectLst>
                  <a:outerShdw blurRad="38100" dist="38100" dir="2700000" algn="tl">
                    <a:srgbClr val="000000">
                      <a:alpha val="43137"/>
                    </a:srgbClr>
                  </a:outerShdw>
                </a:effectLst>
              </a:rPr>
              <a:t>Consequences of Requiring</a:t>
            </a:r>
            <a:br>
              <a:rPr lang="en-US" dirty="0" smtClean="0">
                <a:effectLst>
                  <a:outerShdw blurRad="38100" dist="38100" dir="2700000" algn="tl">
                    <a:srgbClr val="000000">
                      <a:alpha val="43137"/>
                    </a:srgbClr>
                  </a:outerShdw>
                </a:effectLst>
              </a:rPr>
            </a:br>
            <a:r>
              <a:rPr lang="en-US" u="sng" dirty="0" smtClean="0">
                <a:effectLst>
                  <a:outerShdw blurRad="38100" dist="38100" dir="2700000" algn="tl">
                    <a:srgbClr val="000000">
                      <a:alpha val="43137"/>
                    </a:srgbClr>
                  </a:outerShdw>
                </a:effectLst>
              </a:rPr>
              <a:t>Born Accessible</a:t>
            </a:r>
            <a:r>
              <a:rPr lang="en-US" dirty="0" smtClean="0">
                <a:effectLst>
                  <a:outerShdw blurRad="38100" dist="38100" dir="2700000" algn="tl">
                    <a:srgbClr val="000000">
                      <a:alpha val="43137"/>
                    </a:srgbClr>
                  </a:outerShdw>
                </a:effectLst>
              </a:rPr>
              <a:t> Web Courses</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a:xfrm>
            <a:off x="4341283" y="1498600"/>
            <a:ext cx="4595671" cy="4823190"/>
          </a:xfrm>
        </p:spPr>
        <p:txBody>
          <a:bodyPr>
            <a:normAutofit fontScale="85000" lnSpcReduction="10000"/>
          </a:bodyPr>
          <a:lstStyle/>
          <a:p>
            <a:pPr>
              <a:lnSpc>
                <a:spcPct val="120000"/>
              </a:lnSpc>
              <a:spcBef>
                <a:spcPts val="0"/>
              </a:spcBef>
              <a:spcAft>
                <a:spcPts val="1200"/>
              </a:spcAft>
            </a:pPr>
            <a:r>
              <a:rPr lang="en-US" dirty="0" smtClean="0">
                <a:solidFill>
                  <a:schemeClr val="tx1"/>
                </a:solidFill>
                <a:latin typeface="Avenir Book"/>
                <a:cs typeface="Avenir Book"/>
              </a:rPr>
              <a:t>Web course creators might avoid technologies that require double the time investment</a:t>
            </a:r>
          </a:p>
          <a:p>
            <a:pPr lvl="1">
              <a:lnSpc>
                <a:spcPct val="120000"/>
              </a:lnSpc>
              <a:spcBef>
                <a:spcPts val="0"/>
              </a:spcBef>
              <a:spcAft>
                <a:spcPts val="1200"/>
              </a:spcAft>
            </a:pPr>
            <a:r>
              <a:rPr lang="en-US" sz="2400" dirty="0" smtClean="0">
                <a:solidFill>
                  <a:schemeClr val="tx1"/>
                </a:solidFill>
                <a:latin typeface="Avenir Book"/>
                <a:cs typeface="Avenir Book"/>
              </a:rPr>
              <a:t>Videos</a:t>
            </a:r>
          </a:p>
          <a:p>
            <a:pPr lvl="1">
              <a:lnSpc>
                <a:spcPct val="120000"/>
              </a:lnSpc>
              <a:spcBef>
                <a:spcPts val="0"/>
              </a:spcBef>
              <a:spcAft>
                <a:spcPts val="1200"/>
              </a:spcAft>
            </a:pPr>
            <a:r>
              <a:rPr lang="en-US" sz="2400" dirty="0" smtClean="0">
                <a:solidFill>
                  <a:schemeClr val="tx1"/>
                </a:solidFill>
                <a:latin typeface="Avenir Book"/>
                <a:cs typeface="Avenir Book"/>
              </a:rPr>
              <a:t>Narrated PowerPoint</a:t>
            </a:r>
          </a:p>
          <a:p>
            <a:pPr lvl="1">
              <a:lnSpc>
                <a:spcPct val="120000"/>
              </a:lnSpc>
              <a:spcBef>
                <a:spcPts val="0"/>
              </a:spcBef>
              <a:spcAft>
                <a:spcPts val="1200"/>
              </a:spcAft>
            </a:pPr>
            <a:r>
              <a:rPr lang="en-US" sz="2400" dirty="0" smtClean="0">
                <a:solidFill>
                  <a:schemeClr val="tx1"/>
                </a:solidFill>
                <a:latin typeface="Avenir Book"/>
                <a:cs typeface="Avenir Book"/>
              </a:rPr>
              <a:t>Radio/TV Spots</a:t>
            </a:r>
          </a:p>
          <a:p>
            <a:pPr>
              <a:lnSpc>
                <a:spcPct val="120000"/>
              </a:lnSpc>
              <a:spcBef>
                <a:spcPts val="0"/>
              </a:spcBef>
              <a:spcAft>
                <a:spcPts val="1200"/>
              </a:spcAft>
            </a:pPr>
            <a:r>
              <a:rPr lang="en-US" dirty="0" smtClean="0">
                <a:solidFill>
                  <a:schemeClr val="tx1"/>
                </a:solidFill>
                <a:latin typeface="Avenir Book"/>
                <a:cs typeface="Avenir Book"/>
              </a:rPr>
              <a:t>Accessibility might drive pedagogical decisions</a:t>
            </a:r>
          </a:p>
          <a:p>
            <a:pPr>
              <a:lnSpc>
                <a:spcPct val="120000"/>
              </a:lnSpc>
              <a:spcBef>
                <a:spcPts val="0"/>
              </a:spcBef>
              <a:spcAft>
                <a:spcPts val="1200"/>
              </a:spcAft>
            </a:pPr>
            <a:r>
              <a:rPr lang="en-US" dirty="0" smtClean="0">
                <a:solidFill>
                  <a:schemeClr val="tx1"/>
                </a:solidFill>
                <a:latin typeface="Avenir Book"/>
                <a:cs typeface="Avenir Book"/>
              </a:rPr>
              <a:t>Web course creators might waste time creating accessible content that is never used or needed.</a:t>
            </a:r>
          </a:p>
          <a:p>
            <a:pPr lvl="1"/>
            <a:endParaRPr lang="en-US" b="1" dirty="0" smtClean="0">
              <a:solidFill>
                <a:schemeClr val="tx1"/>
              </a:solidFill>
            </a:endParaRPr>
          </a:p>
          <a:p>
            <a:pPr lvl="1"/>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50A2839A-B22A-6440-B709-7F07E1B8B9A6}" type="slidenum">
              <a:rPr lang="en-US" smtClean="0"/>
              <a:pPr/>
              <a:t>62</a:t>
            </a:fld>
            <a:endParaRPr lang="en-US"/>
          </a:p>
        </p:txBody>
      </p:sp>
      <p:pic>
        <p:nvPicPr>
          <p:cNvPr id="1026" name="Picture 2" descr="image, road sign with words &quot;reality check ahead&quot;" title="image, road sign with words &quot;reality check ahead&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199" y="1903413"/>
            <a:ext cx="3086783" cy="2990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9060048"/>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A2839A-B22A-6440-B709-7F07E1B8B9A6}" type="slidenum">
              <a:rPr lang="en-US" smtClean="0"/>
              <a:pPr/>
              <a:t>63</a:t>
            </a:fld>
            <a:endParaRPr lang="en-US"/>
          </a:p>
        </p:txBody>
      </p:sp>
      <p:sp>
        <p:nvSpPr>
          <p:cNvPr id="5" name="TextBox 4"/>
          <p:cNvSpPr txBox="1"/>
          <p:nvPr/>
        </p:nvSpPr>
        <p:spPr>
          <a:xfrm>
            <a:off x="768754" y="2346434"/>
            <a:ext cx="7816446" cy="3770263"/>
          </a:xfrm>
          <a:prstGeom prst="rect">
            <a:avLst/>
          </a:prstGeom>
          <a:noFill/>
        </p:spPr>
        <p:txBody>
          <a:bodyPr wrap="square" rtlCol="0">
            <a:spAutoFit/>
          </a:bodyPr>
          <a:lstStyle/>
          <a:p>
            <a:pPr marL="0" lvl="1">
              <a:spcAft>
                <a:spcPts val="200"/>
              </a:spcAft>
            </a:pPr>
            <a:r>
              <a:rPr lang="en-US" sz="2800" dirty="0" smtClean="0">
                <a:solidFill>
                  <a:srgbClr val="000090"/>
                </a:solidFill>
                <a:latin typeface="Avenir Book"/>
                <a:cs typeface="Avenir Book"/>
              </a:rPr>
              <a:t>Everything practical that can be done.</a:t>
            </a:r>
          </a:p>
          <a:p>
            <a:pPr marL="0" lvl="1">
              <a:spcAft>
                <a:spcPts val="200"/>
              </a:spcAft>
            </a:pPr>
            <a:endParaRPr lang="en-US" sz="1200" dirty="0" smtClean="0">
              <a:solidFill>
                <a:srgbClr val="000090"/>
              </a:solidFill>
              <a:latin typeface="Avenir Book"/>
              <a:cs typeface="Avenir Book"/>
            </a:endParaRPr>
          </a:p>
          <a:p>
            <a:pPr marL="228600" lvl="1" indent="-228600">
              <a:spcAft>
                <a:spcPts val="200"/>
              </a:spcAft>
              <a:buFont typeface="Arial" panose="020B0604020202020204" pitchFamily="34" charset="0"/>
              <a:buChar char="•"/>
            </a:pPr>
            <a:r>
              <a:rPr lang="en-US" sz="2800" dirty="0" smtClean="0">
                <a:latin typeface="Avenir Book"/>
                <a:cs typeface="Avenir Book"/>
              </a:rPr>
              <a:t>Accessibility built-in to LMS</a:t>
            </a:r>
          </a:p>
          <a:p>
            <a:pPr marL="228600" lvl="1" indent="-228600">
              <a:spcAft>
                <a:spcPts val="200"/>
              </a:spcAft>
              <a:buFont typeface="Arial" panose="020B0604020202020204" pitchFamily="34" charset="0"/>
              <a:buChar char="•"/>
            </a:pPr>
            <a:r>
              <a:rPr lang="en-US" sz="2800" dirty="0" smtClean="0">
                <a:latin typeface="Avenir Book"/>
                <a:cs typeface="Avenir Book"/>
              </a:rPr>
              <a:t>Low-hanging fruit</a:t>
            </a:r>
          </a:p>
          <a:p>
            <a:pPr marL="457200" lvl="2" indent="-228600">
              <a:spcAft>
                <a:spcPts val="200"/>
              </a:spcAft>
              <a:buFont typeface="Wingdings" panose="05000000000000000000" pitchFamily="2" charset="2"/>
              <a:buChar char="ü"/>
            </a:pPr>
            <a:r>
              <a:rPr lang="en-US" sz="2000" dirty="0" smtClean="0">
                <a:latin typeface="Avenir Book"/>
                <a:cs typeface="Avenir Book"/>
              </a:rPr>
              <a:t>PDF copies of scripted videos and PowerPoint</a:t>
            </a:r>
          </a:p>
          <a:p>
            <a:pPr marL="457200" lvl="2" indent="-228600">
              <a:spcAft>
                <a:spcPts val="200"/>
              </a:spcAft>
              <a:buFont typeface="Wingdings" panose="05000000000000000000" pitchFamily="2" charset="2"/>
              <a:buChar char="ü"/>
            </a:pPr>
            <a:r>
              <a:rPr lang="en-US" sz="2000" dirty="0" smtClean="0">
                <a:latin typeface="Avenir Book"/>
                <a:cs typeface="Avenir Book"/>
              </a:rPr>
              <a:t>Font styles for different colors</a:t>
            </a:r>
          </a:p>
          <a:p>
            <a:pPr marL="457200" lvl="2" indent="-228600">
              <a:spcAft>
                <a:spcPts val="200"/>
              </a:spcAft>
              <a:buFont typeface="Wingdings" panose="05000000000000000000" pitchFamily="2" charset="2"/>
              <a:buChar char="ü"/>
            </a:pPr>
            <a:r>
              <a:rPr lang="en-US" sz="2000" dirty="0" smtClean="0">
                <a:latin typeface="Avenir Book"/>
                <a:cs typeface="Avenir Book"/>
              </a:rPr>
              <a:t>Written descriptions of short videos</a:t>
            </a:r>
          </a:p>
          <a:p>
            <a:pPr marL="457200" lvl="2" indent="-228600">
              <a:spcAft>
                <a:spcPts val="200"/>
              </a:spcAft>
              <a:buFont typeface="Wingdings" panose="05000000000000000000" pitchFamily="2" charset="2"/>
              <a:buChar char="ü"/>
            </a:pPr>
            <a:r>
              <a:rPr lang="en-US" sz="2000" dirty="0" smtClean="0">
                <a:latin typeface="Avenir Book"/>
                <a:cs typeface="Avenir Book"/>
              </a:rPr>
              <a:t>Image descriptions, etc.</a:t>
            </a:r>
          </a:p>
          <a:p>
            <a:pPr marL="457200" lvl="2" indent="-228600">
              <a:spcAft>
                <a:spcPts val="200"/>
              </a:spcAft>
              <a:buFont typeface="Wingdings" panose="05000000000000000000" pitchFamily="2" charset="2"/>
              <a:buChar char="ü"/>
            </a:pPr>
            <a:r>
              <a:rPr lang="en-US" sz="2000" dirty="0" smtClean="0">
                <a:latin typeface="Avenir Book"/>
                <a:cs typeface="Avenir Book"/>
              </a:rPr>
              <a:t>Universal design</a:t>
            </a:r>
          </a:p>
          <a:p>
            <a:pPr marL="228600" lvl="1" indent="-228600">
              <a:spcAft>
                <a:spcPts val="200"/>
              </a:spcAft>
              <a:buFont typeface="Arial" panose="020B0604020202020204" pitchFamily="34" charset="0"/>
              <a:buChar char="•"/>
            </a:pPr>
            <a:r>
              <a:rPr lang="en-US" sz="2800" dirty="0" smtClean="0">
                <a:latin typeface="Avenir Book"/>
                <a:cs typeface="Avenir Book"/>
              </a:rPr>
              <a:t>Accessibility as needed</a:t>
            </a:r>
          </a:p>
        </p:txBody>
      </p:sp>
      <p:sp>
        <p:nvSpPr>
          <p:cNvPr id="6" name="Cloud 5"/>
          <p:cNvSpPr/>
          <p:nvPr/>
        </p:nvSpPr>
        <p:spPr>
          <a:xfrm rot="21350388">
            <a:off x="894834" y="376020"/>
            <a:ext cx="3956140" cy="155594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err="1" smtClean="0"/>
              <a:t>Practicalist</a:t>
            </a:r>
            <a:r>
              <a:rPr lang="en-US" sz="3200" b="1" dirty="0" smtClean="0"/>
              <a:t/>
            </a:r>
            <a:br>
              <a:rPr lang="en-US" sz="3200" b="1" dirty="0" smtClean="0"/>
            </a:br>
            <a:r>
              <a:rPr lang="en-US" sz="3200" b="1" dirty="0" smtClean="0"/>
              <a:t>Approach</a:t>
            </a:r>
            <a:endParaRPr lang="en-US" sz="3200" b="1" dirty="0"/>
          </a:p>
        </p:txBody>
      </p:sp>
    </p:spTree>
    <p:extLst>
      <p:ext uri="{BB962C8B-B14F-4D97-AF65-F5344CB8AC3E}">
        <p14:creationId xmlns:p14="http://schemas.microsoft.com/office/powerpoint/2010/main" val="247208216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500" dirty="0" smtClean="0">
                <a:effectLst>
                  <a:outerShdw blurRad="38100" dist="38100" dir="2700000" algn="tl">
                    <a:srgbClr val="000000">
                      <a:alpha val="43137"/>
                    </a:srgbClr>
                  </a:outerShdw>
                </a:effectLst>
              </a:rPr>
              <a:t>Problems with 8.3 as 3-Point Standard</a:t>
            </a:r>
            <a:endParaRPr lang="en-US" sz="35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03383" y="1228724"/>
            <a:ext cx="7983415" cy="5343525"/>
          </a:xfrm>
        </p:spPr>
        <p:txBody>
          <a:bodyPr/>
          <a:lstStyle/>
          <a:p>
            <a:pPr>
              <a:spcBef>
                <a:spcPts val="0"/>
              </a:spcBef>
              <a:spcAft>
                <a:spcPts val="1800"/>
              </a:spcAft>
            </a:pPr>
            <a:r>
              <a:rPr lang="en-US" dirty="0" smtClean="0"/>
              <a:t>Faculty and IT personnel can’t predict every possible accessibility consequence related to course design (e.g., release conditions affecting screen readers that require extra steps to work when content is in an LMS frame).</a:t>
            </a:r>
          </a:p>
          <a:p>
            <a:pPr>
              <a:spcBef>
                <a:spcPts val="0"/>
              </a:spcBef>
              <a:spcAft>
                <a:spcPts val="1800"/>
              </a:spcAft>
            </a:pPr>
            <a:r>
              <a:rPr lang="en-US" dirty="0" smtClean="0"/>
              <a:t>A list of clearly-defined criteria </a:t>
            </a:r>
            <a:r>
              <a:rPr lang="en-US" smtClean="0"/>
              <a:t>indicating exactly what </a:t>
            </a:r>
            <a:r>
              <a:rPr lang="en-US" dirty="0" smtClean="0"/>
              <a:t>is meant by “alternative means of access to course materials in formats that meet the needs of diverse learners” would need to be developed </a:t>
            </a:r>
            <a:r>
              <a:rPr lang="en-US" u="sng" dirty="0" smtClean="0"/>
              <a:t>and updated frequently</a:t>
            </a:r>
            <a:r>
              <a:rPr lang="en-US" dirty="0" smtClean="0"/>
              <a:t>.</a:t>
            </a:r>
          </a:p>
          <a:p>
            <a:pPr>
              <a:spcBef>
                <a:spcPts val="0"/>
              </a:spcBef>
              <a:spcAft>
                <a:spcPts val="1800"/>
              </a:spcAft>
            </a:pPr>
            <a:r>
              <a:rPr lang="en-US" dirty="0" smtClean="0"/>
              <a:t>Keeping an updated list of clearly-defined criteria would be impractical if not impossible given the fast pace of changes in software and technology.</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64</a:t>
            </a:fld>
            <a:endParaRPr lang="en-US"/>
          </a:p>
        </p:txBody>
      </p:sp>
    </p:spTree>
    <p:extLst>
      <p:ext uri="{BB962C8B-B14F-4D97-AF65-F5344CB8AC3E}">
        <p14:creationId xmlns:p14="http://schemas.microsoft.com/office/powerpoint/2010/main" val="200017186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60867"/>
            <a:ext cx="8648699" cy="842433"/>
          </a:xfrm>
        </p:spPr>
        <p:txBody>
          <a:bodyPr>
            <a:normAutofit/>
          </a:bodyPr>
          <a:lstStyle/>
          <a:p>
            <a:r>
              <a:rPr lang="en-US" sz="3400" dirty="0" smtClean="0"/>
              <a:t>Summary of the </a:t>
            </a:r>
            <a:r>
              <a:rPr lang="en-US" sz="3400" dirty="0" err="1" smtClean="0"/>
              <a:t>Practicalist</a:t>
            </a:r>
            <a:r>
              <a:rPr lang="en-US" sz="3400" dirty="0" smtClean="0"/>
              <a:t> Perspective</a:t>
            </a:r>
            <a:endParaRPr lang="en-US" sz="3400" dirty="0"/>
          </a:p>
        </p:txBody>
      </p:sp>
      <p:sp>
        <p:nvSpPr>
          <p:cNvPr id="3" name="Content Placeholder 2"/>
          <p:cNvSpPr>
            <a:spLocks noGrp="1"/>
          </p:cNvSpPr>
          <p:nvPr>
            <p:ph idx="1"/>
          </p:nvPr>
        </p:nvSpPr>
        <p:spPr>
          <a:xfrm>
            <a:off x="1016000" y="2273300"/>
            <a:ext cx="7670800" cy="1765300"/>
          </a:xfrm>
        </p:spPr>
        <p:txBody>
          <a:bodyPr>
            <a:normAutofit fontScale="92500"/>
          </a:bodyPr>
          <a:lstStyle/>
          <a:p>
            <a:r>
              <a:rPr lang="en-US" dirty="0" smtClean="0">
                <a:solidFill>
                  <a:srgbClr val="000000"/>
                </a:solidFill>
              </a:rPr>
              <a:t>From a practical point of view, we should not expect higher </a:t>
            </a:r>
            <a:r>
              <a:rPr lang="en-US" dirty="0" err="1" smtClean="0">
                <a:solidFill>
                  <a:srgbClr val="000000"/>
                </a:solidFill>
              </a:rPr>
              <a:t>ed</a:t>
            </a:r>
            <a:r>
              <a:rPr lang="en-US" dirty="0" smtClean="0">
                <a:solidFill>
                  <a:srgbClr val="000000"/>
                </a:solidFill>
              </a:rPr>
              <a:t> online courses to be totally accessible.</a:t>
            </a:r>
          </a:p>
          <a:p>
            <a:r>
              <a:rPr lang="en-US" dirty="0" smtClean="0">
                <a:solidFill>
                  <a:srgbClr val="000000"/>
                </a:solidFill>
              </a:rPr>
              <a:t>8.3 in the QM Higher Ed rubric should not become a 3-point standard until technology makes it reasonable.</a:t>
            </a:r>
          </a:p>
          <a:p>
            <a:pPr>
              <a:buNone/>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65</a:t>
            </a:fld>
            <a:endParaRPr lang="en-US"/>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ctrTitle"/>
          </p:nvPr>
        </p:nvSpPr>
        <p:spPr>
          <a:xfrm>
            <a:off x="1614715" y="2438400"/>
            <a:ext cx="7772400" cy="1143000"/>
          </a:xfrm>
        </p:spPr>
        <p:txBody>
          <a:bodyPr>
            <a:normAutofit/>
          </a:bodyPr>
          <a:lstStyle/>
          <a:p>
            <a:r>
              <a:rPr lang="en-US" dirty="0" smtClean="0"/>
              <a:t>Some Closing Thoughts</a:t>
            </a:r>
            <a:endParaRPr lang="en-US" dirty="0"/>
          </a:p>
        </p:txBody>
      </p:sp>
    </p:spTree>
    <p:extLst>
      <p:ext uri="{BB962C8B-B14F-4D97-AF65-F5344CB8AC3E}">
        <p14:creationId xmlns:p14="http://schemas.microsoft.com/office/powerpoint/2010/main" val="174749505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22767"/>
            <a:ext cx="8440615" cy="842433"/>
          </a:xfrm>
        </p:spPr>
        <p:txBody>
          <a:bodyPr/>
          <a:lstStyle/>
          <a:p>
            <a:r>
              <a:rPr lang="en-US" dirty="0" smtClean="0"/>
              <a:t>QM Higher Education Standard 8.3</a:t>
            </a:r>
            <a:endParaRPr lang="en-US" dirty="0"/>
          </a:p>
        </p:txBody>
      </p:sp>
      <p:sp>
        <p:nvSpPr>
          <p:cNvPr id="3" name="Content Placeholder 2"/>
          <p:cNvSpPr>
            <a:spLocks noGrp="1"/>
          </p:cNvSpPr>
          <p:nvPr>
            <p:ph idx="1"/>
          </p:nvPr>
        </p:nvSpPr>
        <p:spPr/>
        <p:txBody>
          <a:bodyPr/>
          <a:lstStyle/>
          <a:p>
            <a:pPr marL="228600" lvl="1" indent="0">
              <a:spcBef>
                <a:spcPts val="1176"/>
              </a:spcBef>
              <a:buNone/>
            </a:pPr>
            <a:r>
              <a:rPr lang="en-US" sz="2600" dirty="0" smtClean="0">
                <a:solidFill>
                  <a:srgbClr val="000000"/>
                </a:solidFill>
              </a:rPr>
              <a:t>“The </a:t>
            </a:r>
            <a:r>
              <a:rPr lang="en-US" sz="2600" dirty="0">
                <a:solidFill>
                  <a:srgbClr val="000000"/>
                </a:solidFill>
              </a:rPr>
              <a:t>course contains alternative means of access to course materials in formats that meet the needs of diverse learners</a:t>
            </a:r>
            <a:r>
              <a:rPr lang="en-US" sz="2600" dirty="0" smtClean="0">
                <a:solidFill>
                  <a:srgbClr val="000000"/>
                </a:solidFill>
              </a:rPr>
              <a:t>.” </a:t>
            </a:r>
            <a:r>
              <a:rPr lang="en-US" sz="2600" dirty="0">
                <a:solidFill>
                  <a:srgbClr val="000000"/>
                </a:solidFill>
              </a:rPr>
              <a:t>(2 pts)</a:t>
            </a:r>
          </a:p>
          <a:p>
            <a:endParaRPr lang="en-US" dirty="0" smtClean="0"/>
          </a:p>
          <a:p>
            <a:r>
              <a:rPr lang="en-US" dirty="0" smtClean="0">
                <a:solidFill>
                  <a:schemeClr val="tx1"/>
                </a:solidFill>
              </a:rPr>
              <a:t>Should this be a three-point standard?</a:t>
            </a:r>
          </a:p>
          <a:p>
            <a:pPr lvl="1"/>
            <a:r>
              <a:rPr lang="en-US" b="1" dirty="0" smtClean="0">
                <a:solidFill>
                  <a:schemeClr val="tx1"/>
                </a:solidFill>
              </a:rPr>
              <a:t>The idealist</a:t>
            </a:r>
            <a:r>
              <a:rPr lang="en-US" dirty="0" smtClean="0">
                <a:solidFill>
                  <a:schemeClr val="tx1"/>
                </a:solidFill>
              </a:rPr>
              <a:t>: yes</a:t>
            </a:r>
          </a:p>
          <a:p>
            <a:pPr lvl="1"/>
            <a:r>
              <a:rPr lang="en-US" b="1" dirty="0" smtClean="0">
                <a:solidFill>
                  <a:schemeClr val="tx1"/>
                </a:solidFill>
              </a:rPr>
              <a:t>The realist</a:t>
            </a:r>
            <a:r>
              <a:rPr lang="en-US" dirty="0" smtClean="0">
                <a:solidFill>
                  <a:schemeClr val="tx1"/>
                </a:solidFill>
              </a:rPr>
              <a:t>: not until institutional policies align with best practices</a:t>
            </a:r>
          </a:p>
          <a:p>
            <a:pPr lvl="1"/>
            <a:r>
              <a:rPr lang="en-US" b="1" dirty="0" smtClean="0">
                <a:solidFill>
                  <a:schemeClr val="tx1"/>
                </a:solidFill>
              </a:rPr>
              <a:t>The </a:t>
            </a:r>
            <a:r>
              <a:rPr lang="en-US" b="1" dirty="0" err="1" smtClean="0">
                <a:solidFill>
                  <a:schemeClr val="tx1"/>
                </a:solidFill>
              </a:rPr>
              <a:t>practicalist</a:t>
            </a:r>
            <a:r>
              <a:rPr lang="en-US" dirty="0" smtClean="0">
                <a:solidFill>
                  <a:schemeClr val="tx1"/>
                </a:solidFill>
              </a:rPr>
              <a:t>: not right now, but yes when technology makes it reasonable</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67</a:t>
            </a:fld>
            <a:endParaRPr lang="en-US"/>
          </a:p>
        </p:txBody>
      </p:sp>
    </p:spTree>
    <p:extLst>
      <p:ext uri="{BB962C8B-B14F-4D97-AF65-F5344CB8AC3E}">
        <p14:creationId xmlns:p14="http://schemas.microsoft.com/office/powerpoint/2010/main" val="204313097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10067"/>
            <a:ext cx="8440615" cy="842433"/>
          </a:xfrm>
        </p:spPr>
        <p:txBody>
          <a:bodyPr/>
          <a:lstStyle/>
          <a:p>
            <a:r>
              <a:rPr lang="en-US" dirty="0" smtClean="0"/>
              <a:t>Converging Perspectives</a:t>
            </a:r>
            <a:endParaRPr lang="en-US" dirty="0"/>
          </a:p>
        </p:txBody>
      </p:sp>
      <p:pic>
        <p:nvPicPr>
          <p:cNvPr id="6" name="Content Placeholder 5" descr="The three overlapping circles are enclosed in a square entitled &quot;born-accessible.&quot; The top circle is labeled &quot;Idealist&quot;; the bottom left circle is labeled &quot;Practicalist&quot;; the bottom right circle is labeled &quot;Realist. The section where all three overlap is identifed with the words &quot;Univesal Design.&quot; there is a long pin identified with the word &quot;Technology&quot; that points to the overlapping space in the middle of the circles. Text underneath reads &quot;Idealist = Conforming to an ultimate standard of perfection or excellence. Practicalist = Anything that can be done and is worth doing. Realist = Anything that can be done based on what is real at the moment.&quot;" title="image, Venn diagram created for this presentation of three overlapping circles representing idealist, realist, and practicalist perspectives"/>
          <p:cNvPicPr>
            <a:picLocks noGrp="1" noChangeAspect="1"/>
          </p:cNvPicPr>
          <p:nvPr>
            <p:ph idx="1"/>
          </p:nvPr>
        </p:nvPicPr>
        <p:blipFill rotWithShape="1">
          <a:blip r:embed="rId2"/>
          <a:srcRect l="-5060" t="907" r="-2706" b="19991"/>
          <a:stretch/>
        </p:blipFill>
        <p:spPr>
          <a:xfrm>
            <a:off x="2813049" y="172553"/>
            <a:ext cx="6286499" cy="5971032"/>
          </a:xfrm>
        </p:spPr>
      </p:pic>
      <p:sp>
        <p:nvSpPr>
          <p:cNvPr id="4" name="Slide Number Placeholder 3"/>
          <p:cNvSpPr>
            <a:spLocks noGrp="1"/>
          </p:cNvSpPr>
          <p:nvPr>
            <p:ph type="sldNum" sz="quarter" idx="12"/>
          </p:nvPr>
        </p:nvSpPr>
        <p:spPr/>
        <p:txBody>
          <a:bodyPr/>
          <a:lstStyle/>
          <a:p>
            <a:fld id="{50A2839A-B22A-6440-B709-7F07E1B8B9A6}" type="slidenum">
              <a:rPr lang="en-US" smtClean="0"/>
              <a:pPr/>
              <a:t>68</a:t>
            </a:fld>
            <a:endParaRPr lang="en-US"/>
          </a:p>
        </p:txBody>
      </p:sp>
    </p:spTree>
    <p:extLst>
      <p:ext uri="{BB962C8B-B14F-4D97-AF65-F5344CB8AC3E}">
        <p14:creationId xmlns:p14="http://schemas.microsoft.com/office/powerpoint/2010/main" val="240568344"/>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16417"/>
            <a:ext cx="8440615" cy="842433"/>
          </a:xfrm>
        </p:spPr>
        <p:txBody>
          <a:bodyPr/>
          <a:lstStyle/>
          <a:p>
            <a:r>
              <a:rPr lang="en-US" dirty="0" smtClean="0"/>
              <a:t>Legal Challenges</a:t>
            </a:r>
            <a:endParaRPr lang="en-US" dirty="0"/>
          </a:p>
        </p:txBody>
      </p:sp>
      <p:sp>
        <p:nvSpPr>
          <p:cNvPr id="3" name="Content Placeholder 2"/>
          <p:cNvSpPr>
            <a:spLocks noGrp="1"/>
          </p:cNvSpPr>
          <p:nvPr>
            <p:ph idx="1"/>
          </p:nvPr>
        </p:nvSpPr>
        <p:spPr/>
        <p:txBody>
          <a:bodyPr/>
          <a:lstStyle/>
          <a:p>
            <a:r>
              <a:rPr lang="en-US" dirty="0" smtClean="0">
                <a:solidFill>
                  <a:schemeClr val="tx1"/>
                </a:solidFill>
              </a:rPr>
              <a:t>What will the Miami University of Ohio case tell us?</a:t>
            </a:r>
          </a:p>
          <a:p>
            <a:r>
              <a:rPr lang="en-US" dirty="0" smtClean="0">
                <a:solidFill>
                  <a:schemeClr val="tx1"/>
                </a:solidFill>
              </a:rPr>
              <a:t>Simultaneous access to all course information</a:t>
            </a:r>
          </a:p>
          <a:p>
            <a:r>
              <a:rPr lang="en-US" dirty="0" smtClean="0">
                <a:solidFill>
                  <a:schemeClr val="tx1"/>
                </a:solidFill>
              </a:rPr>
              <a:t>Information access: available vs. preferred formats</a:t>
            </a:r>
          </a:p>
          <a:p>
            <a:r>
              <a:rPr lang="en-US" dirty="0" smtClean="0">
                <a:solidFill>
                  <a:schemeClr val="tx1"/>
                </a:solidFill>
              </a:rPr>
              <a:t>Impact on online and blended course design: </a:t>
            </a:r>
          </a:p>
          <a:p>
            <a:pPr lvl="1"/>
            <a:r>
              <a:rPr lang="en-US" dirty="0" smtClean="0">
                <a:solidFill>
                  <a:schemeClr val="tx1"/>
                </a:solidFill>
              </a:rPr>
              <a:t>Stifled creativity and innovation…and</a:t>
            </a:r>
          </a:p>
          <a:p>
            <a:pPr lvl="1"/>
            <a:r>
              <a:rPr lang="en-US" dirty="0" smtClean="0">
                <a:solidFill>
                  <a:schemeClr val="tx1"/>
                </a:solidFill>
              </a:rPr>
              <a:t>…Increased costs and effort…or</a:t>
            </a:r>
          </a:p>
          <a:p>
            <a:pPr lvl="1"/>
            <a:r>
              <a:rPr lang="en-US" dirty="0" smtClean="0">
                <a:solidFill>
                  <a:schemeClr val="tx1"/>
                </a:solidFill>
              </a:rPr>
              <a:t>Better course design?</a:t>
            </a:r>
          </a:p>
          <a:p>
            <a:pPr lvl="1"/>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69</a:t>
            </a:fld>
            <a:endParaRPr lang="en-US"/>
          </a:p>
        </p:txBody>
      </p:sp>
    </p:spTree>
    <p:extLst>
      <p:ext uri="{BB962C8B-B14F-4D97-AF65-F5344CB8AC3E}">
        <p14:creationId xmlns:p14="http://schemas.microsoft.com/office/powerpoint/2010/main" val="185454310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QM 5</a:t>
            </a:r>
            <a:r>
              <a:rPr lang="en-US" baseline="30000" dirty="0" smtClean="0"/>
              <a:t>th</a:t>
            </a:r>
            <a:r>
              <a:rPr lang="en-US" dirty="0" smtClean="0"/>
              <a:t> Edition Higher Education Rubric</a:t>
            </a:r>
            <a:br>
              <a:rPr lang="en-US" dirty="0" smtClean="0"/>
            </a:br>
            <a:r>
              <a:rPr lang="en-US" sz="3556" dirty="0" smtClean="0"/>
              <a:t>Standard 8: Accessibility and Usability</a:t>
            </a:r>
            <a:endParaRPr lang="en-US" sz="3556" dirty="0"/>
          </a:p>
        </p:txBody>
      </p:sp>
      <p:sp>
        <p:nvSpPr>
          <p:cNvPr id="3" name="Content Placeholder 2"/>
          <p:cNvSpPr>
            <a:spLocks noGrp="1"/>
          </p:cNvSpPr>
          <p:nvPr>
            <p:ph idx="1"/>
          </p:nvPr>
        </p:nvSpPr>
        <p:spPr>
          <a:xfrm>
            <a:off x="850264" y="1509697"/>
            <a:ext cx="7983416" cy="5239516"/>
          </a:xfrm>
        </p:spPr>
        <p:txBody>
          <a:bodyPr>
            <a:normAutofit/>
          </a:bodyPr>
          <a:lstStyle/>
          <a:p>
            <a:pPr lvl="1" indent="-514350">
              <a:spcBef>
                <a:spcPts val="1176"/>
              </a:spcBef>
              <a:buFont typeface="+mj-lt"/>
              <a:buAutoNum type="arabicPeriod"/>
            </a:pPr>
            <a:r>
              <a:rPr lang="en-US" sz="2600" dirty="0" smtClean="0">
                <a:solidFill>
                  <a:srgbClr val="000000"/>
                </a:solidFill>
              </a:rPr>
              <a:t>Course navigation facilitates ease of use. (3 pts)</a:t>
            </a:r>
          </a:p>
          <a:p>
            <a:pPr lvl="1" indent="-514350">
              <a:spcBef>
                <a:spcPts val="1176"/>
              </a:spcBef>
              <a:buFont typeface="+mj-lt"/>
              <a:buAutoNum type="arabicPeriod"/>
            </a:pPr>
            <a:r>
              <a:rPr lang="en-US" sz="2600" dirty="0" smtClean="0">
                <a:solidFill>
                  <a:srgbClr val="000000"/>
                </a:solidFill>
              </a:rPr>
              <a:t>Information is provided about the accessibility of all technologies required in the course. (3 </a:t>
            </a:r>
            <a:r>
              <a:rPr lang="en-US" sz="2600" dirty="0" err="1" smtClean="0">
                <a:solidFill>
                  <a:srgbClr val="000000"/>
                </a:solidFill>
              </a:rPr>
              <a:t>pts</a:t>
            </a:r>
            <a:r>
              <a:rPr lang="en-US" sz="2600" dirty="0" smtClean="0">
                <a:solidFill>
                  <a:srgbClr val="000000"/>
                </a:solidFill>
              </a:rPr>
              <a:t>)</a:t>
            </a:r>
          </a:p>
          <a:p>
            <a:pPr lvl="1" indent="-514350">
              <a:spcBef>
                <a:spcPts val="1176"/>
              </a:spcBef>
              <a:buFont typeface="+mj-lt"/>
              <a:buAutoNum type="arabicPeriod"/>
            </a:pPr>
            <a:r>
              <a:rPr lang="en-US" sz="2600" dirty="0" smtClean="0">
                <a:solidFill>
                  <a:srgbClr val="000000"/>
                </a:solidFill>
              </a:rPr>
              <a:t>The course contains alternative means of access to course materials in formats that meet the needs of diverse learners. (2 pts)</a:t>
            </a:r>
          </a:p>
          <a:p>
            <a:pPr lvl="1" indent="-514350">
              <a:spcBef>
                <a:spcPts val="1176"/>
              </a:spcBef>
              <a:buFont typeface="+mj-lt"/>
              <a:buAutoNum type="arabicPeriod"/>
            </a:pPr>
            <a:r>
              <a:rPr lang="en-US" sz="2600" dirty="0" smtClean="0">
                <a:solidFill>
                  <a:srgbClr val="000000"/>
                </a:solidFill>
              </a:rPr>
              <a:t>The course design facilitates readability. (2 pts)</a:t>
            </a:r>
          </a:p>
          <a:p>
            <a:pPr lvl="1" indent="-514350">
              <a:spcBef>
                <a:spcPts val="1176"/>
              </a:spcBef>
              <a:buFont typeface="+mj-lt"/>
              <a:buAutoNum type="arabicPeriod"/>
            </a:pPr>
            <a:r>
              <a:rPr lang="en-US" sz="2600" dirty="0" smtClean="0">
                <a:solidFill>
                  <a:srgbClr val="000000"/>
                </a:solidFill>
              </a:rPr>
              <a:t>Course multimedia facilitate ease of use. (2 pts)</a:t>
            </a:r>
          </a:p>
          <a:p>
            <a:pPr marL="0" indent="0">
              <a:spcBef>
                <a:spcPts val="1176"/>
              </a:spcBef>
              <a:buNone/>
            </a:pPr>
            <a:endParaRPr lang="en-US" sz="1500" dirty="0" smtClean="0">
              <a:solidFill>
                <a:srgbClr val="000000"/>
              </a:solidFill>
            </a:endParaRPr>
          </a:p>
          <a:p>
            <a:pPr marL="0" indent="0">
              <a:spcBef>
                <a:spcPts val="1176"/>
              </a:spcBef>
              <a:buNone/>
            </a:pPr>
            <a:r>
              <a:rPr lang="en-US" sz="2600" dirty="0" smtClean="0">
                <a:solidFill>
                  <a:srgbClr val="000000"/>
                </a:solidFill>
              </a:rPr>
              <a:t>© 2014 </a:t>
            </a:r>
            <a:r>
              <a:rPr lang="en-US" sz="2600" dirty="0" err="1">
                <a:solidFill>
                  <a:srgbClr val="000000"/>
                </a:solidFill>
              </a:rPr>
              <a:t>MarylandOnline</a:t>
            </a:r>
            <a:r>
              <a:rPr lang="en-US" sz="2600" dirty="0">
                <a:solidFill>
                  <a:srgbClr val="000000"/>
                </a:solidFill>
              </a:rPr>
              <a:t>, Inc. All rights reserved. </a:t>
            </a:r>
            <a:endParaRPr lang="en-US" sz="2600" dirty="0" smtClean="0">
              <a:solidFill>
                <a:srgbClr val="000000"/>
              </a:solidFill>
            </a:endParaRPr>
          </a:p>
          <a:p>
            <a:endParaRPr lang="en-US" dirty="0"/>
          </a:p>
        </p:txBody>
      </p:sp>
    </p:spTree>
    <p:extLst>
      <p:ext uri="{BB962C8B-B14F-4D97-AF65-F5344CB8AC3E}">
        <p14:creationId xmlns:p14="http://schemas.microsoft.com/office/powerpoint/2010/main" val="91062797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22767"/>
            <a:ext cx="8440615" cy="842433"/>
          </a:xfrm>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0A2839A-B22A-6440-B709-7F07E1B8B9A6}" type="slidenum">
              <a:rPr lang="en-US" smtClean="0"/>
              <a:pPr/>
              <a:t>70</a:t>
            </a:fld>
            <a:endParaRPr lang="en-US"/>
          </a:p>
        </p:txBody>
      </p:sp>
    </p:spTree>
    <p:extLst>
      <p:ext uri="{BB962C8B-B14F-4D97-AF65-F5344CB8AC3E}">
        <p14:creationId xmlns:p14="http://schemas.microsoft.com/office/powerpoint/2010/main" val="392597819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QM Higher Education Standard 8.3</a:t>
            </a:r>
            <a:endParaRPr lang="en-US" dirty="0"/>
          </a:p>
        </p:txBody>
      </p:sp>
      <p:sp>
        <p:nvSpPr>
          <p:cNvPr id="3" name="Content Placeholder 2"/>
          <p:cNvSpPr>
            <a:spLocks noGrp="1"/>
          </p:cNvSpPr>
          <p:nvPr>
            <p:ph idx="1"/>
          </p:nvPr>
        </p:nvSpPr>
        <p:spPr>
          <a:xfrm>
            <a:off x="703383" y="1684867"/>
            <a:ext cx="7983415" cy="4679462"/>
          </a:xfrm>
        </p:spPr>
        <p:txBody>
          <a:bodyPr/>
          <a:lstStyle/>
          <a:p>
            <a:pPr marL="342900" lvl="1" indent="-342900">
              <a:buFont typeface="Arial"/>
              <a:buChar char="•"/>
            </a:pPr>
            <a:r>
              <a:rPr lang="en-US" sz="2600" dirty="0">
                <a:solidFill>
                  <a:srgbClr val="000000"/>
                </a:solidFill>
              </a:rPr>
              <a:t>“The course contains alternative means of access to course materials in </a:t>
            </a:r>
            <a:r>
              <a:rPr lang="en-US" sz="2600" dirty="0" smtClean="0">
                <a:solidFill>
                  <a:srgbClr val="000000"/>
                </a:solidFill>
              </a:rPr>
              <a:t>formats that meet the needs of diverse learners.” (2 </a:t>
            </a:r>
            <a:r>
              <a:rPr lang="en-US" sz="2600" dirty="0" err="1" smtClean="0">
                <a:solidFill>
                  <a:srgbClr val="000000"/>
                </a:solidFill>
              </a:rPr>
              <a:t>pts</a:t>
            </a:r>
            <a:r>
              <a:rPr lang="en-US" sz="2600" dirty="0" smtClean="0">
                <a:solidFill>
                  <a:srgbClr val="000000"/>
                </a:solidFill>
              </a:rPr>
              <a:t>)</a:t>
            </a:r>
            <a:endParaRPr lang="en-US" dirty="0" smtClean="0"/>
          </a:p>
          <a:p>
            <a:r>
              <a:rPr lang="en-US" dirty="0" smtClean="0">
                <a:solidFill>
                  <a:schemeClr val="tx1"/>
                </a:solidFill>
              </a:rPr>
              <a:t>The equivalent standard is a 3-point standard in the K-12 rubric.</a:t>
            </a:r>
          </a:p>
          <a:p>
            <a:r>
              <a:rPr lang="en-US" dirty="0" smtClean="0">
                <a:solidFill>
                  <a:schemeClr val="tx1"/>
                </a:solidFill>
              </a:rPr>
              <a:t>Should this be a 3-point standard in the higher </a:t>
            </a:r>
            <a:r>
              <a:rPr lang="en-US" dirty="0" err="1" smtClean="0">
                <a:solidFill>
                  <a:schemeClr val="tx1"/>
                </a:solidFill>
              </a:rPr>
              <a:t>ed</a:t>
            </a:r>
            <a:r>
              <a:rPr lang="en-US" dirty="0" smtClean="0">
                <a:solidFill>
                  <a:schemeClr val="tx1"/>
                </a:solidFill>
              </a:rPr>
              <a:t> rubric?</a:t>
            </a:r>
          </a:p>
          <a:p>
            <a:pPr lvl="1"/>
            <a:endParaRPr lang="en-US" dirty="0">
              <a:solidFill>
                <a:schemeClr val="tx1"/>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8</a:t>
            </a:fld>
            <a:endParaRPr lang="en-US"/>
          </a:p>
        </p:txBody>
      </p:sp>
    </p:spTree>
    <p:extLst>
      <p:ext uri="{BB962C8B-B14F-4D97-AF65-F5344CB8AC3E}">
        <p14:creationId xmlns:p14="http://schemas.microsoft.com/office/powerpoint/2010/main" val="10920094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Perspectives on Digital Accessibility</a:t>
            </a:r>
            <a:endParaRPr lang="en-US" dirty="0"/>
          </a:p>
        </p:txBody>
      </p:sp>
      <p:sp>
        <p:nvSpPr>
          <p:cNvPr id="3" name="Content Placeholder 2"/>
          <p:cNvSpPr>
            <a:spLocks noGrp="1"/>
          </p:cNvSpPr>
          <p:nvPr>
            <p:ph idx="1"/>
          </p:nvPr>
        </p:nvSpPr>
        <p:spPr>
          <a:xfrm>
            <a:off x="703383" y="1781587"/>
            <a:ext cx="7983415" cy="2552044"/>
          </a:xfrm>
        </p:spPr>
        <p:txBody>
          <a:bodyPr>
            <a:normAutofit/>
          </a:bodyPr>
          <a:lstStyle/>
          <a:p>
            <a:pPr marL="457200" indent="-457200">
              <a:buFont typeface="+mj-lt"/>
              <a:buAutoNum type="arabicPeriod"/>
            </a:pPr>
            <a:r>
              <a:rPr lang="en-US" dirty="0" smtClean="0">
                <a:solidFill>
                  <a:schemeClr val="tx1"/>
                </a:solidFill>
              </a:rPr>
              <a:t>Idealist (Litsa): Everything that needs to be done to achieve an ideal standard of perfection or excellence.</a:t>
            </a:r>
          </a:p>
          <a:p>
            <a:pPr marL="457200" indent="-457200">
              <a:buFont typeface="+mj-lt"/>
              <a:buAutoNum type="arabicPeriod"/>
            </a:pPr>
            <a:r>
              <a:rPr lang="en-US" dirty="0" smtClean="0">
                <a:solidFill>
                  <a:schemeClr val="tx1"/>
                </a:solidFill>
              </a:rPr>
              <a:t>Realist </a:t>
            </a:r>
            <a:r>
              <a:rPr lang="en-US" dirty="0">
                <a:solidFill>
                  <a:schemeClr val="tx1"/>
                </a:solidFill>
              </a:rPr>
              <a:t>(Jillian): Anything that can be done based on what is real at the moment.</a:t>
            </a:r>
          </a:p>
          <a:p>
            <a:pPr marL="457200" indent="-457200">
              <a:buFont typeface="+mj-lt"/>
              <a:buAutoNum type="arabicPeriod"/>
            </a:pPr>
            <a:r>
              <a:rPr lang="en-US" dirty="0" err="1" smtClean="0">
                <a:solidFill>
                  <a:schemeClr val="tx1"/>
                </a:solidFill>
              </a:rPr>
              <a:t>Practicalist</a:t>
            </a:r>
            <a:r>
              <a:rPr lang="en-US" smtClean="0">
                <a:solidFill>
                  <a:schemeClr val="tx1"/>
                </a:solidFill>
              </a:rPr>
              <a:t> </a:t>
            </a:r>
            <a:r>
              <a:rPr lang="en-US" smtClean="0">
                <a:solidFill>
                  <a:schemeClr val="tx1"/>
                </a:solidFill>
              </a:rPr>
              <a:t>(Mike): </a:t>
            </a:r>
            <a:r>
              <a:rPr lang="en-US" dirty="0" smtClean="0">
                <a:solidFill>
                  <a:schemeClr val="tx1"/>
                </a:solidFill>
              </a:rPr>
              <a:t>Anything practical that can be done. </a:t>
            </a:r>
          </a:p>
        </p:txBody>
      </p:sp>
      <p:sp>
        <p:nvSpPr>
          <p:cNvPr id="4" name="Slide Number Placeholder 3"/>
          <p:cNvSpPr>
            <a:spLocks noGrp="1"/>
          </p:cNvSpPr>
          <p:nvPr>
            <p:ph type="sldNum" sz="quarter" idx="12"/>
          </p:nvPr>
        </p:nvSpPr>
        <p:spPr/>
        <p:txBody>
          <a:bodyPr/>
          <a:lstStyle/>
          <a:p>
            <a:fld id="{50A2839A-B22A-6440-B709-7F07E1B8B9A6}" type="slidenum">
              <a:rPr lang="en-US" smtClean="0"/>
              <a:pPr/>
              <a:t>9</a:t>
            </a:fld>
            <a:endParaRPr lang="en-US"/>
          </a:p>
        </p:txBody>
      </p:sp>
    </p:spTree>
    <p:extLst>
      <p:ext uri="{BB962C8B-B14F-4D97-AF65-F5344CB8AC3E}">
        <p14:creationId xmlns:p14="http://schemas.microsoft.com/office/powerpoint/2010/main" val="34757461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rgbClr val="00009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42296</TotalTime>
  <Words>5326</Words>
  <Application>Microsoft Office PowerPoint</Application>
  <PresentationFormat>On-screen Show (4:3)</PresentationFormat>
  <Paragraphs>529</Paragraphs>
  <Slides>70</Slides>
  <Notes>7</Notes>
  <HiddenSlides>7</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Reborn Digital But Not Born Accessible: Challenges of Digital Accessibility  The 6th Annual QM Conference on Quality Assurance in Online Learning Baltimore September 30, 2014</vt:lpstr>
      <vt:lpstr>Learning Objectives</vt:lpstr>
      <vt:lpstr>Born Digital</vt:lpstr>
      <vt:lpstr>PowerPoint Presentation</vt:lpstr>
      <vt:lpstr>Goldberg &amp; Rothberg 2013</vt:lpstr>
      <vt:lpstr>Many Online Courses Were Reborn Digital But Not Born Accessible</vt:lpstr>
      <vt:lpstr>QM 5th Edition Higher Education Rubric Standard 8: Accessibility and Usability</vt:lpstr>
      <vt:lpstr>QM Higher Education Standard 8.3</vt:lpstr>
      <vt:lpstr>Three Perspectives on Digital Accessibility</vt:lpstr>
      <vt:lpstr>1. The Idealist Perspective: Everything that must be done to achieve an ideal standard of perfection or excellence</vt:lpstr>
      <vt:lpstr>Access is desirable, achievable, and reasonable</vt:lpstr>
      <vt:lpstr>What does the law say?-</vt:lpstr>
      <vt:lpstr>What is a disability?</vt:lpstr>
      <vt:lpstr>The Americans with Disabilities Act of 1990 (ADA)</vt:lpstr>
      <vt:lpstr>ADA Title II – Public Inst.</vt:lpstr>
      <vt:lpstr>The Rehabilitation Act of 1973: Section 504</vt:lpstr>
      <vt:lpstr>The Rehabilitation Act of 1973: Section 508, amended 1998</vt:lpstr>
      <vt:lpstr>ADA Rehab Act Section 508: 16 standards</vt:lpstr>
      <vt:lpstr>What is an “undue burden”?</vt:lpstr>
      <vt:lpstr>The 21st Century Communications and Video Accessibility Act of 2010</vt:lpstr>
      <vt:lpstr>Web Accessibility</vt:lpstr>
      <vt:lpstr>W3C Web Content Accessibility Guidelines (WCAG) 2.0: 12 guidelines</vt:lpstr>
      <vt:lpstr>Universal Design</vt:lpstr>
      <vt:lpstr>Carryover Benefits:  Curbcuts </vt:lpstr>
      <vt:lpstr>Electronic Curbcuts</vt:lpstr>
      <vt:lpstr>Universal Design for Learning</vt:lpstr>
      <vt:lpstr>The Universal Design Orchard</vt:lpstr>
      <vt:lpstr>Universal Design for Visual Impairments</vt:lpstr>
      <vt:lpstr>Universal Design for Hearing Impairments</vt:lpstr>
      <vt:lpstr>Universal Design for Motor Impairments</vt:lpstr>
      <vt:lpstr>Universal Design for Cognitive Disabilities</vt:lpstr>
      <vt:lpstr>Potential, fear, cost…</vt:lpstr>
      <vt:lpstr>…and self-reliance</vt:lpstr>
      <vt:lpstr>Summary of the Idealist Perspective</vt:lpstr>
      <vt:lpstr>2. The Realist Perspective: Anything that can be done based on what is real at the moment</vt:lpstr>
      <vt:lpstr>A Composite Scenario</vt:lpstr>
      <vt:lpstr>Scene 1: Dean’s Office</vt:lpstr>
      <vt:lpstr>Scene Change Narration</vt:lpstr>
      <vt:lpstr>Scene 2: The Office of Accessibility</vt:lpstr>
      <vt:lpstr>Scene Change Narration</vt:lpstr>
      <vt:lpstr>Scene 3: The Dean’s Office</vt:lpstr>
      <vt:lpstr>Scene 3: The Dean’s Office (cont.)</vt:lpstr>
      <vt:lpstr>Final Narration</vt:lpstr>
      <vt:lpstr>The Realistic Scenario</vt:lpstr>
      <vt:lpstr>Automatic Captioning May Not Be Perfect!</vt:lpstr>
      <vt:lpstr>Professional Captioning May Not Be Perfect, Either!</vt:lpstr>
      <vt:lpstr>Summary of the Realist Perspective</vt:lpstr>
      <vt:lpstr>3. The Practicalist Perspective: Everything practical that can be done  </vt:lpstr>
      <vt:lpstr>Born Accessible: Fixed Structures</vt:lpstr>
      <vt:lpstr>Born Accessible: Dynamic Structures?</vt:lpstr>
      <vt:lpstr>PowerPoint Presentation</vt:lpstr>
      <vt:lpstr>Born Accessible: Dynamic Web Courses? Cut and paste with background first</vt:lpstr>
      <vt:lpstr>Born Accessible: Dynamic Web Courses? Background sent to back</vt:lpstr>
      <vt:lpstr>Born Accessible: Dynamic Web Courses?</vt:lpstr>
      <vt:lpstr>Born Accessible: Dynamic Web Courses?</vt:lpstr>
      <vt:lpstr>Born Accessible: Dynamic Web Courses?</vt:lpstr>
      <vt:lpstr>Born Accessible: Dynamic Web Courses?</vt:lpstr>
      <vt:lpstr># of Requested Accommodations for the Past 15 Years and 5 Revisions . . .</vt:lpstr>
      <vt:lpstr>Courses and Accommodation Requests</vt:lpstr>
      <vt:lpstr>Fall 2014: Request for Course Accommodations</vt:lpstr>
      <vt:lpstr>Fall 2014: Request for Course Accommodations</vt:lpstr>
      <vt:lpstr>Consequences of Requiring Born Accessible Web Courses</vt:lpstr>
      <vt:lpstr>PowerPoint Presentation</vt:lpstr>
      <vt:lpstr>Problems with 8.3 as 3-Point Standard</vt:lpstr>
      <vt:lpstr>Summary of the Practicalist Perspective</vt:lpstr>
      <vt:lpstr>Some Closing Thoughts</vt:lpstr>
      <vt:lpstr>QM Higher Education Standard 8.3</vt:lpstr>
      <vt:lpstr>Converging Perspectives</vt:lpstr>
      <vt:lpstr>Legal Challenges</vt:lpstr>
      <vt:lpstr>Questions?</vt:lpstr>
    </vt:vector>
  </TitlesOfParts>
  <Company>Bark at the moon Graphics,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Litsa, Jillian, Mike</dc:creator>
  <cp:lastModifiedBy>Varonis</cp:lastModifiedBy>
  <cp:revision>199</cp:revision>
  <dcterms:created xsi:type="dcterms:W3CDTF">2013-10-02T15:32:29Z</dcterms:created>
  <dcterms:modified xsi:type="dcterms:W3CDTF">2014-09-30T16:15:06Z</dcterms:modified>
</cp:coreProperties>
</file>